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72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A59222-D4FA-4FE0-A0D3-98F732ADCB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CDA14F-4DB9-4A53-B43B-7EF692DC2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79BEA5-E1BE-4995-90A2-9B3BED4B23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6FCC8F-C6EB-4CB3-805C-5530E00F45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C7AE32-9805-4DBA-9EEA-FC6775DD92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55AC70-0EEE-4E07-A711-EC104354F9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36444A-D2E2-42B6-8A16-64F977D83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5C196E-30E2-4FB2-9AF7-8CB9F41486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4FB3E0-6F4E-45C9-B283-874D98AEE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B5FC73-332F-4C3A-9F23-7C9533739C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96C82C-6611-47EA-B9BD-92C3507669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28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26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23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2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3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34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6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7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8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10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20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8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4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26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3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34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32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8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23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1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2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3.xml" /><Relationship Id="rId11" Type="http://schemas.openxmlformats.org/officeDocument/2006/relationships/tags" Target="../tags/tag184.xml" /><Relationship Id="rId12" Type="http://schemas.openxmlformats.org/officeDocument/2006/relationships/tags" Target="../tags/tag185.xml" /><Relationship Id="rId13" Type="http://schemas.openxmlformats.org/officeDocument/2006/relationships/tags" Target="../tags/tag186.xml" /><Relationship Id="rId14" Type="http://schemas.openxmlformats.org/officeDocument/2006/relationships/tags" Target="../tags/tag187.xml" /><Relationship Id="rId15" Type="http://schemas.openxmlformats.org/officeDocument/2006/relationships/tags" Target="../tags/tag188.xml" /><Relationship Id="rId16" Type="http://schemas.openxmlformats.org/officeDocument/2006/relationships/tags" Target="../tags/tag189.xml" /><Relationship Id="rId17" Type="http://schemas.openxmlformats.org/officeDocument/2006/relationships/tags" Target="../tags/tag190.xml" /><Relationship Id="rId18" Type="http://schemas.openxmlformats.org/officeDocument/2006/relationships/tags" Target="../tags/tag191.xml" /><Relationship Id="rId19" Type="http://schemas.openxmlformats.org/officeDocument/2006/relationships/tags" Target="../tags/tag192.xml" /><Relationship Id="rId2" Type="http://schemas.openxmlformats.org/officeDocument/2006/relationships/tags" Target="../tags/tag175.xml" /><Relationship Id="rId20" Type="http://schemas.openxmlformats.org/officeDocument/2006/relationships/tags" Target="../tags/tag193.xml" /><Relationship Id="rId21" Type="http://schemas.openxmlformats.org/officeDocument/2006/relationships/tags" Target="../tags/tag194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14" Type="http://schemas.openxmlformats.org/officeDocument/2006/relationships/tags" Target="../tags/tag210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6.xml" /><Relationship Id="rId11" Type="http://schemas.openxmlformats.org/officeDocument/2006/relationships/tags" Target="../tags/tag237.xml" /><Relationship Id="rId12" Type="http://schemas.openxmlformats.org/officeDocument/2006/relationships/tags" Target="../tags/tag238.xml" /><Relationship Id="rId13" Type="http://schemas.openxmlformats.org/officeDocument/2006/relationships/tags" Target="../tags/tag239.xml" /><Relationship Id="rId14" Type="http://schemas.openxmlformats.org/officeDocument/2006/relationships/tags" Target="../tags/tag240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9.xml" /><Relationship Id="rId11" Type="http://schemas.openxmlformats.org/officeDocument/2006/relationships/tags" Target="../tags/tag250.xml" /><Relationship Id="rId12" Type="http://schemas.openxmlformats.org/officeDocument/2006/relationships/tags" Target="../tags/tag251.xml" /><Relationship Id="rId13" Type="http://schemas.openxmlformats.org/officeDocument/2006/relationships/tags" Target="../tags/tag252.xml" /><Relationship Id="rId14" Type="http://schemas.openxmlformats.org/officeDocument/2006/relationships/tags" Target="../tags/tag253.xml" /><Relationship Id="rId15" Type="http://schemas.openxmlformats.org/officeDocument/2006/relationships/tags" Target="../tags/tag254.xml" /><Relationship Id="rId16" Type="http://schemas.openxmlformats.org/officeDocument/2006/relationships/tags" Target="../tags/tag255.xml" /><Relationship Id="rId17" Type="http://schemas.openxmlformats.org/officeDocument/2006/relationships/tags" Target="../tags/tag256.xml" /><Relationship Id="rId2" Type="http://schemas.openxmlformats.org/officeDocument/2006/relationships/tags" Target="../tags/tag241.xml" /><Relationship Id="rId3" Type="http://schemas.openxmlformats.org/officeDocument/2006/relationships/tags" Target="../tags/tag242.xml" /><Relationship Id="rId4" Type="http://schemas.openxmlformats.org/officeDocument/2006/relationships/tags" Target="../tags/tag243.xml" /><Relationship Id="rId5" Type="http://schemas.openxmlformats.org/officeDocument/2006/relationships/tags" Target="../tags/tag244.xml" /><Relationship Id="rId6" Type="http://schemas.openxmlformats.org/officeDocument/2006/relationships/tags" Target="../tags/tag245.xml" /><Relationship Id="rId7" Type="http://schemas.openxmlformats.org/officeDocument/2006/relationships/tags" Target="../tags/tag246.xml" /><Relationship Id="rId8" Type="http://schemas.openxmlformats.org/officeDocument/2006/relationships/tags" Target="../tags/tag247.xml" /><Relationship Id="rId9" Type="http://schemas.openxmlformats.org/officeDocument/2006/relationships/tags" Target="../tags/tag24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5.xml" /><Relationship Id="rId11" Type="http://schemas.openxmlformats.org/officeDocument/2006/relationships/tags" Target="../tags/tag266.xml" /><Relationship Id="rId12" Type="http://schemas.openxmlformats.org/officeDocument/2006/relationships/tags" Target="../tags/tag267.xml" /><Relationship Id="rId13" Type="http://schemas.openxmlformats.org/officeDocument/2006/relationships/tags" Target="../tags/tag268.xml" /><Relationship Id="rId2" Type="http://schemas.openxmlformats.org/officeDocument/2006/relationships/tags" Target="../tags/tag257.xml" /><Relationship Id="rId3" Type="http://schemas.openxmlformats.org/officeDocument/2006/relationships/tags" Target="../tags/tag258.xml" /><Relationship Id="rId4" Type="http://schemas.openxmlformats.org/officeDocument/2006/relationships/tags" Target="../tags/tag259.xml" /><Relationship Id="rId5" Type="http://schemas.openxmlformats.org/officeDocument/2006/relationships/tags" Target="../tags/tag260.xml" /><Relationship Id="rId6" Type="http://schemas.openxmlformats.org/officeDocument/2006/relationships/tags" Target="../tags/tag261.xml" /><Relationship Id="rId7" Type="http://schemas.openxmlformats.org/officeDocument/2006/relationships/tags" Target="../tags/tag262.xml" /><Relationship Id="rId8" Type="http://schemas.openxmlformats.org/officeDocument/2006/relationships/tags" Target="../tags/tag263.xml" /><Relationship Id="rId9" Type="http://schemas.openxmlformats.org/officeDocument/2006/relationships/tags" Target="../tags/tag26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9.xml" /><Relationship Id="rId3" Type="http://schemas.openxmlformats.org/officeDocument/2006/relationships/tags" Target="../tags/tag270.xml" /><Relationship Id="rId4" Type="http://schemas.openxmlformats.org/officeDocument/2006/relationships/tags" Target="../tags/tag27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02204006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麻风病的健康教育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7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汇报人：刀客特万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麻风病的基本知识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1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麻风病的预防知识指导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4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麻风病的用药指导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7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麻风病的饮食指导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3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麻风病的运动指导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20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麻风病的护理指导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麻风病的基本知识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麻风病的定义和类型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麻风病是一种慢性传染病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麻风病是由麻风杆菌引起的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麻风病的主要症状包括皮肤损害、神经损伤和眼部问题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麻风病可分为结核样型、界线类和瘤型三类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麻风病的传染源和传播途径</a:t>
            </a:r>
            <a:endParaRPr lang="zh-CN" altLang="en-US"/>
          </a:p>
        </p:txBody>
      </p:sp>
      <p:sp>
        <p:nvSpPr>
          <p:cNvPr id="48" name="任意多边形: 形状 47"/>
          <p:cNvSpPr/>
          <p:nvPr>
            <p:custDataLst>
              <p:tags r:id="rId2"/>
            </p:custDataLst>
          </p:nvPr>
        </p:nvSpPr>
        <p:spPr>
          <a:xfrm rot="10800000">
            <a:off x="962465" y="2037994"/>
            <a:ext cx="4888875" cy="346688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49" name="矩形 48"/>
          <p:cNvSpPr/>
          <p:nvPr>
            <p:custDataLst>
              <p:tags r:id="rId3"/>
            </p:custDataLst>
          </p:nvPr>
        </p:nvSpPr>
        <p:spPr>
          <a:xfrm>
            <a:off x="838200" y="2538099"/>
            <a:ext cx="248442" cy="2503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>
            <p:custDataLst>
              <p:tags r:id="rId4"/>
            </p:custDataLst>
          </p:nvPr>
        </p:nvSpPr>
        <p:spPr>
          <a:xfrm>
            <a:off x="1316376" y="2332209"/>
            <a:ext cx="4222732" cy="233770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3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传染源：麻风病患者</a:t>
            </a:r>
            <a:endParaRPr lang="zh-CN" altLang="en-US" sz="3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20" name="任意多边形: 形状 19"/>
          <p:cNvSpPr/>
          <p:nvPr>
            <p:custDataLst>
              <p:tags r:id="rId5"/>
            </p:custDataLst>
          </p:nvPr>
        </p:nvSpPr>
        <p:spPr>
          <a:xfrm rot="10800000">
            <a:off x="6464835" y="2037994"/>
            <a:ext cx="4888875" cy="346688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6"/>
            </p:custDataLst>
          </p:nvPr>
        </p:nvSpPr>
        <p:spPr>
          <a:xfrm>
            <a:off x="6340570" y="2538099"/>
            <a:ext cx="248442" cy="250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6818746" y="2332209"/>
            <a:ext cx="4222732" cy="233770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3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传播途径：直接接触和间接接触</a:t>
            </a:r>
            <a:endParaRPr lang="zh-CN" altLang="en-US" sz="3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麻风病的早期症状和诊断方法</a:t>
            </a:r>
            <a:endParaRPr lang="zh-CN" altLang="en-US"/>
          </a:p>
        </p:txBody>
      </p:sp>
      <p:sp>
        <p:nvSpPr>
          <p:cNvPr id="53" name="对角圆角矩形 52"/>
          <p:cNvSpPr/>
          <p:nvPr>
            <p:custDataLst>
              <p:tags r:id="rId2"/>
            </p:custDataLst>
          </p:nvPr>
        </p:nvSpPr>
        <p:spPr>
          <a:xfrm>
            <a:off x="838200" y="2635800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3"/>
            </p:custDataLst>
          </p:nvPr>
        </p:nvSpPr>
        <p:spPr>
          <a:xfrm>
            <a:off x="838200" y="2474368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4"/>
            </p:custDataLst>
          </p:nvPr>
        </p:nvSpPr>
        <p:spPr>
          <a:xfrm>
            <a:off x="1489409" y="2474978"/>
            <a:ext cx="96315" cy="160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5"/>
            </p:custDataLst>
          </p:nvPr>
        </p:nvSpPr>
        <p:spPr>
          <a:xfrm>
            <a:off x="1531443" y="2679052"/>
            <a:ext cx="9490270" cy="79095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早期症状：皮肤损害、神经损伤、眼部病变等</a:t>
            </a:r>
            <a:endParaRPr lang="zh-CN" altLang="en-US" sz="24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6"/>
            </p:custDataLst>
          </p:nvPr>
        </p:nvSpPr>
        <p:spPr>
          <a:xfrm>
            <a:off x="838200" y="41831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7"/>
            </p:custDataLst>
          </p:nvPr>
        </p:nvSpPr>
        <p:spPr>
          <a:xfrm>
            <a:off x="838200" y="40216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8"/>
            </p:custDataLst>
          </p:nvPr>
        </p:nvSpPr>
        <p:spPr>
          <a:xfrm>
            <a:off x="1489409" y="4022894"/>
            <a:ext cx="96315" cy="160525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531443" y="4234888"/>
            <a:ext cx="9490270" cy="79095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诊断方法：观察症状、进行皮肤活检、检查神经反射等</a:t>
            </a:r>
            <a:endParaRPr lang="zh-CN" altLang="en-US" sz="24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麻风病的治疗方法和预后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治疗方法：药物治疗、物理治疗和手术治疗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注意事项：定期复查，遵循医嘱，避免自行停药或更改药物剂量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预防措施：加强卫生宣传教育，提高公众对麻风病的认识和防范意识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预后：取决于病情轻重和治疗方式，多数患者可获得治愈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麻风病的预防知识指导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提高个人卫生意识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避免与他人共用个人物品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保持良好的生活习惯，加强锻炼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勤洗手，保持个人卫生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避免接触患者的破损伤口</a:t>
            </a:r>
            <a:endParaRPr lang="zh-CN" altLang="en-US" sz="2400">
              <a:latin typeface="+mn-ea"/>
              <a:ea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避免接触传染源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麻风杆菌在体外生存力弱，对紫外线、日光和化学药物敏感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麻风病是由麻风杆菌引起的一种慢性传染病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避免与麻风病患者接触，特别是在疫情区域要减少外出和集会活动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做好个人卫生，保持居住环境清洁和通风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接种疫苗和加强自身免疫力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>
            <a:off x="948119" y="2316861"/>
            <a:ext cx="10300342" cy="905688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接种疫苗：预防麻风病的有效手段，包括卡介苗和麻风联合疫苗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 flipV="1">
            <a:off x="838200" y="2203507"/>
            <a:ext cx="1842291" cy="34693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flipH="1">
            <a:off x="9512654" y="2990116"/>
            <a:ext cx="1842291" cy="34693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5"/>
            </p:custDataLst>
          </p:nvPr>
        </p:nvSpPr>
        <p:spPr>
          <a:xfrm>
            <a:off x="948119" y="4319451"/>
            <a:ext cx="10300342" cy="905688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加强自身免疫力：保持健康的生活方式，如均衡饮食、适量运动和规律作息，以提高身体免疫力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0" name="任意多边形 29"/>
          <p:cNvSpPr/>
          <p:nvPr>
            <p:custDataLst>
              <p:tags r:id="rId6"/>
            </p:custDataLst>
          </p:nvPr>
        </p:nvSpPr>
        <p:spPr>
          <a:xfrm flipV="1">
            <a:off x="838200" y="4206097"/>
            <a:ext cx="1842291" cy="34693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7"/>
            </p:custDataLst>
          </p:nvPr>
        </p:nvSpPr>
        <p:spPr>
          <a:xfrm flipH="1">
            <a:off x="9512654" y="4992706"/>
            <a:ext cx="1842291" cy="34693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麻风病的用药指导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遵医嘱用药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如有不良反应及时就医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定期随访复查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麻风病治疗期间要遵医嘱用药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不要随意停药或改变药物剂量</a:t>
            </a:r>
            <a:endParaRPr lang="zh-CN" altLang="en-US" sz="2400">
              <a:latin typeface="+mn-ea"/>
              <a:ea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注意药物副作用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神经系统症状：如头痛、头晕、失眠等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皮肤症状：如皮疹、瘙痒等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消化系统症状：如恶心、呕吐、腹泻等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其他症状：如发热、寒战、肌肉疼痛等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合理搭配药物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针对症状的不同阶段和严重程度，选择合适的药物组合。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考虑药物的副作用和相互作用，避免不良反应的发生。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根据患者的个体差异和药物耐受性，制定个性化的用药方案。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定期评估治疗效果，根据需要调整药物剂量和种类。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麻风病的饮食指导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FOUR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https://d.book118.com/918022040064006041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&#10;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2"/>
  <p:tag name="KSO_WM_UNIT_TEXT_FILL_TYPE" val="1"/>
  <p:tag name="KSO_WM_UNIT_TYPE" val="a"/>
  <p:tag name="KSO_WM_UNIT_USESOURCEFORMAT_APPLY" val="0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2"/>
  <p:tag name="KSO_WM_UNIT_TEXT_FILL_TYPE" val="1"/>
  <p:tag name="KSO_WM_UNIT_TYPE" val="b"/>
  <p:tag name="KSO_WM_UNIT_USESOURCEFORMAT_APPLY" val="0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60.xml><?xml version="1.0" encoding="utf-8"?>
<p:tagLst xmlns:p="http://schemas.openxmlformats.org/presentationml/2006/main">
  <p:tag name="KSO_WM_TEMPLATE_CATEGORY" val="custom"/>
  <p:tag name="KSO_WM_TEMPLATE_INDEX" val="20230979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1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1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1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1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1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1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1*l_h_i*1_2_2"/>
  <p:tag name="KSO_WM_UNIT_INDEX" val="1_2_2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1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1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197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10.xml><?xml version="1.0" encoding="utf-8"?>
<p:tagLst xmlns:p="http://schemas.openxmlformats.org/presentationml/2006/main">
  <p:tag name="KSO_WM_TEMPLATE_CATEGORY" val="custom"/>
  <p:tag name="KSO_WM_TEMPLATE_INDEX" val="20230979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1*l_h_f*1_1_1"/>
  <p:tag name="KSO_WM_UNIT_INDEX" val="1_1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1_1"/>
  <p:tag name="KSO_WM_UNIT_INDEX" val="1_1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1*l_h_f*1_2_1"/>
  <p:tag name="KSO_WM_UNIT_INDEX" val="1_2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2_1"/>
  <p:tag name="KSO_WM_UNIT_INDEX" val="1_2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227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40.xml><?xml version="1.0" encoding="utf-8"?>
<p:tagLst xmlns:p="http://schemas.openxmlformats.org/presentationml/2006/main">
  <p:tag name="KSO_WM_TEMPLATE_CATEGORY" val="custom"/>
  <p:tag name="KSO_WM_TEMPLATE_INDEX" val="20230979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3"/>
</p:tagLst>
</file>

<file path=ppt/tags/tag271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7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微软雅黑</vt:lpstr>
      <vt:lpstr>Wingdings</vt:lpstr>
      <vt:lpstr>宋体</vt:lpstr>
      <vt:lpstr>Office Theme</vt:lpstr>
      <vt:lpstr>麻风病的健康教育</vt:lpstr>
      <vt:lpstr>目录</vt:lpstr>
      <vt:lpstr>麻风病的基本知识</vt:lpstr>
      <vt:lpstr>麻风病的定义和类型</vt:lpstr>
      <vt:lpstr>麻风病的传染源和传播途径</vt:lpstr>
      <vt:lpstr>麻风病的早期症状和诊断方法</vt:lpstr>
      <vt:lpstr>麻风病的治疗方法和预后</vt:lpstr>
      <vt:lpstr>麻风病的预防知识指导</vt:lpstr>
      <vt:lpstr>提高个人卫生意识</vt:lpstr>
      <vt:lpstr>避免接触传染源</vt:lpstr>
      <vt:lpstr>接种疫苗和加强自身免疫力</vt:lpstr>
      <vt:lpstr>麻风病的用药指导</vt:lpstr>
      <vt:lpstr>遵医嘱用药</vt:lpstr>
      <vt:lpstr>注意药物副作用</vt:lpstr>
      <vt:lpstr>合理搭配药物</vt:lpstr>
      <vt:lpstr>麻风病的饮食指导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2024-09-20T07:05:54.293</cp:lastPrinted>
  <dcterms:created xsi:type="dcterms:W3CDTF">2024-09-19T23:05:54Z</dcterms:created>
  <dcterms:modified xsi:type="dcterms:W3CDTF">2024-09-19T23:05:56Z</dcterms:modified>
</cp:coreProperties>
</file>