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26BAD2-AAC8-488E-B2AD-8E812F9874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8ABF49-79DB-416E-BFED-8678070FF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21DD25-5675-4B80-BF1C-F282DF2871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5BF292-1736-4A43-BAE8-EA3A23432E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250E05-7C25-45CA-9122-AF899BA97C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B88A9C-2AF9-4F01-A0B6-E70C2661CC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DF4B1A-F981-4340-840F-BACE36AED8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B51BD0-421E-4ED4-B397-CBD33C0B24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B0A7E0-6DF5-4C9F-A5D7-F4CA4EFA9C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D41BB-DD41-436C-B944-C673EFAA2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308B5-D59D-4EAD-873C-84A5791D72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23000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脑室内肿瘤治疗的新药研发趋势</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脑室内肿瘤的病理学特征
 现有治疗方法的局限性
 新药研发背景与挑战
 目标靶点的筛选与验证
 小分子药物的设计与优化
</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脑室内肿瘤的病理学特征</a:t>
            </a:r>
          </a:p>
        </p:txBody>
      </p:sp>
      <p:sp>
        <p:nvSpPr>
          <p:cNvPr id="3" name="Subtitle 2"/>
          <p:cNvSpPr>
            <a:spLocks noGrp="1"/>
          </p:cNvSpPr>
          <p:nvPr>
            <p:ph type="subTitle" idx="1"/>
          </p:nvPr>
        </p:nvSpPr>
        <p:spPr/>
        <p:txBody>
          <a:bodyPr/>
          <a:lstStyle/>
          <a:p>
            <a:r>
              <a:t>脑室内肿瘤治疗的新药研发趋势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脑室内肿瘤的病理学特征</a:t>
            </a:r>
          </a:p>
        </p:txBody>
      </p:sp>
      <p:sp>
        <p:nvSpPr>
          <p:cNvPr id="3" name="Text Placeholder 2"/>
          <p:cNvSpPr>
            <a:spLocks noGrp="1"/>
          </p:cNvSpPr>
          <p:nvPr>
            <p:ph type="body" idx="1"/>
          </p:nvPr>
        </p:nvSpPr>
        <p:spPr/>
        <p:txBody>
          <a:bodyPr/>
          <a:lstStyle/>
          <a:p>
            <a:r>
              <a:t>脑室内肿瘤的分类</a:t>
            </a:r>
          </a:p>
        </p:txBody>
      </p:sp>
      <p:sp>
        <p:nvSpPr>
          <p:cNvPr id="4" name="Content Placeholder 3"/>
          <p:cNvSpPr>
            <a:spLocks noGrp="1"/>
          </p:cNvSpPr>
          <p:nvPr>
            <p:ph sz="half" idx="2"/>
          </p:nvPr>
        </p:nvSpPr>
        <p:spPr/>
        <p:txBody>
          <a:bodyPr/>
          <a:lstStyle/>
          <a:p>
            <a:r>
              <a:t>1.根据组织学类型，脑室内肿瘤可分为胶质瘤、脑膜瘤、生殖细胞瘤等。</a:t>
            </a:r>
          </a:p>
          <a:p>
            <a:r>
              <a:t>2.脑室内肿瘤的分级对于治疗方案的选择和预后评估至关重要。例如，低级别的胶质瘤通常采用手术切除加放射治疗，而高级别的胶质瘤则需要更加积极的综合治疗策略。</a:t>
            </a:r>
          </a:p>
          <a:p>
            <a:r>
              <a:t>3.一些罕见类型的脑室内肿瘤如室管膜下巨细胞星形细胞瘤、髓母细胞瘤等也有其独特的病理学特征和治疗方法。</a:t>
            </a:r>
          </a:p>
          <a:p/>
        </p:txBody>
      </p:sp>
      <p:sp>
        <p:nvSpPr>
          <p:cNvPr id="5" name="Text Placeholder 4"/>
          <p:cNvSpPr>
            <a:spLocks noGrp="1"/>
          </p:cNvSpPr>
          <p:nvPr>
            <p:ph type="body" idx="3"/>
          </p:nvPr>
        </p:nvSpPr>
        <p:spPr/>
        <p:txBody>
          <a:bodyPr/>
          <a:lstStyle/>
          <a:p>
            <a:r>
              <a:t>基因突变与分子标志物</a:t>
            </a:r>
          </a:p>
        </p:txBody>
      </p:sp>
      <p:sp>
        <p:nvSpPr>
          <p:cNvPr id="6" name="Content Placeholder 5"/>
          <p:cNvSpPr>
            <a:spLocks noGrp="1"/>
          </p:cNvSpPr>
          <p:nvPr>
            <p:ph sz="half" idx="4"/>
          </p:nvPr>
        </p:nvSpPr>
        <p:spPr/>
        <p:txBody>
          <a:bodyPr/>
          <a:lstStyle/>
          <a:p>
            <a:r>
              <a:t>1.部分脑室内肿瘤存在特定的基因突变，如IDH1/2突变在某些胶质瘤中的发生率较高。</a:t>
            </a:r>
          </a:p>
          <a:p>
            <a:r>
              <a:t>2.研究发现某些分子标志物可以预测患者的预后和对治疗的反应，如EGFR扩增、PTEN缺失等。</a:t>
            </a:r>
          </a:p>
          <a:p>
            <a:r>
              <a:t>3.对于具有特定基因突变或分子标记的患者，靶向药物可能成为一种有效的治疗手段。</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脑室内肿瘤的病理学特征</a:t>
            </a:r>
          </a:p>
        </p:txBody>
      </p:sp>
      <p:sp>
        <p:nvSpPr>
          <p:cNvPr id="3" name="Text Placeholder 2"/>
          <p:cNvSpPr>
            <a:spLocks noGrp="1"/>
          </p:cNvSpPr>
          <p:nvPr>
            <p:ph type="body" idx="1"/>
          </p:nvPr>
        </p:nvSpPr>
        <p:spPr/>
        <p:txBody>
          <a:bodyPr/>
          <a:lstStyle/>
          <a:p>
            <a:r>
              <a:t>肿瘤浸润性和侵袭性</a:t>
            </a:r>
          </a:p>
        </p:txBody>
      </p:sp>
      <p:sp>
        <p:nvSpPr>
          <p:cNvPr id="4" name="Content Placeholder 3"/>
          <p:cNvSpPr>
            <a:spLocks noGrp="1"/>
          </p:cNvSpPr>
          <p:nvPr>
            <p:ph sz="half" idx="2"/>
          </p:nvPr>
        </p:nvSpPr>
        <p:spPr/>
        <p:txBody>
          <a:bodyPr/>
          <a:lstStyle/>
          <a:p>
            <a:r>
              <a:t>1.脑室内肿瘤往往具有较强的浸润性和侵袭性，容易侵犯周围的神经结构。</a:t>
            </a:r>
          </a:p>
          <a:p>
            <a:r>
              <a:t>2.肿瘤浸润性和侵袭性的评估对于制定手术策略和判断预后具有重要意义。</a:t>
            </a:r>
          </a:p>
          <a:p>
            <a:r>
              <a:t>3.在治疗过程中，针对肿瘤浸润性的新型药物和技术的研发正在不断进行中。</a:t>
            </a:r>
          </a:p>
          <a:p/>
        </p:txBody>
      </p:sp>
      <p:sp>
        <p:nvSpPr>
          <p:cNvPr id="5" name="Text Placeholder 4"/>
          <p:cNvSpPr>
            <a:spLocks noGrp="1"/>
          </p:cNvSpPr>
          <p:nvPr>
            <p:ph type="body" idx="3"/>
          </p:nvPr>
        </p:nvSpPr>
        <p:spPr/>
        <p:txBody>
          <a:bodyPr/>
          <a:lstStyle/>
          <a:p>
            <a:r>
              <a:t>免疫表型和免疫微环境</a:t>
            </a:r>
          </a:p>
        </p:txBody>
      </p:sp>
      <p:sp>
        <p:nvSpPr>
          <p:cNvPr id="6" name="Content Placeholder 5"/>
          <p:cNvSpPr>
            <a:spLocks noGrp="1"/>
          </p:cNvSpPr>
          <p:nvPr>
            <p:ph sz="half" idx="4"/>
          </p:nvPr>
        </p:nvSpPr>
        <p:spPr/>
        <p:txBody>
          <a:bodyPr/>
          <a:lstStyle/>
          <a:p>
            <a:r>
              <a:t>1.脑室内肿瘤的免疫表型有助于区分不同的肿瘤类型，并可能影响治疗效果和预后。</a:t>
            </a:r>
          </a:p>
          <a:p>
            <a:r>
              <a:t>2.免疫微环境的研究揭示了肿瘤和宿主免疫系统之间的相互作用，为开发新的免疫疗法提供了可能性。</a:t>
            </a:r>
          </a:p>
          <a:p>
            <a:r>
              <a:t>3.目前已有研究探讨免疫检查点抑制剂在脑室内肿瘤治疗中的应用潜力。</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脑室内肿瘤的病理学特征</a:t>
            </a:r>
          </a:p>
        </p:txBody>
      </p:sp>
      <p:sp>
        <p:nvSpPr>
          <p:cNvPr id="3" name="Content Placeholder 2"/>
          <p:cNvSpPr>
            <a:spLocks noGrp="1"/>
          </p:cNvSpPr>
          <p:nvPr>
            <p:ph sz="half" idx="2"/>
          </p:nvPr>
        </p:nvSpPr>
        <p:spPr/>
        <p:txBody>
          <a:bodyPr/>
          <a:lstStyle/>
          <a:p>
            <a:r>
              <a:t>1.由于脑室内肿瘤的复杂性和多样性，多学科协作是确保患者得到最佳治疗的关键。</a:t>
            </a:r>
          </a:p>
          <a:p>
            <a:r>
              <a:t>2.个体化的治疗方案需要根据患者的具体情况（如年龄、身体状况、肿瘤类型和分级等）来制定。</a:t>
            </a:r>
          </a:p>
          <a:p>
            <a:r>
              <a:t>3.在新药研发的趋势下，更多的个体化治疗方案和精准医疗方法将被应用于脑室内肿瘤的治疗中。</a:t>
            </a:r>
          </a:p>
          <a:p/>
        </p:txBody>
      </p:sp>
      <p:sp>
        <p:nvSpPr>
          <p:cNvPr id="4" name="Text Placeholder 3"/>
          <p:cNvSpPr>
            <a:spLocks noGrp="1"/>
          </p:cNvSpPr>
          <p:nvPr>
            <p:ph type="body" idx="3"/>
          </p:nvPr>
        </p:nvSpPr>
        <p:spPr/>
        <p:txBody>
          <a:bodyPr/>
          <a:lstStyle/>
          <a:p>
            <a:r>
              <a:t>神经影像学技术的进步</a:t>
            </a:r>
          </a:p>
        </p:txBody>
      </p:sp>
      <p:sp>
        <p:nvSpPr>
          <p:cNvPr id="5" name="Content Placeholder 4"/>
          <p:cNvSpPr>
            <a:spLocks noGrp="1"/>
          </p:cNvSpPr>
          <p:nvPr>
            <p:ph sz="half" idx="4"/>
          </p:nvPr>
        </p:nvSpPr>
        <p:spPr/>
        <p:txBody>
          <a:bodyPr/>
          <a:lstStyle/>
          <a:p>
            <a:r>
              <a:t>1.高分辨率的神经影像学技术如MRI和CT在脑室内肿瘤的诊断和治疗中起着重要作用。</a:t>
            </a:r>
          </a:p>
          <a:p>
            <a:r>
              <a:t>2.基于功能和代谢的成像技术如扩散张量成像、正电子发射断层扫描等可以帮助更准确地评估肿瘤的浸润范围和周围神经结构的损伤程度。</a:t>
            </a:r>
          </a:p>
          <a:p>
            <a:r>
              <a:t>3.新一代的神经影像学技术如光谱成像、功能性MRI等有望进一步提高脑室内肿瘤的诊疗水平。</a:t>
            </a:r>
          </a:p>
        </p:txBody>
      </p:sp>
      <p:sp>
        <p:nvSpPr>
          <p:cNvPr id="6" name="Text Placeholder 5"/>
          <p:cNvSpPr>
            <a:spLocks noGrp="1"/>
          </p:cNvSpPr>
          <p:nvPr>
            <p:ph type="body" idx="1"/>
          </p:nvPr>
        </p:nvSpPr>
        <p:spPr/>
        <p:txBody>
          <a:bodyPr/>
          <a:lstStyle/>
          <a:p>
            <a:r>
              <a:t>多学科协作下的个体化治疗</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现有治疗方法的局限性</a:t>
            </a:r>
          </a:p>
        </p:txBody>
      </p:sp>
      <p:sp>
        <p:nvSpPr>
          <p:cNvPr id="3" name="Subtitle 2"/>
          <p:cNvSpPr>
            <a:spLocks noGrp="1"/>
          </p:cNvSpPr>
          <p:nvPr>
            <p:ph type="subTitle" idx="1"/>
          </p:nvPr>
        </p:nvSpPr>
        <p:spPr/>
        <p:txBody>
          <a:bodyPr/>
          <a:lstStyle/>
          <a:p>
            <a:r>
              <a:t>脑室内肿瘤治疗的新药研发趋势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现有治疗方法的局限性</a:t>
            </a:r>
          </a:p>
        </p:txBody>
      </p:sp>
      <p:sp>
        <p:nvSpPr>
          <p:cNvPr id="3" name="Text Placeholder 2"/>
          <p:cNvSpPr>
            <a:spLocks noGrp="1"/>
          </p:cNvSpPr>
          <p:nvPr>
            <p:ph type="body" idx="1"/>
          </p:nvPr>
        </p:nvSpPr>
        <p:spPr/>
        <p:txBody>
          <a:bodyPr/>
          <a:lstStyle/>
          <a:p>
            <a:r>
              <a:t>药物递送问题,</a:t>
            </a:r>
          </a:p>
        </p:txBody>
      </p:sp>
      <p:sp>
        <p:nvSpPr>
          <p:cNvPr id="4" name="Content Placeholder 3"/>
          <p:cNvSpPr>
            <a:spLocks noGrp="1"/>
          </p:cNvSpPr>
          <p:nvPr>
            <p:ph sz="half" idx="2"/>
          </p:nvPr>
        </p:nvSpPr>
        <p:spPr/>
        <p:txBody>
          <a:bodyPr/>
          <a:lstStyle/>
          <a:p>
            <a:r>
              <a:t>1.脑血屏障（BBB）的阻碍：脑室内肿瘤位于大脑深部，周围被BBB包围。BBB限制了大多数药物进入脑组织的能力，使得现有的治疗方法难以到达病灶。</a:t>
            </a:r>
          </a:p>
          <a:p>
            <a:r>
              <a:t>2.局部治疗效果有限：现有的一些局部给药方法，如脑室注入，虽然能够提高药物在病变区域的浓度，但是可能会导致药物分布不均，无法全面覆盖整个肿瘤。</a:t>
            </a:r>
          </a:p>
          <a:p>
            <a:r>
              <a:t>3.低渗透性：许多抗癌药物由于分子量大或极性强，难以穿透神经胶质细胞和脑膜等结构，降低了药物对脑室内肿瘤的有效性。</a:t>
            </a:r>
          </a:p>
          <a:p/>
        </p:txBody>
      </p:sp>
      <p:sp>
        <p:nvSpPr>
          <p:cNvPr id="5" name="Text Placeholder 4"/>
          <p:cNvSpPr>
            <a:spLocks noGrp="1"/>
          </p:cNvSpPr>
          <p:nvPr>
            <p:ph type="body" idx="3"/>
          </p:nvPr>
        </p:nvSpPr>
        <p:spPr/>
        <p:txBody>
          <a:bodyPr/>
          <a:lstStyle/>
          <a:p>
            <a:r>
              <a:t>手术风险与并发症,</a:t>
            </a:r>
          </a:p>
        </p:txBody>
      </p:sp>
      <p:sp>
        <p:nvSpPr>
          <p:cNvPr id="6" name="Content Placeholder 5"/>
          <p:cNvSpPr>
            <a:spLocks noGrp="1"/>
          </p:cNvSpPr>
          <p:nvPr>
            <p:ph sz="half" idx="4"/>
          </p:nvPr>
        </p:nvSpPr>
        <p:spPr/>
        <p:txBody>
          <a:bodyPr/>
          <a:lstStyle/>
          <a:p>
            <a:r>
              <a:t>1.手术创伤大：传统的开颅手术对患者的身体造成较大的损伤，恢复期长，并且可能引发术后并发症。</a:t>
            </a:r>
          </a:p>
          <a:p>
            <a:r>
              <a:t>2.神经功能损伤：手术过程中可能导致正常神经组织受损，影响患者的运动、感觉等功能，甚至可能导致永久性残疾。</a:t>
            </a:r>
          </a:p>
          <a:p>
            <a:r>
              <a:t>3.完全切除困难：由于肿瘤位置深、结构复杂，完全切除肿瘤往往较为困难，残留的肿瘤细胞可能会继续生长。</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现有治疗方法的局限性</a:t>
            </a:r>
          </a:p>
        </p:txBody>
      </p:sp>
      <p:sp>
        <p:nvSpPr>
          <p:cNvPr id="3" name="Text Placeholder 2"/>
          <p:cNvSpPr>
            <a:spLocks noGrp="1"/>
          </p:cNvSpPr>
          <p:nvPr>
            <p:ph type="body" idx="1"/>
          </p:nvPr>
        </p:nvSpPr>
        <p:spPr/>
        <p:txBody>
          <a:bodyPr/>
          <a:lstStyle/>
          <a:p>
            <a:r>
              <a:t>放疗副作用及局限性,</a:t>
            </a:r>
          </a:p>
        </p:txBody>
      </p:sp>
      <p:sp>
        <p:nvSpPr>
          <p:cNvPr id="4" name="Content Placeholder 3"/>
          <p:cNvSpPr>
            <a:spLocks noGrp="1"/>
          </p:cNvSpPr>
          <p:nvPr>
            <p:ph sz="half" idx="2"/>
          </p:nvPr>
        </p:nvSpPr>
        <p:spPr/>
        <p:txBody>
          <a:bodyPr/>
          <a:lstStyle/>
          <a:p>
            <a:r>
              <a:t>1.放射损伤：尽管放疗可以杀死癌细胞，但同时也可能对正常脑组织产生损害，引发一系列短期和长期的放射性并发症。</a:t>
            </a:r>
          </a:p>
          <a:p>
            <a:r>
              <a:t>2.靶区定位精度要求高：对于脑室内肿瘤，精确地将放射剂量集中在靶区内非常重要，否则可能会损伤周围的神经结构。</a:t>
            </a:r>
          </a:p>
          <a:p>
            <a:r>
              <a:t>3.治疗窗口窄：放疗通常需要在特定的时间窗内进行，过早或过晚都可能影响治疗效果。</a:t>
            </a:r>
          </a:p>
          <a:p/>
        </p:txBody>
      </p:sp>
      <p:sp>
        <p:nvSpPr>
          <p:cNvPr id="5" name="Text Placeholder 4"/>
          <p:cNvSpPr>
            <a:spLocks noGrp="1"/>
          </p:cNvSpPr>
          <p:nvPr>
            <p:ph type="body" idx="3"/>
          </p:nvPr>
        </p:nvSpPr>
        <p:spPr/>
        <p:txBody>
          <a:bodyPr/>
          <a:lstStyle/>
          <a:p>
            <a:r>
              <a:t>化疗耐药性的挑战,</a:t>
            </a:r>
          </a:p>
        </p:txBody>
      </p:sp>
      <p:sp>
        <p:nvSpPr>
          <p:cNvPr id="6" name="Content Placeholder 5"/>
          <p:cNvSpPr>
            <a:spLocks noGrp="1"/>
          </p:cNvSpPr>
          <p:nvPr>
            <p:ph sz="half" idx="4"/>
          </p:nvPr>
        </p:nvSpPr>
        <p:spPr/>
        <p:txBody>
          <a:bodyPr/>
          <a:lstStyle/>
          <a:p>
            <a:r>
              <a:t>1.药物耐受：长时间使用同一种化疗药物，肿瘤细胞可能会逐渐适应并对抗药物，导致治疗失效。</a:t>
            </a:r>
          </a:p>
          <a:p>
            <a:r>
              <a:t>2.多重耐药性：部分肿瘤细胞能同时对多种化疗药物产生耐药性，使得治疗选择受限。</a:t>
            </a:r>
          </a:p>
          <a:p>
            <a:r>
              <a:t>3.药物毒性：化疗药物不仅会攻击肿瘤细胞，也可能损害正常的生理机能，降低患者的生活质量。</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现有治疗方法的局限性</a:t>
            </a:r>
          </a:p>
        </p:txBody>
      </p:sp>
      <p:sp>
        <p:nvSpPr>
          <p:cNvPr id="3" name="Text Placeholder 2"/>
          <p:cNvSpPr>
            <a:spLocks noGrp="1"/>
          </p:cNvSpPr>
          <p:nvPr>
            <p:ph type="body" idx="1"/>
          </p:nvPr>
        </p:nvSpPr>
        <p:spPr/>
        <p:txBody>
          <a:bodyPr/>
          <a:lstStyle/>
          <a:p>
            <a:r>
              <a:t>免疫疗法的应用障碍,</a:t>
            </a:r>
          </a:p>
        </p:txBody>
      </p:sp>
      <p:sp>
        <p:nvSpPr>
          <p:cNvPr id="4" name="Content Placeholder 3"/>
          <p:cNvSpPr>
            <a:spLocks noGrp="1"/>
          </p:cNvSpPr>
          <p:nvPr>
            <p:ph sz="half" idx="2"/>
          </p:nvPr>
        </p:nvSpPr>
        <p:spPr/>
        <p:txBody>
          <a:bodyPr/>
          <a:lstStyle/>
          <a:p>
            <a:r>
              <a:t>1.免疫逃逸机制：脑室内肿瘤可能存在免疫逃逸现象，即通过各种机制避免被免疫系统识别和清除。</a:t>
            </a:r>
          </a:p>
          <a:p>
            <a:r>
              <a:t>2.免疫抑制环境：脑室内肿瘤微环境中可能存在抑制免疫反应的因素，影响免疫疗法的效果。</a:t>
            </a:r>
          </a:p>
          <a:p>
            <a:r>
              <a:t>3.免疫疗法的个体差异：不同患者对免疫疗法的响应程度不同，增加了治疗策略制定的难度。</a:t>
            </a:r>
          </a:p>
          <a:p/>
        </p:txBody>
      </p:sp>
      <p:sp>
        <p:nvSpPr>
          <p:cNvPr id="5" name="Text Placeholder 4"/>
          <p:cNvSpPr>
            <a:spLocks noGrp="1"/>
          </p:cNvSpPr>
          <p:nvPr>
            <p:ph type="body" idx="3"/>
          </p:nvPr>
        </p:nvSpPr>
        <p:spPr/>
        <p:txBody>
          <a:bodyPr/>
          <a:lstStyle/>
          <a:p>
            <a:r>
              <a:t>缺乏有效预后指标,</a:t>
            </a:r>
          </a:p>
        </p:txBody>
      </p:sp>
      <p:sp>
        <p:nvSpPr>
          <p:cNvPr id="6" name="Content Placeholder 5"/>
          <p:cNvSpPr>
            <a:spLocks noGrp="1"/>
          </p:cNvSpPr>
          <p:nvPr>
            <p:ph sz="half" idx="4"/>
          </p:nvPr>
        </p:nvSpPr>
        <p:spPr/>
        <p:txBody>
          <a:bodyPr/>
          <a:lstStyle/>
          <a:p>
            <a:r>
              <a:t>1.预后评估难：目前的预后指标对脑室内肿瘤的预测准确性不高，难以准确判断患者的生存期和复发风险。</a:t>
            </a:r>
          </a:p>
          <a:p>
            <a:r>
              <a:t>2.缺乏个性化治疗方案：针对每个患者的具体情况，现有治疗手段缺乏有效的个性化方案。</a:t>
            </a:r>
          </a:p>
          <a:p>
            <a:r>
              <a:t>3.疗效监测困难：常规的影像学检查对某些类型的脑室内肿瘤疗效评估不敏感，难以及时调整治疗方案。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新药研发背景与挑战</a:t>
            </a:r>
          </a:p>
        </p:txBody>
      </p:sp>
      <p:sp>
        <p:nvSpPr>
          <p:cNvPr id="3" name="Subtitle 2"/>
          <p:cNvSpPr>
            <a:spLocks noGrp="1"/>
          </p:cNvSpPr>
          <p:nvPr>
            <p:ph type="subTitle" idx="1"/>
          </p:nvPr>
        </p:nvSpPr>
        <p:spPr/>
        <p:txBody>
          <a:bodyPr/>
          <a:lstStyle/>
          <a:p>
            <a:r>
              <a:t>脑室内肿瘤治疗的新药研发趋势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https://d.book118.com/918023000113006047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12</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脑室内肿瘤的病理学特征</vt:lpstr>
      <vt:lpstr> 脑室内肿瘤的病理学特征</vt:lpstr>
      <vt:lpstr> 脑室内肿瘤的病理学特征</vt:lpstr>
      <vt:lpstr> 脑室内肿瘤的病理学特征</vt:lpstr>
      <vt:lpstr> 现有治疗方法的局限性</vt:lpstr>
      <vt:lpstr> 现有治疗方法的局限性</vt:lpstr>
      <vt:lpstr> 现有治疗方法的局限性</vt:lpstr>
      <vt:lpstr> 现有治疗方法的局限性</vt:lpstr>
      <vt:lpstr> 新药研发背景与挑战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2024-09-29T01:55:12.768</cp:lastPrinted>
  <dcterms:created xsi:type="dcterms:W3CDTF">2024-09-28T17:55:12Z</dcterms:created>
  <dcterms:modified xsi:type="dcterms:W3CDTF">2024-09-28T17:55:14Z</dcterms:modified>
</cp:coreProperties>
</file>