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2F3B3B3-5F31-4CD6-BEF0-8BA8432D1A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DB75ED6-4B38-4AA7-BEBF-B46CE9B95E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E624D6B-ACCD-4589-B168-DD367E0C9C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0E5FB64-374F-41D1-B1C5-1856FA0EA46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DF821AB-AEAC-4533-BF2B-980F7CB94A6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BC00064-E7B9-4B00-86E4-80E76DF066D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FA8E900-1BA6-4792-A06C-3F23F80984F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C51D49F-609F-439B-B205-E7748C505A3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AACB14C-B4D8-4A48-9080-E580AAACF1A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C479C35-25B6-414E-A5D5-3957DA5331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5CFE07C-4754-4E81-A62D-CCD79F4587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24.jpeg" /><Relationship Id="rId4" Type="http://schemas.openxmlformats.org/officeDocument/2006/relationships/image" Target="../media/image25.jpeg" /><Relationship Id="rId5"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18034131032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470139" y="529006"/>
            <a:ext cx="7248525" cy="16573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050" b="1">
                <a:solidFill>
                  <a:srgbClr val="FFFFFF">
                    <a:alpha val="100000"/>
                  </a:srgbClr>
                </a:solidFill>
                <a:latin typeface="Microsoft Yahei"/>
                <a:ea typeface="Microsoft Yahei"/>
                <a:cs typeface="Microsoft Yahei"/>
              </a:rPr>
              <a:t>公安系统保密知识讲座</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5170170" y="171260"/>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4467920" y="1030644"/>
            <a:ext cx="3256160" cy="57292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b="1">
                <a:solidFill>
                  <a:srgbClr val="FFFFFF">
                    <a:alpha val="100000"/>
                  </a:srgbClr>
                </a:solidFill>
                <a:latin typeface="微软雅黑"/>
                <a:ea typeface="微软雅黑"/>
                <a:cs typeface="微软雅黑"/>
              </a:rPr>
              <a:t>CONTENTS</a:t>
            </a:r>
            <a:endParaRPr lang="en-US" sz="1100"/>
          </a:p>
        </p:txBody>
      </p:sp>
      <p:sp>
        <p:nvSpPr>
          <p:cNvPr id="5" name="TextBox 5"/>
          <p:cNvSpPr txBox="1"/>
          <p:nvPr/>
        </p:nvSpPr>
        <p:spPr>
          <a:xfrm>
            <a:off x="2054178" y="1507605"/>
            <a:ext cx="8083645" cy="5056027"/>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公安系统保密工作的重要性</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公安系统保密工作的基本原则</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公安系统保密工作的具体措施</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公安系统保密工作的法律法规和制度</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公安系统保密工作的案例分析</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提高公安系统保密意识的方法和途径</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990837"/>
            <a:ext cx="7405389" cy="1138956"/>
            <a:chOff x="2393306" y="1990837"/>
            <a:chExt cx="7405389" cy="1138956"/>
          </a:xfrm>
        </p:grpSpPr>
        <p:sp>
          <p:nvSpPr>
            <p:cNvPr id="3" name="TextBox 3"/>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公安系统保密工作的重要性</a:t>
            </a:r>
          </a:p>
        </p:txBody>
      </p:sp>
      <p:grpSp>
        <p:nvGrpSpPr>
          <p:cNvPr id="5" name="Group 5"/>
          <p:cNvGrpSpPr/>
          <p:nvPr/>
        </p:nvGrpSpPr>
        <p:grpSpPr>
          <a:xfrm>
            <a:off x="5017700" y="5577969"/>
            <a:ext cx="2156600" cy="638034"/>
            <a:chOff x="5017700" y="5577969"/>
            <a:chExt cx="2156600" cy="638034"/>
          </a:xfrm>
        </p:grpSpPr>
        <p:sp>
          <p:nvSpPr>
            <p:cNvPr id="6" name="TextBox 6"/>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7092" r="27092"/>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0857" r="20857"/>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9623" r="29623"/>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公安系统在日常工作中会接触到大量国家机密，如不及时采取保密措施，机密信息可能被窃取或泄露，对国家安全造成威胁。</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国家机密安全</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保护公安系统的信息安全有助于防范外部势力对国家的渗透和破坏，维护国家安全和稳定。</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防范外部势力渗透</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保护国家安全</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公安系统通过保密工作，确保敏感信息的保密性，从而有效维护社会治安，保障人民生命财产安全。</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保密工作能够防止犯罪分子获取敏感信息，有利于预防和打击各类犯罪活动，维护社会稳定。</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维护社会稳定</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预防和打击犯罪</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维护社会治安</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保护个人隐私</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公安系统在处理个人信息时，需确保信息不被非法获取和滥用，以保护公民的隐私权。</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维护公正执法形象</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通过保密工作，公安系统能够避免因信息泄露而导致的误判和偏见，确保公正执法，维护公民权益。</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2844" r="2284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保障公民权益</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990837"/>
            <a:ext cx="7405389" cy="1138956"/>
            <a:chOff x="2393306" y="1990837"/>
            <a:chExt cx="7405389" cy="1138956"/>
          </a:xfrm>
        </p:grpSpPr>
        <p:sp>
          <p:nvSpPr>
            <p:cNvPr id="3" name="TextBox 3"/>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公安系统保密工作的基本原则</a:t>
            </a:r>
          </a:p>
        </p:txBody>
      </p:sp>
      <p:grpSp>
        <p:nvGrpSpPr>
          <p:cNvPr id="5" name="Group 5"/>
          <p:cNvGrpSpPr/>
          <p:nvPr/>
        </p:nvGrpSpPr>
        <p:grpSpPr>
          <a:xfrm>
            <a:off x="5017700" y="5577969"/>
            <a:ext cx="2156600" cy="638034"/>
            <a:chOff x="5017700" y="5577969"/>
            <a:chExt cx="2156600" cy="638034"/>
          </a:xfrm>
        </p:grpSpPr>
        <p:sp>
          <p:nvSpPr>
            <p:cNvPr id="6" name="TextBox 6"/>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最小知悉原则要求公安系统内部人员仅在履行职责需要时方可接触涉密信息，并且应当控制在最小知悉范围内。</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任何时候都不得将涉密信息泄露给无关人员，也不得在非涉密载体上记录、传输和存储涉密信息。</a:t>
            </a:r>
          </a:p>
        </p:txBody>
      </p:sp>
      <p:pic>
        <p:nvPicPr>
          <p:cNvPr id="6" name="Picture 6"/>
          <p:cNvPicPr>
            <a:picLocks noChangeAspect="1"/>
          </p:cNvPicPr>
          <p:nvPr/>
        </p:nvPicPr>
        <p:blipFill>
          <a:blip r:embed="rId2"/>
          <a:srcRect t="11195" b="11195"/>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11549" b="1154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公安系统内部人员应当严格遵守最小知悉原则，确保涉密信息不被扩散和传播。</a:t>
            </a:r>
          </a:p>
        </p:txBody>
      </p:sp>
      <p:pic>
        <p:nvPicPr>
          <p:cNvPr id="10" name="Picture 10"/>
          <p:cNvPicPr>
            <a:picLocks noChangeAspect="1"/>
          </p:cNvPicPr>
          <p:nvPr/>
        </p:nvPicPr>
        <p:blipFill>
          <a:blip r:embed="rId4"/>
          <a:srcRect t="14049" b="1404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最小知悉原则</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480108" y="1287672"/>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025751" y="1468427"/>
            <a:ext cx="628666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全程保密原则要求公安系统在涉密信息的产生、处理、传输、存储、使用和销毁等全过程中，都要采取必要的保密措施，确保涉密信息不被泄露。</a:t>
            </a:r>
          </a:p>
        </p:txBody>
      </p:sp>
      <p:sp>
        <p:nvSpPr>
          <p:cNvPr id="4" name="AutoShape 4"/>
          <p:cNvSpPr/>
          <p:nvPr/>
        </p:nvSpPr>
        <p:spPr>
          <a:xfrm>
            <a:off x="999470" y="1050728"/>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480108" y="3069093"/>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2773369" y="3249848"/>
            <a:ext cx="628666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在涉密信息的处理过程中，应当采取加密、签名等安全措施，确保信息的机密性和完整性。</a:t>
            </a:r>
          </a:p>
        </p:txBody>
      </p:sp>
      <p:sp>
        <p:nvSpPr>
          <p:cNvPr id="7" name="AutoShape 7"/>
          <p:cNvSpPr/>
          <p:nvPr/>
        </p:nvSpPr>
        <p:spPr>
          <a:xfrm>
            <a:off x="9060033" y="2832149"/>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2480108" y="4850514"/>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025751" y="5031268"/>
            <a:ext cx="628666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在涉密信息的存储过程中，应当采取物理隔离、访问控制等措施，确保信息不被非法获取和访问。</a:t>
            </a:r>
          </a:p>
        </p:txBody>
      </p:sp>
      <p:sp>
        <p:nvSpPr>
          <p:cNvPr id="10" name="AutoShape 10"/>
          <p:cNvSpPr/>
          <p:nvPr/>
        </p:nvSpPr>
        <p:spPr>
          <a:xfrm>
            <a:off x="999470" y="4613570"/>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rcRect l="8544" r="8544"/>
          <a:stretch>
            <a:fillRect/>
          </a:stretch>
        </p:blipFill>
        <p:spPr>
          <a:xfrm>
            <a:off x="1099415" y="1124574"/>
            <a:ext cx="1926336" cy="1682496"/>
          </a:xfrm>
          <a:prstGeom prst="hexagon">
            <a:avLst/>
          </a:prstGeom>
        </p:spPr>
      </p:pic>
      <p:pic>
        <p:nvPicPr>
          <p:cNvPr id="12" name="Picture 12"/>
          <p:cNvPicPr>
            <a:picLocks noChangeAspect="1"/>
          </p:cNvPicPr>
          <p:nvPr/>
        </p:nvPicPr>
        <p:blipFill>
          <a:blip r:embed="rId3"/>
          <a:srcRect l="11406" r="11406"/>
          <a:stretch>
            <a:fillRect/>
          </a:stretch>
        </p:blipFill>
        <p:spPr>
          <a:xfrm>
            <a:off x="9163113" y="2905301"/>
            <a:ext cx="1926336" cy="1682496"/>
          </a:xfrm>
          <a:prstGeom prst="hexagon">
            <a:avLst/>
          </a:prstGeom>
        </p:spPr>
      </p:pic>
      <p:pic>
        <p:nvPicPr>
          <p:cNvPr id="13" name="Picture 13"/>
          <p:cNvPicPr>
            <a:picLocks noChangeAspect="1"/>
          </p:cNvPicPr>
          <p:nvPr/>
        </p:nvPicPr>
        <p:blipFill>
          <a:blip r:embed="rId4"/>
          <a:srcRect l="5300" r="5300"/>
          <a:stretch>
            <a:fillRect/>
          </a:stretch>
        </p:blipFill>
        <p:spPr>
          <a:xfrm>
            <a:off x="1099415" y="4686721"/>
            <a:ext cx="1926336" cy="1682496"/>
          </a:xfrm>
          <a:prstGeom prst="hexagon">
            <a:avLst/>
          </a:prstGeom>
        </p:spPr>
      </p:pic>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全程保密原则</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3850" b="385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9127" b="9127"/>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7945" b="17945"/>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严格管理原则</a:t>
              </a: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严格管理原则要求公安系统对涉密信息进行严格的管理，建立健全的保密管理制度和操作规范，确保保密工作的有效实施。</a:t>
              </a: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公安系统应当制定完善的保密管理制度，包括涉密信息的分类、分级、授权管理、定期审查等方面的规定。</a:t>
              </a: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公安系统应当加强对内部人员的保密教育和管理，提高人员的保密意识和能力，确保保密工作的落实和执行。</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990837"/>
            <a:ext cx="7405389" cy="1138956"/>
            <a:chOff x="2393306" y="1990837"/>
            <a:chExt cx="7405389" cy="1138956"/>
          </a:xfrm>
        </p:grpSpPr>
        <p:sp>
          <p:nvSpPr>
            <p:cNvPr id="3" name="TextBox 3"/>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公安系统保密工作的具体措施</a:t>
            </a:r>
          </a:p>
        </p:txBody>
      </p:sp>
      <p:grpSp>
        <p:nvGrpSpPr>
          <p:cNvPr id="5" name="Group 5"/>
          <p:cNvGrpSpPr/>
          <p:nvPr/>
        </p:nvGrpSpPr>
        <p:grpSpPr>
          <a:xfrm>
            <a:off x="5017700" y="5577969"/>
            <a:ext cx="2156600" cy="638034"/>
            <a:chOff x="5017700" y="5577969"/>
            <a:chExt cx="2156600" cy="638034"/>
          </a:xfrm>
        </p:grpSpPr>
        <p:sp>
          <p:nvSpPr>
            <p:cNvPr id="6" name="TextBox 6"/>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6292" r="6292"/>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文件保密</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对重要文件进行加密处理，限制文件的知悉范围，确保文件不被非法获取和传播。</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文件销毁</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对不再需要的涉密文件进行彻底销毁，确保信息无法恢复。</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文件存储</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将涉密文件存储在安全可靠的环境中，防止文件丢失或被盗。</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文件保密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会议场所选择</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选择具备保密条件的会议场所，确保会议内容不被窃听或干扰。</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参会人员控制</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对参会人员进行严格审查，确保只有具备相应权限的人员参加会议。</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会议内容记录</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对会议内容进行严格记录和保管，确保会议内容不被泄露。</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会议保密</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对公安系统的通信设备进行严格管理，确保设备不被非法接入或干扰。</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通信设备管理</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通信内容加密</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25000" r="250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通信记录保存</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3340" r="2334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对重要通信内容进行加密处理，确保通信内容不被窃取或篡改。</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对通信记录进行严格保存，以便在需要时进行追溯和查询。</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通信保密</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建立完善的网络安全防护体系，防止网络攻击和入侵。</a:t>
            </a:r>
          </a:p>
        </p:txBody>
      </p:sp>
      <p:pic>
        <p:nvPicPr>
          <p:cNvPr id="5" name="Picture 5"/>
          <p:cNvPicPr>
            <a:picLocks noChangeAspect="1"/>
          </p:cNvPicPr>
          <p:nvPr/>
        </p:nvPicPr>
        <p:blipFill>
          <a:blip r:embed="rId2"/>
          <a:srcRect l="16667" r="16667"/>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5933" r="593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2500" r="12500"/>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网络安全防护</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对公安系统的计算机设备进行严格管理，确保设备不被非法使用或访问。</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计算机设备管理</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对重要信息进行加密存储，确保信息不被非法获取或篡改。</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信息加密存储</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计算机和网络保密</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https://d.book118.com/918034131032006032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5C0B15"/>
      </a:dk1>
      <a:lt1>
        <a:srgbClr val="FFFCF9"/>
      </a:lt1>
      <a:dk2>
        <a:srgbClr val="000000"/>
      </a:dk2>
      <a:lt2>
        <a:srgbClr val="FFFFFF"/>
      </a:lt2>
      <a:accent1>
        <a:srgbClr val="BA242F"/>
      </a:accent1>
      <a:accent2>
        <a:srgbClr val="C49E6D"/>
      </a:accent2>
      <a:accent3>
        <a:srgbClr val="E71A34"/>
      </a:accent3>
      <a:accent4>
        <a:srgbClr val="E8C496"/>
      </a:accent4>
      <a:accent5>
        <a:srgbClr val="EA6A6A"/>
      </a:accent5>
      <a:accent6>
        <a:srgbClr val="979797"/>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2024-09-09T13:31:43.847</cp:lastPrinted>
  <dcterms:created xsi:type="dcterms:W3CDTF">2024-09-09T05:31:43Z</dcterms:created>
  <dcterms:modified xsi:type="dcterms:W3CDTF">2024-09-09T05:31:46Z</dcterms:modified>
</cp:coreProperties>
</file>