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8B82680-001D-4D73-8A06-5C989420DC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7E6E77C-EC81-45A2-8282-5E65EE5654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5244469-9673-41F3-B216-AAF0CB91CF9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C7ECD90-C08D-48DE-AF31-375DF3FF835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21680D0-5162-440D-9D85-FE2CC72EFB7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CF80B51-5E13-4BDB-A712-1CEE43CC970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F08C9D2-8CAE-4A68-9F3C-7BD07250C6E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BD0341D-6303-4E79-BF3A-44707C7EB9B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CD258A1-E72C-45E3-8588-9CD7FFB35D0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22EAB73-478F-499C-A7A5-658C3CDEC8B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2F18207-1454-434A-943A-18B35DCD5D0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18036001053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42747" y="1226293"/>
            <a:ext cx="9106507" cy="1906231"/>
          </a:xfrm>
          <a:prstGeom prst="rect">
            <a:avLst/>
          </a:prstGeom>
          <a:noFill/>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chemeClr val="accent1">
                    <a:alpha val="100000"/>
                  </a:schemeClr>
                </a:solidFill>
                <a:latin typeface="Microsoft Yahei"/>
                <a:ea typeface="Microsoft Yahei"/>
                <a:cs typeface="Microsoft Yahei"/>
              </a:rPr>
              <a:t>国际服务贸易概论</a:t>
            </a:r>
            <a:endParaRPr lang="en-US" sz="1100"/>
          </a:p>
        </p:txBody>
      </p:sp>
      <p:grpSp>
        <p:nvGrpSpPr>
          <p:cNvPr id="3" name="Group 3"/>
          <p:cNvGrpSpPr/>
          <p:nvPr/>
        </p:nvGrpSpPr>
        <p:grpSpPr>
          <a:xfrm>
            <a:off x="2739291" y="3540703"/>
            <a:ext cx="6713418" cy="489827"/>
            <a:chOff x="2739291" y="3540703"/>
            <a:chExt cx="6713418" cy="489827"/>
          </a:xfrm>
        </p:grpSpPr>
        <p:sp>
          <p:nvSpPr>
            <p:cNvPr id="4" name="AutoShape 4"/>
            <p:cNvSpPr/>
            <p:nvPr/>
          </p:nvSpPr>
          <p:spPr>
            <a:xfrm>
              <a:off x="2739291" y="3540703"/>
              <a:ext cx="3401434" cy="489827"/>
            </a:xfrm>
            <a:prstGeom prst="rect">
              <a:avLst/>
            </a:prstGeom>
            <a:noFill/>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2025">
                  <a:solidFill>
                    <a:srgbClr val="000000">
                      <a:alpha val="100000"/>
                    </a:srgbClr>
                  </a:solidFill>
                  <a:latin typeface="Microsoft Yahei"/>
                  <a:ea typeface="Microsoft Yahei"/>
                  <a:cs typeface="Microsoft Yahei"/>
                </a:rPr>
                <a:t>汇报人：XX</a:t>
              </a:r>
              <a:endParaRPr lang="en-US" sz="1100"/>
            </a:p>
          </p:txBody>
        </p:sp>
        <p:sp>
          <p:nvSpPr>
            <p:cNvPr id="5" name="AutoShape 5"/>
            <p:cNvSpPr/>
            <p:nvPr/>
          </p:nvSpPr>
          <p:spPr>
            <a:xfrm>
              <a:off x="6140725" y="3540703"/>
              <a:ext cx="3311984" cy="489827"/>
            </a:xfrm>
            <a:prstGeom prst="rect">
              <a:avLst/>
            </a:prstGeom>
            <a:noFill/>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2025">
                  <a:solidFill>
                    <a:srgbClr val="000000">
                      <a:alpha val="100000"/>
                    </a:srgbClr>
                  </a:solidFill>
                  <a:latin typeface="Microsoft Yahei"/>
                  <a:ea typeface="Microsoft Yahei"/>
                  <a:cs typeface="Microsoft Yahei"/>
                </a:rPr>
                <a:t>2024-01-09</a:t>
              </a:r>
              <a:endParaRPr lang="en-US" sz="1100"/>
            </a:p>
          </p:txBody>
        </p:sp>
      </p:gr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59520" y="535260"/>
            <a:ext cx="10672960" cy="57691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tretch>
            <a:fillRect/>
          </a:stretch>
        </p:blipFill>
        <p:spPr>
          <a:xfrm>
            <a:off x="0" y="-535260"/>
            <a:ext cx="5567207" cy="6839712"/>
          </a:xfrm>
          <a:prstGeom prst="rect">
            <a:avLst/>
          </a:prstGeom>
        </p:spPr>
      </p:pic>
      <p:sp>
        <p:nvSpPr>
          <p:cNvPr id="4" name="AutoShape 4"/>
          <p:cNvSpPr/>
          <p:nvPr/>
        </p:nvSpPr>
        <p:spPr>
          <a:xfrm>
            <a:off x="6276259" y="861481"/>
            <a:ext cx="3746772" cy="597533"/>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75">
                <a:solidFill>
                  <a:schemeClr val="accent1">
                    <a:alpha val="100000"/>
                  </a:schemeClr>
                </a:solidFill>
                <a:latin typeface="Microsoft Yahei"/>
                <a:ea typeface="Microsoft Yahei"/>
                <a:cs typeface="Microsoft Yahei"/>
              </a:rPr>
              <a:t>CONTENTS</a:t>
            </a:r>
            <a:endParaRPr lang="en-US" sz="1100"/>
          </a:p>
        </p:txBody>
      </p:sp>
      <p:sp>
        <p:nvSpPr>
          <p:cNvPr id="5" name="TextBox 5"/>
          <p:cNvSpPr txBox="1"/>
          <p:nvPr/>
        </p:nvSpPr>
        <p:spPr>
          <a:xfrm>
            <a:off x="6083808" y="1823759"/>
            <a:ext cx="4638675" cy="44577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国际服务贸易概述</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国际服务贸易理论基础</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国际服务贸易政策与法规</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国际服务贸易市场与竞争</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国际服务贸易自由化进程及挑战</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中国在国际服务贸易中的地位和作用</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国际服务贸易概述</a:t>
            </a:r>
            <a:endParaRPr lang="en-US" sz="1100"/>
          </a:p>
        </p:txBody>
      </p:sp>
      <p:sp>
        <p:nvSpPr>
          <p:cNvPr id="3" name="AutoShape 3"/>
          <p:cNvSpPr/>
          <p:nvPr/>
        </p:nvSpPr>
        <p:spPr>
          <a:xfrm>
            <a:off x="4954829" y="2485096"/>
            <a:ext cx="2082658" cy="13189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01</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国际服务贸易是指不同国家之间进行的各类服务性交易活动，包括跨境交付、境外消费、商业存在和自然人流动四种模式。</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根据服务的性质和交易方式，国际服务贸易可分为商业性服务、通信服务、建筑服务、销售服务、教育服务、环境服务、金融服务、健康服务、旅游服务、文化娱乐服务、交通运输服务等。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分类</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国际服务贸易的发展经历了萌芽、兴起、快速发展和全球化四个阶段。随着经济全球化深入发展和产业结构优化升级，国际服务贸易在全球贸易中的地位和作用日益凸显。</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发展历程</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当前，国际服务贸易规模持续扩大，结构不断优化，新兴服务贸易领域不断涌现。同时，数字技术的广泛应用正在深刻改变国际服务贸易的传统模式，推动其向数字化、智能化方向发展。</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现状</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发展历程及现状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248" r="12248"/>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重要性</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国际服务贸易已成为全球经济增长的重要引擎，对于促进各国经济发展、提升产业竞争力、推动全球经济增长具有重要意义。</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意义</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发展国际服务贸易有助于优化资源配置，提高经济效率；有助于推动产业结构升级，促进经济高质量发展；有助于增强国家经济实力，提升国际竞争力。同时，国际服务贸易的发展也有助于推动全球经济的平衡与可持续发展。</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重要性及意义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国际服务贸易理论基础</a:t>
            </a:r>
            <a:endParaRPr lang="en-US" sz="1100"/>
          </a:p>
        </p:txBody>
      </p:sp>
      <p:sp>
        <p:nvSpPr>
          <p:cNvPr id="3" name="AutoShape 3"/>
          <p:cNvSpPr/>
          <p:nvPr/>
        </p:nvSpPr>
        <p:spPr>
          <a:xfrm>
            <a:off x="4954829" y="2485096"/>
            <a:ext cx="2082658" cy="13189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02</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7441" r="27441"/>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比较优势是指一个国家在生产某种产品时，相对于其他国家所拥有的成本优势或资源优势。</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比较优势的含义</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比较优势理论同样适用于服务贸易领域。不同国家在服务领域具有不同的比较优势，如技术优势、人力资源优势等，这些优势可以促进服务贸易的发展。</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比较优势与服务贸易</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具有比较优势的国家在国际服务贸易市场上更具竞争力，能够提供更多、更优质的服务，从而获取更多的市场份额和利润。</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比较优势与服务贸易竞争力</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比较优势理论</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0707" b="20707"/>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竞争优势理论</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竞争优势的含义</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竞争优势是指企业在市场上通过提供独特的产品或服务，以获取市场份额和利润的能力。</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竞争优势与服务贸易</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在服务贸易领域，竞争优势同样重要。企业可以通过提供创新的服务模式、高效的服务流程或优质的服务质量等方式，获取竞争优势。</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竞争优势的培育</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企业可以通过加强技术研发、提升服务质量、拓展服务渠道等方式，培育自身的竞争优势，从而在激烈的市场竞争中脱颖而出。</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服务贸易自由化的含义</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服务贸易自由化是指通过减少或消除对服务贸易的限制和壁垒，促进服务贸易的自由发展。</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2458" r="12458"/>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服务贸易自由化的意义</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服务贸易自由化有利于促进全球经济的繁荣和发展，提高服务质量和效率，推动技术创新和产业升级。</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服务贸易自由化的挑战</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服务贸易自由化也面临着一些挑战，如服务贸易壁垒的多样性、服务贸易统计的难度、服务贸易规则的缺失等。这些挑战需要国际社会共同努力，加强合作和协调，推动服务贸易的自由化和便利化。</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服务贸易自由化理论</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国际服务贸易政策与法规</a:t>
            </a:r>
            <a:endParaRPr lang="en-US" sz="1100"/>
          </a:p>
        </p:txBody>
      </p:sp>
      <p:sp>
        <p:nvSpPr>
          <p:cNvPr id="3" name="AutoShape 3"/>
          <p:cNvSpPr/>
          <p:nvPr/>
        </p:nvSpPr>
        <p:spPr>
          <a:xfrm>
            <a:off x="4954829" y="2485096"/>
            <a:ext cx="2082658" cy="13189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03</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国际服务贸易政策</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自由贸易政策</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主张通过限制和取消一切妨碍和阻止国际贸易开展与进行的所有障碍，促进贸易的自由发展。该政策主要是通过关税减让、取消非关税壁垒来实现的。</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保护贸易政策</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是一种限入进出的外贸政策，即国家采取各种限制进口的措施以保护其本国市场免受外来商品的竞争，并对本国出口商品给予优惠和津贴以鼓励其出口。</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GATS（服务贸易总协定）</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是WTO协定不可分割的一部分，主要处理影响服务贸易的措施，并规定了服务贸易的定义、范围和规则。</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区域性服务贸易规则</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主要是区域经济一体化组织内部通过的服务贸易规则，如欧盟、北美自由贸易区等制定的相关法规。</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国际服务贸易法规</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https://d.book118.com/918036001053006031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64</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2024-09-08T07:32:55.960</cp:lastPrinted>
  <dcterms:created xsi:type="dcterms:W3CDTF">2024-09-07T23:32:55Z</dcterms:created>
  <dcterms:modified xsi:type="dcterms:W3CDTF">2024-09-07T23:32:58Z</dcterms:modified>
</cp:coreProperties>
</file>