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88B596-E47A-4DA6-9A01-A458EAAE8E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27C1CF-F0BB-4290-BCD6-92B4289D8E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67569C-D405-4353-AEB5-1AB3740D1E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EA97C1-8021-4307-AE49-3D4BF383E2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0F5108A-DF51-4C7E-A13A-2E0F55C896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47593A3-CBEB-41D6-970F-C456A67ABD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AFA5925-B309-4F0C-9E43-65035ACC82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2BAA86-0BD2-4154-A6B7-95B4F16E2D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485722-4FF1-4878-B0F5-F8E71147B5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B4A34B-90FF-45C7-A860-C941C1A371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9E3BA1-96A8-47C5-B1A8-F3D0E0D13A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8041016074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学生安全用电培训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安全用电基础知识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安全用电行为规范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安全用电防护措施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安全用电事故预防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安全用电教育与实践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安全用电基础知识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60834" y="4130676"/>
            <a:ext cx="143933" cy="14393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电的特性与危险性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63829" y="2541248"/>
            <a:ext cx="2267763" cy="1218088"/>
            <a:chOff x="763829" y="2541248"/>
            <a:chExt cx="2267763" cy="1218088"/>
          </a:xfrm>
        </p:grpSpPr>
        <p:sp>
          <p:nvSpPr>
            <p:cNvPr id="26" name="TextBox 26"/>
            <p:cNvSpPr txBox="1"/>
            <p:nvPr/>
          </p:nvSpPr>
          <p:spPr>
            <a:xfrm>
              <a:off x="763829" y="2541248"/>
              <a:ext cx="2267763" cy="1218088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总结词：电的特性与危险性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3095436" y="4987041"/>
            <a:ext cx="2267763" cy="1218088"/>
            <a:chOff x="3095436" y="4987041"/>
            <a:chExt cx="2267763" cy="1218088"/>
          </a:xfrm>
        </p:grpSpPr>
        <p:sp>
          <p:nvSpPr>
            <p:cNvPr id="28" name="TextBox 28"/>
            <p:cNvSpPr txBox="1"/>
            <p:nvPr/>
          </p:nvSpPr>
          <p:spPr>
            <a:xfrm>
              <a:off x="3095436" y="4987041"/>
              <a:ext cx="2267763" cy="1218088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电具有能量，可以转化为热能、光能和机械能等。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054044" y="4987041"/>
            <a:ext cx="2267763" cy="1218088"/>
            <a:chOff x="7054044" y="4987041"/>
            <a:chExt cx="2267763" cy="1218088"/>
          </a:xfrm>
        </p:grpSpPr>
        <p:sp>
          <p:nvSpPr>
            <p:cNvPr id="30" name="TextBox 30"/>
            <p:cNvSpPr txBox="1"/>
            <p:nvPr/>
          </p:nvSpPr>
          <p:spPr>
            <a:xfrm>
              <a:off x="7054044" y="4987041"/>
              <a:ext cx="2267763" cy="1218088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电的传播速度快，约为光速的十分之一。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8972595" y="2757148"/>
            <a:ext cx="2267763" cy="1218088"/>
            <a:chOff x="8972595" y="2757148"/>
            <a:chExt cx="2267763" cy="1218088"/>
          </a:xfrm>
        </p:grpSpPr>
        <p:sp>
          <p:nvSpPr>
            <p:cNvPr id="32" name="TextBox 32"/>
            <p:cNvSpPr txBox="1"/>
            <p:nvPr/>
          </p:nvSpPr>
          <p:spPr>
            <a:xfrm>
              <a:off x="8972595" y="2757148"/>
              <a:ext cx="2267763" cy="1218088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电是一种无形的能量形式，可以通过导体传播。</a:t>
              </a:r>
            </a:p>
          </p:txBody>
        </p:sp>
      </p:grpSp>
      <p:sp>
        <p:nvSpPr>
          <p:cNvPr id="33" name="Freeform 33"/>
          <p:cNvSpPr/>
          <p:nvPr/>
        </p:nvSpPr>
        <p:spPr>
          <a:xfrm>
            <a:off x="3095436" y="2932359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186361" y="1337322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5685709" y="2892389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7185067" y="1745822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7" name="Group 37"/>
          <p:cNvGrpSpPr/>
          <p:nvPr/>
        </p:nvGrpSpPr>
        <p:grpSpPr>
          <a:xfrm>
            <a:off x="7802444" y="2287786"/>
            <a:ext cx="461677" cy="550831"/>
            <a:chOff x="7802444" y="2287786"/>
            <a:chExt cx="461677" cy="550831"/>
          </a:xfrm>
        </p:grpSpPr>
        <p:sp>
          <p:nvSpPr>
            <p:cNvPr id="38" name="Freeform 38"/>
            <p:cNvSpPr/>
            <p:nvPr/>
          </p:nvSpPr>
          <p:spPr>
            <a:xfrm>
              <a:off x="7968655" y="2393704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7802444" y="2287786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3614276" y="3475144"/>
            <a:ext cx="664559" cy="579787"/>
            <a:chOff x="3614276" y="3475144"/>
            <a:chExt cx="664559" cy="579787"/>
          </a:xfrm>
        </p:grpSpPr>
        <p:sp>
          <p:nvSpPr>
            <p:cNvPr id="41" name="Freeform 41"/>
            <p:cNvSpPr/>
            <p:nvPr/>
          </p:nvSpPr>
          <p:spPr>
            <a:xfrm>
              <a:off x="3614276" y="3614495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3959938" y="3475144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6455230" y="3620596"/>
            <a:ext cx="577692" cy="614458"/>
            <a:chOff x="6455230" y="3620596"/>
            <a:chExt cx="577692" cy="614458"/>
          </a:xfrm>
        </p:grpSpPr>
        <p:sp>
          <p:nvSpPr>
            <p:cNvPr id="44" name="Freeform 44"/>
            <p:cNvSpPr/>
            <p:nvPr/>
          </p:nvSpPr>
          <p:spPr>
            <a:xfrm>
              <a:off x="6793178" y="3620596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6455230" y="3805762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6594677" y="3921682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6702786" y="3871485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8" name="Group 48"/>
          <p:cNvGrpSpPr/>
          <p:nvPr/>
        </p:nvGrpSpPr>
        <p:grpSpPr>
          <a:xfrm>
            <a:off x="5009105" y="2064915"/>
            <a:ext cx="559445" cy="701973"/>
            <a:chOff x="5009105" y="2064915"/>
            <a:chExt cx="559445" cy="701973"/>
          </a:xfrm>
        </p:grpSpPr>
        <p:sp>
          <p:nvSpPr>
            <p:cNvPr id="49" name="Freeform 49"/>
            <p:cNvSpPr/>
            <p:nvPr/>
          </p:nvSpPr>
          <p:spPr>
            <a:xfrm>
              <a:off x="5400317" y="2064915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5182698" y="2160634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5009105" y="2421786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停电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电力系统的故障可能导致大规模停电，影响生产和生活。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设备损坏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电流过大或过小会影响设备的正常运行，甚至损坏设备。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火灾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电火花和过载电流可以引起可燃物燃烧，造成火灾。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电的危害与后果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触电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人体成为导电路径的一部分，电流通过人体造成伤害甚至死亡。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电的危害与后果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安全用电的重要性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大规模停电会影响社会正常运转，安全用电有助于维护社会稳定。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维护社会稳定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正确使用电器设备可以避免触电、火灾等事故，保障生命安全。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保护生命安全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电力是现代生产和生活的重要能源，安全用电是保障正常生产和生活的必要条件。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保障生产和生活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合理使用电器设备可以避免能源浪费，节约能源资源。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节约能源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安全用电的重要性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安全用电行为规范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511" r="1751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303" r="3130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避免直接接触裸露的电线和电器设备金属部分，以防触电。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带电裸露部分是指没有绝缘保护的电线和电器设备金属部分，这些部分可能带有高电压，直接接触可能导致触电事故。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不接触带电裸露部分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禁止随意增加或改变电器的接线方式，应由专业电工进行操作。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私拉乱接电线可能导致线路短路、过载或接触不良，引发火灾或触电事故。正确的做法是请专业电工进行接线和安装。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不私拉乱接电线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导线绝缘皮破损时应及时更换，避免发生漏电或短路。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导线绝缘皮破损可能导致电线暴露在外，增加触电和火灾的风险。发现导线破损时，应立即停止使用，并及时更换。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不使用绝缘皮破损的导线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禁止使用非标准材料代替保险丝，以防止电路过载引发火灾。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保险丝的作用是在电路过载时断开电路，以保护电器设备和电线。使用铜丝、铁丝等代替保险丝可能导致电路过载时无法及时断开，引发火灾。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不使用铜丝、铁丝等代替保险丝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28" r="25028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禁止在电热器具上烘烤衣物，以防衣物过热引发火灾。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电热器具的加热元件温度很高，如果在其上烘烤衣物，会导致衣物过热并引发火灾。此外，烘烤衣物还会加速电热器具的老化和损坏。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不在电热器具上烘烤衣物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安全用电防护措施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https://d.book118.com/918041016074006034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2024-09-13T00:51:02.456</cp:lastPrinted>
  <dcterms:created xsi:type="dcterms:W3CDTF">2024-09-12T16:51:02Z</dcterms:created>
  <dcterms:modified xsi:type="dcterms:W3CDTF">2024-09-12T16:51:04Z</dcterms:modified>
</cp:coreProperties>
</file>