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C98E8-AAE8-4D00-9B58-AAB82BE40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43D4E-7C0E-46BC-AB51-906A31C19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5B831-7550-4ADE-BD0E-C8F2B96A0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9E061-FCEE-43F2-BDA6-2B1860089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2CAFB8-7F7C-4D5C-B8CF-D88DA60F9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6730A-0C4C-47E1-8768-5C83EF1E0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6B79EC-B82D-4E53-9777-1FF4EC18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F5671-4D2C-4270-9B72-B6C076FF8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B0232-601A-475B-B508-E32BF1416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4AD8B-E1BD-4708-A9F5-DEDFD41F7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6807F-F699-459C-B1F7-1B5088EF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26" Type="http://schemas.openxmlformats.org/officeDocument/2006/relationships/tags" Target="../tags/tag114.xml" /><Relationship Id="rId27" Type="http://schemas.openxmlformats.org/officeDocument/2006/relationships/tags" Target="../tags/tag115.xml" /><Relationship Id="rId28" Type="http://schemas.openxmlformats.org/officeDocument/2006/relationships/tags" Target="../tags/tag116.xml" /><Relationship Id="rId29" Type="http://schemas.openxmlformats.org/officeDocument/2006/relationships/tags" Target="../tags/tag117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26" Type="http://schemas.openxmlformats.org/officeDocument/2006/relationships/tags" Target="../tags/tag257.xml" /><Relationship Id="rId27" Type="http://schemas.openxmlformats.org/officeDocument/2006/relationships/tags" Target="../tags/tag258.xml" /><Relationship Id="rId28" Type="http://schemas.openxmlformats.org/officeDocument/2006/relationships/tags" Target="../tags/tag259.xml" /><Relationship Id="rId29" Type="http://schemas.openxmlformats.org/officeDocument/2006/relationships/tags" Target="../tags/tag260.xml" /><Relationship Id="rId3" Type="http://schemas.openxmlformats.org/officeDocument/2006/relationships/tags" Target="../tags/tag234.xml" /><Relationship Id="rId30" Type="http://schemas.openxmlformats.org/officeDocument/2006/relationships/tags" Target="../tags/tag261.xml" /><Relationship Id="rId31" Type="http://schemas.openxmlformats.org/officeDocument/2006/relationships/tags" Target="../tags/tag262.xml" /><Relationship Id="rId32" Type="http://schemas.openxmlformats.org/officeDocument/2006/relationships/tags" Target="../tags/tag263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19" Type="http://schemas.openxmlformats.org/officeDocument/2006/relationships/tags" Target="../tags/tag281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411020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陈旧性盖氏骨折的护理查房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656715" y="279400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663065" y="279400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656715" y="226250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656715" y="296037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陈旧性盖氏骨折的介绍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9"/>
            </p:custDataLst>
          </p:nvPr>
        </p:nvCxnSpPr>
        <p:spPr>
          <a:xfrm>
            <a:off x="1656715" y="480250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0"/>
            </p:custDataLst>
          </p:nvPr>
        </p:nvCxnSpPr>
        <p:spPr>
          <a:xfrm>
            <a:off x="1663065" y="480250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1"/>
            </p:custDataLst>
          </p:nvPr>
        </p:nvSpPr>
        <p:spPr>
          <a:xfrm>
            <a:off x="1656715" y="427164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12"/>
            </p:custDataLst>
          </p:nvPr>
        </p:nvSpPr>
        <p:spPr>
          <a:xfrm>
            <a:off x="1656715" y="4968875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陈旧性盖氏骨折的健康教育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13"/>
            </p:custDataLst>
          </p:nvPr>
        </p:nvCxnSpPr>
        <p:spPr>
          <a:xfrm>
            <a:off x="5182235" y="279400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4"/>
            </p:custDataLst>
          </p:nvPr>
        </p:nvCxnSpPr>
        <p:spPr>
          <a:xfrm>
            <a:off x="5188585" y="279400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5"/>
            </p:custDataLst>
          </p:nvPr>
        </p:nvSpPr>
        <p:spPr>
          <a:xfrm>
            <a:off x="5182235" y="226250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6"/>
            </p:custDataLst>
          </p:nvPr>
        </p:nvSpPr>
        <p:spPr>
          <a:xfrm>
            <a:off x="5182235" y="296037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陈旧性盖氏骨折的护理评估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7"/>
            </p:custDataLst>
          </p:nvPr>
        </p:nvCxnSpPr>
        <p:spPr>
          <a:xfrm>
            <a:off x="8707755" y="279400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8"/>
            </p:custDataLst>
          </p:nvPr>
        </p:nvCxnSpPr>
        <p:spPr>
          <a:xfrm>
            <a:off x="8714105" y="279400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9"/>
            </p:custDataLst>
          </p:nvPr>
        </p:nvSpPr>
        <p:spPr>
          <a:xfrm>
            <a:off x="8707755" y="226250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20"/>
            </p:custDataLst>
          </p:nvPr>
        </p:nvSpPr>
        <p:spPr>
          <a:xfrm>
            <a:off x="8707755" y="296037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陈旧性盖氏骨折的护理措施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5182235" y="480187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5188585" y="480187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5182235" y="4271010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5182235" y="496824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陈旧性盖氏骨折的康复护理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55" name="直接连接符 154"/>
          <p:cNvCxnSpPr/>
          <p:nvPr>
            <p:custDataLst>
              <p:tags r:id="rId25"/>
            </p:custDataLst>
          </p:nvPr>
        </p:nvCxnSpPr>
        <p:spPr>
          <a:xfrm>
            <a:off x="8707755" y="480123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直接连接符 155"/>
          <p:cNvCxnSpPr/>
          <p:nvPr>
            <p:custDataLst>
              <p:tags r:id="rId26"/>
            </p:custDataLst>
          </p:nvPr>
        </p:nvCxnSpPr>
        <p:spPr>
          <a:xfrm>
            <a:off x="8714105" y="480123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7" name="序号"/>
          <p:cNvSpPr txBox="1"/>
          <p:nvPr>
            <p:custDataLst>
              <p:tags r:id="rId27"/>
            </p:custDataLst>
          </p:nvPr>
        </p:nvSpPr>
        <p:spPr>
          <a:xfrm>
            <a:off x="8707755" y="427037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06.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59" name="标题"/>
          <p:cNvSpPr txBox="1"/>
          <p:nvPr>
            <p:custDataLst>
              <p:tags r:id="rId28"/>
            </p:custDataLst>
          </p:nvPr>
        </p:nvSpPr>
        <p:spPr>
          <a:xfrm>
            <a:off x="8707755" y="4967605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陈旧性盖氏骨折的并发症预防及护理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陈旧性盖氏骨折的介绍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陈旧性盖氏骨折的定义</a:t>
            </a:r>
            <a:endParaRPr lang="zh-CN" altLang="en-US"/>
          </a:p>
        </p:txBody>
      </p:sp>
      <p:sp>
        <p:nvSpPr>
          <p:cNvPr id="11" name="矩形: 圆角 4"/>
          <p:cNvSpPr/>
          <p:nvPr>
            <p:custDataLst>
              <p:tags r:id="rId2"/>
            </p:custDataLst>
          </p:nvPr>
        </p:nvSpPr>
        <p:spPr>
          <a:xfrm>
            <a:off x="608330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8" name="文本框 27"/>
          <p:cNvSpPr txBox="1"/>
          <p:nvPr>
            <p:custDataLst>
              <p:tags r:id="rId3"/>
            </p:custDataLst>
          </p:nvPr>
        </p:nvSpPr>
        <p:spPr>
          <a:xfrm>
            <a:off x="774469" y="2857587"/>
            <a:ext cx="2176253" cy="2489688"/>
          </a:xfrm>
          <a:prstGeom prst="rect">
            <a:avLst/>
          </a:prstGeom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陈旧性盖氏骨折是指骨折发生后，经过一段时间的愈合，骨折部位已经形成骨痂，但骨折线仍然清晰可见。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9" name="任意多边形: 形状 11"/>
          <p:cNvSpPr/>
          <p:nvPr>
            <p:custDataLst>
              <p:tags r:id="rId4"/>
            </p:custDataLst>
          </p:nvPr>
        </p:nvSpPr>
        <p:spPr>
          <a:xfrm>
            <a:off x="614695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矩形: 圆角 49"/>
          <p:cNvSpPr/>
          <p:nvPr>
            <p:custDataLst>
              <p:tags r:id="rId5"/>
            </p:custDataLst>
          </p:nvPr>
        </p:nvSpPr>
        <p:spPr>
          <a:xfrm>
            <a:off x="1472125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01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" name="矩形: 圆角 12"/>
          <p:cNvSpPr/>
          <p:nvPr>
            <p:custDataLst>
              <p:tags r:id="rId6"/>
            </p:custDataLst>
          </p:nvPr>
        </p:nvSpPr>
        <p:spPr>
          <a:xfrm>
            <a:off x="3428236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矩形: 圆角 20"/>
          <p:cNvSpPr/>
          <p:nvPr>
            <p:custDataLst>
              <p:tags r:id="rId7"/>
            </p:custDataLst>
          </p:nvPr>
        </p:nvSpPr>
        <p:spPr>
          <a:xfrm>
            <a:off x="4292032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02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任意多边形: 形状 24"/>
          <p:cNvSpPr/>
          <p:nvPr>
            <p:custDataLst>
              <p:tags r:id="rId8"/>
            </p:custDataLst>
          </p:nvPr>
        </p:nvSpPr>
        <p:spPr>
          <a:xfrm>
            <a:off x="3434602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3594375" y="2857587"/>
            <a:ext cx="2176253" cy="2489688"/>
          </a:xfrm>
          <a:prstGeom prst="rect">
            <a:avLst/>
          </a:prstGeom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这种骨折通常发生在骨折后6-8周，此时骨折部位已经形成骨痂，但骨折线仍然清晰可见。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6" name="矩形: 圆角 12"/>
          <p:cNvSpPr/>
          <p:nvPr>
            <p:custDataLst>
              <p:tags r:id="rId10"/>
            </p:custDataLst>
          </p:nvPr>
        </p:nvSpPr>
        <p:spPr>
          <a:xfrm>
            <a:off x="6248143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矩形: 圆角 20"/>
          <p:cNvSpPr/>
          <p:nvPr>
            <p:custDataLst>
              <p:tags r:id="rId11"/>
            </p:custDataLst>
          </p:nvPr>
        </p:nvSpPr>
        <p:spPr>
          <a:xfrm>
            <a:off x="7111938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03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任意多边形: 形状 24"/>
          <p:cNvSpPr/>
          <p:nvPr>
            <p:custDataLst>
              <p:tags r:id="rId12"/>
            </p:custDataLst>
          </p:nvPr>
        </p:nvSpPr>
        <p:spPr>
          <a:xfrm>
            <a:off x="6254508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6414282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陈旧性盖氏骨折的愈合过程比较缓慢，需要更长的时间才能完全愈合。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矩形: 圆角 12"/>
          <p:cNvSpPr/>
          <p:nvPr>
            <p:custDataLst>
              <p:tags r:id="rId14"/>
            </p:custDataLst>
          </p:nvPr>
        </p:nvSpPr>
        <p:spPr>
          <a:xfrm>
            <a:off x="9068049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矩形: 圆角 20"/>
          <p:cNvSpPr/>
          <p:nvPr>
            <p:custDataLst>
              <p:tags r:id="rId15"/>
            </p:custDataLst>
          </p:nvPr>
        </p:nvSpPr>
        <p:spPr>
          <a:xfrm>
            <a:off x="9931844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04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: 形状 24"/>
          <p:cNvSpPr/>
          <p:nvPr>
            <p:custDataLst>
              <p:tags r:id="rId16"/>
            </p:custDataLst>
          </p:nvPr>
        </p:nvSpPr>
        <p:spPr>
          <a:xfrm>
            <a:off x="9074415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9234188" y="2857587"/>
            <a:ext cx="2176253" cy="2489688"/>
          </a:xfrm>
          <a:prstGeom prst="rect">
            <a:avLst/>
          </a:prstGeom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陈旧性盖氏骨折的护理查房是为了了解骨折的愈合情况，制定合适的护理计划，促进骨折的愈合。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发病原因和机制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外伤：直接暴力或间接暴力导致骨折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病理性骨折：骨质疏松、骨肿瘤等疾病导致骨折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疲劳性骨折：长期重复性运动或过度负荷导致骨折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发育性骨折：骨骼发育异常导致骨折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病程及症状表现</a:t>
            </a:r>
            <a:endParaRPr lang="zh-CN" altLang="en-US"/>
          </a:p>
        </p:txBody>
      </p:sp>
      <p:sp>
        <p:nvSpPr>
          <p:cNvPr id="58" name="矩形 57"/>
          <p:cNvSpPr/>
          <p:nvPr>
            <p:custDataLst>
              <p:tags r:id="rId2"/>
            </p:custDataLst>
          </p:nvPr>
        </p:nvSpPr>
        <p:spPr>
          <a:xfrm>
            <a:off x="608330" y="3907066"/>
            <a:ext cx="5351599" cy="184801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矩形 59"/>
          <p:cNvSpPr/>
          <p:nvPr>
            <p:custDataLst>
              <p:tags r:id="rId3"/>
            </p:custDataLst>
          </p:nvPr>
        </p:nvSpPr>
        <p:spPr>
          <a:xfrm>
            <a:off x="793705" y="4355533"/>
            <a:ext cx="565681" cy="77080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4"/>
            </p:custDataLst>
          </p:nvPr>
        </p:nvSpPr>
        <p:spPr>
          <a:xfrm>
            <a:off x="735099" y="4312216"/>
            <a:ext cx="565681" cy="770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5"/>
            </p:custDataLst>
          </p:nvPr>
        </p:nvSpPr>
        <p:spPr>
          <a:xfrm>
            <a:off x="735736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并发症：骨不连、骨坏死、关节僵硬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6" name="三角形 33"/>
          <p:cNvSpPr/>
          <p:nvPr>
            <p:custDataLst>
              <p:tags r:id="rId6"/>
            </p:custDataLst>
          </p:nvPr>
        </p:nvSpPr>
        <p:spPr>
          <a:xfrm>
            <a:off x="5723667" y="5614938"/>
            <a:ext cx="111480" cy="96191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7" name="三角形 7"/>
          <p:cNvSpPr/>
          <p:nvPr>
            <p:custDataLst>
              <p:tags r:id="rId7"/>
            </p:custDataLst>
          </p:nvPr>
        </p:nvSpPr>
        <p:spPr>
          <a:xfrm>
            <a:off x="5682260" y="5592005"/>
            <a:ext cx="111480" cy="96191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635085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69" name="矩形 68"/>
          <p:cNvSpPr/>
          <p:nvPr>
            <p:custDataLst>
              <p:tags r:id="rId9"/>
            </p:custDataLst>
          </p:nvPr>
        </p:nvSpPr>
        <p:spPr>
          <a:xfrm>
            <a:off x="6226283" y="3907066"/>
            <a:ext cx="5351599" cy="1848019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0" name="矩形 69"/>
          <p:cNvSpPr/>
          <p:nvPr>
            <p:custDataLst>
              <p:tags r:id="rId10"/>
            </p:custDataLst>
          </p:nvPr>
        </p:nvSpPr>
        <p:spPr>
          <a:xfrm>
            <a:off x="6411021" y="4355533"/>
            <a:ext cx="565681" cy="7708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2" name="矩形 71"/>
          <p:cNvSpPr/>
          <p:nvPr>
            <p:custDataLst>
              <p:tags r:id="rId11"/>
            </p:custDataLst>
          </p:nvPr>
        </p:nvSpPr>
        <p:spPr>
          <a:xfrm>
            <a:off x="6353051" y="4312216"/>
            <a:ext cx="565681" cy="7708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3" name="文本框 72"/>
          <p:cNvSpPr txBox="1"/>
          <p:nvPr>
            <p:custDataLst>
              <p:tags r:id="rId12"/>
            </p:custDataLst>
          </p:nvPr>
        </p:nvSpPr>
        <p:spPr>
          <a:xfrm>
            <a:off x="6353688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治疗方法：手术治疗、康复治疗、药物治疗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7" name="三角形 33"/>
          <p:cNvSpPr/>
          <p:nvPr>
            <p:custDataLst>
              <p:tags r:id="rId13"/>
            </p:custDataLst>
          </p:nvPr>
        </p:nvSpPr>
        <p:spPr>
          <a:xfrm>
            <a:off x="11341620" y="5614938"/>
            <a:ext cx="111480" cy="96191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8" name="三角形 7"/>
          <p:cNvSpPr/>
          <p:nvPr>
            <p:custDataLst>
              <p:tags r:id="rId14"/>
            </p:custDataLst>
          </p:nvPr>
        </p:nvSpPr>
        <p:spPr>
          <a:xfrm>
            <a:off x="11299576" y="5592005"/>
            <a:ext cx="111480" cy="96191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9" name="文本框 78"/>
          <p:cNvSpPr txBox="1"/>
          <p:nvPr>
            <p:custDataLst>
              <p:tags r:id="rId15"/>
            </p:custDataLst>
          </p:nvPr>
        </p:nvSpPr>
        <p:spPr>
          <a:xfrm>
            <a:off x="6253038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0" name="矩形 79"/>
          <p:cNvSpPr/>
          <p:nvPr>
            <p:custDataLst>
              <p:tags r:id="rId16"/>
            </p:custDataLst>
          </p:nvPr>
        </p:nvSpPr>
        <p:spPr>
          <a:xfrm>
            <a:off x="608330" y="1751999"/>
            <a:ext cx="5351599" cy="184801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1" name="矩形 80"/>
          <p:cNvSpPr/>
          <p:nvPr>
            <p:custDataLst>
              <p:tags r:id="rId17"/>
            </p:custDataLst>
          </p:nvPr>
        </p:nvSpPr>
        <p:spPr>
          <a:xfrm>
            <a:off x="793705" y="2201104"/>
            <a:ext cx="565681" cy="77080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2" name="矩形 81"/>
          <p:cNvSpPr/>
          <p:nvPr>
            <p:custDataLst>
              <p:tags r:id="rId18"/>
            </p:custDataLst>
          </p:nvPr>
        </p:nvSpPr>
        <p:spPr>
          <a:xfrm>
            <a:off x="735099" y="2157149"/>
            <a:ext cx="565681" cy="770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3" name="文本框 82"/>
          <p:cNvSpPr txBox="1"/>
          <p:nvPr>
            <p:custDataLst>
              <p:tags r:id="rId19"/>
            </p:custDataLst>
          </p:nvPr>
        </p:nvSpPr>
        <p:spPr>
          <a:xfrm>
            <a:off x="735736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病程：骨折后3-4周，骨折愈合缓慢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5" name="三角形 33"/>
          <p:cNvSpPr/>
          <p:nvPr>
            <p:custDataLst>
              <p:tags r:id="rId20"/>
            </p:custDataLst>
          </p:nvPr>
        </p:nvSpPr>
        <p:spPr>
          <a:xfrm>
            <a:off x="5723667" y="3460509"/>
            <a:ext cx="111480" cy="96191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6" name="三角形 7"/>
          <p:cNvSpPr/>
          <p:nvPr>
            <p:custDataLst>
              <p:tags r:id="rId21"/>
            </p:custDataLst>
          </p:nvPr>
        </p:nvSpPr>
        <p:spPr>
          <a:xfrm>
            <a:off x="5682260" y="3437576"/>
            <a:ext cx="111480" cy="96191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7" name="文本框 86"/>
          <p:cNvSpPr txBox="1"/>
          <p:nvPr>
            <p:custDataLst>
              <p:tags r:id="rId22"/>
            </p:custDataLst>
          </p:nvPr>
        </p:nvSpPr>
        <p:spPr>
          <a:xfrm>
            <a:off x="635085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9" name="矩形 88"/>
          <p:cNvSpPr/>
          <p:nvPr>
            <p:custDataLst>
              <p:tags r:id="rId23"/>
            </p:custDataLst>
          </p:nvPr>
        </p:nvSpPr>
        <p:spPr>
          <a:xfrm>
            <a:off x="6226283" y="1751999"/>
            <a:ext cx="5351599" cy="184801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0" name="矩形 89"/>
          <p:cNvSpPr/>
          <p:nvPr>
            <p:custDataLst>
              <p:tags r:id="rId24"/>
            </p:custDataLst>
          </p:nvPr>
        </p:nvSpPr>
        <p:spPr>
          <a:xfrm>
            <a:off x="6411021" y="2201104"/>
            <a:ext cx="565681" cy="77080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25"/>
            </p:custDataLst>
          </p:nvPr>
        </p:nvSpPr>
        <p:spPr>
          <a:xfrm>
            <a:off x="6353051" y="2157149"/>
            <a:ext cx="565681" cy="77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2" name="文本框 91"/>
          <p:cNvSpPr txBox="1"/>
          <p:nvPr>
            <p:custDataLst>
              <p:tags r:id="rId26"/>
            </p:custDataLst>
          </p:nvPr>
        </p:nvSpPr>
        <p:spPr>
          <a:xfrm>
            <a:off x="6353688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症状表现：疼痛、肿胀、功能障碍、畸形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4" name="三角形 33"/>
          <p:cNvSpPr/>
          <p:nvPr>
            <p:custDataLst>
              <p:tags r:id="rId27"/>
            </p:custDataLst>
          </p:nvPr>
        </p:nvSpPr>
        <p:spPr>
          <a:xfrm>
            <a:off x="11341620" y="3460509"/>
            <a:ext cx="111480" cy="96191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5" name="三角形 7"/>
          <p:cNvSpPr/>
          <p:nvPr>
            <p:custDataLst>
              <p:tags r:id="rId28"/>
            </p:custDataLst>
          </p:nvPr>
        </p:nvSpPr>
        <p:spPr>
          <a:xfrm>
            <a:off x="11299576" y="3437576"/>
            <a:ext cx="111480" cy="96191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6" name="文本框 95"/>
          <p:cNvSpPr txBox="1"/>
          <p:nvPr>
            <p:custDataLst>
              <p:tags r:id="rId29"/>
            </p:custDataLst>
          </p:nvPr>
        </p:nvSpPr>
        <p:spPr>
          <a:xfrm>
            <a:off x="6253038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陈旧性盖氏骨折的护理评估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疼痛评估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358683" y="1221740"/>
            <a:ext cx="10026410" cy="110237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00620" y="1221740"/>
            <a:ext cx="271913" cy="110237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45763" y="131698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询问患者疼痛程度和持续时间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358683" y="2530370"/>
            <a:ext cx="10026410" cy="110237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00620" y="2530370"/>
            <a:ext cx="271913" cy="110237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645763" y="262561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观察患者面部表情和肢体动作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358683" y="3839000"/>
            <a:ext cx="10026410" cy="110237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00620" y="3839000"/>
            <a:ext cx="271913" cy="110237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645763" y="393424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检查患者受伤部位是否有肿胀、瘀血等现象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358683" y="5146960"/>
            <a:ext cx="10026410" cy="110237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00620" y="5146960"/>
            <a:ext cx="271913" cy="110237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645763" y="524220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评估患者对疼痛的耐受程度和应对方式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功能评估</a:t>
            </a:r>
            <a:endParaRPr lang="zh-CN" altLang="en-US"/>
          </a:p>
        </p:txBody>
      </p:sp>
      <p:sp>
        <p:nvSpPr>
          <p:cNvPr id="86" name="圆角矩形 5"/>
          <p:cNvSpPr/>
          <p:nvPr>
            <p:custDataLst>
              <p:tags r:id="rId2"/>
            </p:custDataLst>
          </p:nvPr>
        </p:nvSpPr>
        <p:spPr>
          <a:xfrm>
            <a:off x="660786" y="1913191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7" name="圆角矩形 3"/>
          <p:cNvSpPr/>
          <p:nvPr>
            <p:custDataLst>
              <p:tags r:id="rId3"/>
            </p:custDataLst>
          </p:nvPr>
        </p:nvSpPr>
        <p:spPr>
          <a:xfrm>
            <a:off x="608330" y="1859456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8" name="文本框 87"/>
          <p:cNvSpPr txBox="1"/>
          <p:nvPr>
            <p:custDataLst>
              <p:tags r:id="rId4"/>
            </p:custDataLst>
          </p:nvPr>
        </p:nvSpPr>
        <p:spPr>
          <a:xfrm>
            <a:off x="898116" y="2080793"/>
            <a:ext cx="1994475" cy="281999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关节活动度：评估关节活动范围和受限程度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89" name="圆角矩形 16"/>
          <p:cNvSpPr/>
          <p:nvPr>
            <p:custDataLst>
              <p:tags r:id="rId5"/>
            </p:custDataLst>
          </p:nvPr>
        </p:nvSpPr>
        <p:spPr>
          <a:xfrm>
            <a:off x="823910" y="4954339"/>
            <a:ext cx="412994" cy="41559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01</a:t>
            </a:r>
            <a:endParaRPr lang="en-US" altLang="zh-CN" b="1"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6"/>
            </p:custDataLst>
          </p:nvPr>
        </p:nvSpPr>
        <p:spPr>
          <a:xfrm>
            <a:off x="3468443" y="1913191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圆角矩形 3"/>
          <p:cNvSpPr/>
          <p:nvPr>
            <p:custDataLst>
              <p:tags r:id="rId7"/>
            </p:custDataLst>
          </p:nvPr>
        </p:nvSpPr>
        <p:spPr>
          <a:xfrm>
            <a:off x="3415987" y="1859456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3705773" y="2080793"/>
            <a:ext cx="1994475" cy="281999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肌肉力量：评估肌肉力量和耐力，以及肌肉萎缩程度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9" name="圆角矩形 16"/>
          <p:cNvSpPr/>
          <p:nvPr>
            <p:custDataLst>
              <p:tags r:id="rId9"/>
            </p:custDataLst>
          </p:nvPr>
        </p:nvSpPr>
        <p:spPr>
          <a:xfrm>
            <a:off x="3631567" y="4954339"/>
            <a:ext cx="412994" cy="415592"/>
          </a:xfrm>
          <a:prstGeom prst="roundRect">
            <a:avLst>
              <a:gd name="adj" fmla="val 23765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02</a:t>
            </a:r>
            <a:endParaRPr lang="en-US" altLang="zh-CN" b="1">
              <a:latin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10"/>
            </p:custDataLst>
          </p:nvPr>
        </p:nvSpPr>
        <p:spPr>
          <a:xfrm>
            <a:off x="6276100" y="1913191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圆角矩形 3"/>
          <p:cNvSpPr/>
          <p:nvPr>
            <p:custDataLst>
              <p:tags r:id="rId11"/>
            </p:custDataLst>
          </p:nvPr>
        </p:nvSpPr>
        <p:spPr>
          <a:xfrm>
            <a:off x="6223644" y="1859456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6513430" y="2080793"/>
            <a:ext cx="1994475" cy="281999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感觉功能：评估感觉功能，包括痛觉、温度觉、触觉等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4" name="圆角矩形 16"/>
          <p:cNvSpPr/>
          <p:nvPr>
            <p:custDataLst>
              <p:tags r:id="rId13"/>
            </p:custDataLst>
          </p:nvPr>
        </p:nvSpPr>
        <p:spPr>
          <a:xfrm>
            <a:off x="6439224" y="4954339"/>
            <a:ext cx="412994" cy="41559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03</a:t>
            </a:r>
            <a:endParaRPr lang="en-US" altLang="zh-CN" b="1">
              <a:latin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14"/>
            </p:custDataLst>
          </p:nvPr>
        </p:nvSpPr>
        <p:spPr>
          <a:xfrm>
            <a:off x="9083757" y="1913191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圆角矩形 3"/>
          <p:cNvSpPr/>
          <p:nvPr>
            <p:custDataLst>
              <p:tags r:id="rId15"/>
            </p:custDataLst>
          </p:nvPr>
        </p:nvSpPr>
        <p:spPr>
          <a:xfrm>
            <a:off x="9031302" y="1859456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9321087" y="2080793"/>
            <a:ext cx="1994475" cy="281999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生活自理能力：评估患者日常生活自理能力，包括穿衣、进食、如厕等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246882" y="4954339"/>
            <a:ext cx="412994" cy="415592"/>
          </a:xfrm>
          <a:prstGeom prst="roundRect">
            <a:avLst>
              <a:gd name="adj" fmla="val 23765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04</a:t>
            </a:r>
            <a:endParaRPr lang="en-US" altLang="zh-CN" b="1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心理状态评估</a:t>
            </a:r>
            <a:endParaRPr lang="zh-CN" altLang="en-US"/>
          </a:p>
        </p:txBody>
      </p:sp>
      <p:sp>
        <p:nvSpPr>
          <p:cNvPr id="86" name="圆角矩形 5"/>
          <p:cNvSpPr/>
          <p:nvPr>
            <p:custDataLst>
              <p:tags r:id="rId2"/>
            </p:custDataLst>
          </p:nvPr>
        </p:nvSpPr>
        <p:spPr>
          <a:xfrm>
            <a:off x="660786" y="1913191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7" name="圆角矩形 3"/>
          <p:cNvSpPr/>
          <p:nvPr>
            <p:custDataLst>
              <p:tags r:id="rId3"/>
            </p:custDataLst>
          </p:nvPr>
        </p:nvSpPr>
        <p:spPr>
          <a:xfrm>
            <a:off x="608330" y="1859456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8" name="文本框 87"/>
          <p:cNvSpPr txBox="1"/>
          <p:nvPr>
            <p:custDataLst>
              <p:tags r:id="rId4"/>
            </p:custDataLst>
          </p:nvPr>
        </p:nvSpPr>
        <p:spPr>
          <a:xfrm>
            <a:off x="898116" y="2080793"/>
            <a:ext cx="1994475" cy="281999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焦虑和抑郁：患者可能因骨折和康复过程产生焦虑和抑郁情绪，需要关注并给予心理支持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89" name="圆角矩形 16"/>
          <p:cNvSpPr/>
          <p:nvPr>
            <p:custDataLst>
              <p:tags r:id="rId5"/>
            </p:custDataLst>
          </p:nvPr>
        </p:nvSpPr>
        <p:spPr>
          <a:xfrm>
            <a:off x="823910" y="4954339"/>
            <a:ext cx="412994" cy="41559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01</a:t>
            </a:r>
            <a:endParaRPr lang="en-US" altLang="zh-CN" b="1"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6"/>
            </p:custDataLst>
          </p:nvPr>
        </p:nvSpPr>
        <p:spPr>
          <a:xfrm>
            <a:off x="3468443" y="1913191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圆角矩形 3"/>
          <p:cNvSpPr/>
          <p:nvPr>
            <p:custDataLst>
              <p:tags r:id="rId7"/>
            </p:custDataLst>
          </p:nvPr>
        </p:nvSpPr>
        <p:spPr>
          <a:xfrm>
            <a:off x="3415987" y="1859456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3705773" y="2080793"/>
            <a:ext cx="1994475" cy="281999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自尊心受损：骨折可能导致患者自尊心受损，需要关注并给予鼓励和支持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9" name="圆角矩形 16"/>
          <p:cNvSpPr/>
          <p:nvPr>
            <p:custDataLst>
              <p:tags r:id="rId9"/>
            </p:custDataLst>
          </p:nvPr>
        </p:nvSpPr>
        <p:spPr>
          <a:xfrm>
            <a:off x="3631567" y="4954339"/>
            <a:ext cx="412994" cy="415592"/>
          </a:xfrm>
          <a:prstGeom prst="roundRect">
            <a:avLst>
              <a:gd name="adj" fmla="val 23765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02</a:t>
            </a:r>
            <a:endParaRPr lang="en-US" altLang="zh-CN" b="1">
              <a:latin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10"/>
            </p:custDataLst>
          </p:nvPr>
        </p:nvSpPr>
        <p:spPr>
          <a:xfrm>
            <a:off x="6276100" y="1913191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圆角矩形 3"/>
          <p:cNvSpPr/>
          <p:nvPr>
            <p:custDataLst>
              <p:tags r:id="rId11"/>
            </p:custDataLst>
          </p:nvPr>
        </p:nvSpPr>
        <p:spPr>
          <a:xfrm>
            <a:off x="6223644" y="1859456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6513430" y="2080793"/>
            <a:ext cx="1994475" cy="281999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睡眠质量：骨折和康复过程可能导致患者睡眠质量下降，需要关注并给予睡眠改善建议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4" name="圆角矩形 16"/>
          <p:cNvSpPr/>
          <p:nvPr>
            <p:custDataLst>
              <p:tags r:id="rId13"/>
            </p:custDataLst>
          </p:nvPr>
        </p:nvSpPr>
        <p:spPr>
          <a:xfrm>
            <a:off x="6439224" y="4954339"/>
            <a:ext cx="412994" cy="41559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03</a:t>
            </a:r>
            <a:endParaRPr lang="en-US" altLang="zh-CN" b="1">
              <a:latin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14"/>
            </p:custDataLst>
          </p:nvPr>
        </p:nvSpPr>
        <p:spPr>
          <a:xfrm>
            <a:off x="9083757" y="1913191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圆角矩形 3"/>
          <p:cNvSpPr/>
          <p:nvPr>
            <p:custDataLst>
              <p:tags r:id="rId15"/>
            </p:custDataLst>
          </p:nvPr>
        </p:nvSpPr>
        <p:spPr>
          <a:xfrm>
            <a:off x="9031302" y="1859456"/>
            <a:ext cx="2494345" cy="369886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9321087" y="2080793"/>
            <a:ext cx="1994475" cy="281999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社会支持：关注患者的社会支持网络，提供必要的支持和帮助，以促进康复过程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246882" y="4954339"/>
            <a:ext cx="412994" cy="415592"/>
          </a:xfrm>
          <a:prstGeom prst="roundRect">
            <a:avLst>
              <a:gd name="adj" fmla="val 23765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04</a:t>
            </a:r>
            <a:endParaRPr lang="en-US" altLang="zh-CN" b="1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陈旧性盖氏骨折的护理措施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术前护理措施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1497419" y="1290878"/>
            <a:ext cx="1637232" cy="20440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1497419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1495282"/>
            <a:ext cx="3417809" cy="2093982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95432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4860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详细了解患者病史、身体状况和手术方案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5274877" y="1290878"/>
            <a:ext cx="1637232" cy="2044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5274877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4384452" y="1495282"/>
            <a:ext cx="3417809" cy="2093982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573111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452539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做好心理护理，减轻患者焦虑和恐惧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2"/>
            </p:custDataLst>
          </p:nvPr>
        </p:nvSpPr>
        <p:spPr>
          <a:xfrm>
            <a:off x="8159906" y="1495282"/>
            <a:ext cx="3417809" cy="2093982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3"/>
            </p:custDataLst>
          </p:nvPr>
        </p:nvSpPr>
        <p:spPr>
          <a:xfrm>
            <a:off x="9050331" y="1290878"/>
            <a:ext cx="1637232" cy="20440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4"/>
            </p:custDataLst>
          </p:nvPr>
        </p:nvSpPr>
        <p:spPr>
          <a:xfrm>
            <a:off x="9050331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9506565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8300851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指导患者进行术前准备，如禁食、禁水等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1497419" y="3931425"/>
            <a:ext cx="1637232" cy="20440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149741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608330" y="4135160"/>
            <a:ext cx="3417809" cy="2093982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195432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74860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预防感染，保持手术部位皮肤清洁干燥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矩形 3"/>
          <p:cNvSpPr/>
          <p:nvPr>
            <p:custDataLst>
              <p:tags r:id="rId22"/>
            </p:custDataLst>
          </p:nvPr>
        </p:nvSpPr>
        <p:spPr>
          <a:xfrm>
            <a:off x="5274209" y="3931425"/>
            <a:ext cx="1637232" cy="20440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Isosceles"/>
          <p:cNvSpPr/>
          <p:nvPr>
            <p:custDataLst>
              <p:tags r:id="rId23"/>
            </p:custDataLst>
          </p:nvPr>
        </p:nvSpPr>
        <p:spPr>
          <a:xfrm>
            <a:off x="527420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矩形 9"/>
          <p:cNvSpPr/>
          <p:nvPr>
            <p:custDataLst>
              <p:tags r:id="rId24"/>
            </p:custDataLst>
          </p:nvPr>
        </p:nvSpPr>
        <p:spPr>
          <a:xfrm>
            <a:off x="4384452" y="4135160"/>
            <a:ext cx="3417809" cy="2093982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5"/>
            </p:custDataLst>
          </p:nvPr>
        </p:nvSpPr>
        <p:spPr>
          <a:xfrm flipH="1">
            <a:off x="573111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3" name="TextBox 21"/>
          <p:cNvSpPr txBox="1"/>
          <p:nvPr>
            <p:custDataLst>
              <p:tags r:id="rId26"/>
            </p:custDataLst>
          </p:nvPr>
        </p:nvSpPr>
        <p:spPr>
          <a:xfrm flipH="1">
            <a:off x="452539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监测生命体征，确保患者在手术过程中安全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9" name="矩形 18"/>
          <p:cNvSpPr/>
          <p:nvPr>
            <p:custDataLst>
              <p:tags r:id="rId27"/>
            </p:custDataLst>
          </p:nvPr>
        </p:nvSpPr>
        <p:spPr>
          <a:xfrm>
            <a:off x="9049663" y="3930757"/>
            <a:ext cx="1637232" cy="20440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Isosceles"/>
          <p:cNvSpPr/>
          <p:nvPr>
            <p:custDataLst>
              <p:tags r:id="rId28"/>
            </p:custDataLst>
          </p:nvPr>
        </p:nvSpPr>
        <p:spPr>
          <a:xfrm>
            <a:off x="9049663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2" name="矩形 21"/>
          <p:cNvSpPr/>
          <p:nvPr>
            <p:custDataLst>
              <p:tags r:id="rId29"/>
            </p:custDataLst>
          </p:nvPr>
        </p:nvSpPr>
        <p:spPr>
          <a:xfrm>
            <a:off x="8159906" y="4135160"/>
            <a:ext cx="3417809" cy="2093982"/>
          </a:xfrm>
          <a:prstGeom prst="rect">
            <a:avLst/>
          </a:prstGeom>
          <a:solidFill>
            <a:schemeClr val="accent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3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0"/>
            </p:custDataLst>
          </p:nvPr>
        </p:nvSpPr>
        <p:spPr>
          <a:xfrm flipH="1">
            <a:off x="9506565" y="3881994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06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31"/>
            </p:custDataLst>
          </p:nvPr>
        </p:nvSpPr>
        <p:spPr>
          <a:xfrm flipH="1">
            <a:off x="8300851" y="4652181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做好术中护理准备，如备好手术器械、药品等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术中护理措施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保持手术室环境清洁、安静，避免干扰手术进行。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646538" y="2778267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密切观察患者生命体征，及时发现和处理异常情况。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503466" y="2778267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协助医生进行手术操作，确保手术顺利进行。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360393" y="2778267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做好手术器械、耗材的管理，确保无菌操作。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7958" y="2778267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术后及时进行伤口护理，预防感染。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8074885" y="2778267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密切观察患者术后反应，及时发现和处理并发症。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932449" y="2778267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https://d.book118.com/918041102023006041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44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44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6_1"/>
  <p:tag name="KSO_WM_UNIT_INDEX" val="1_6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6_3"/>
  <p:tag name="KSO_WM_UNIT_INDEX" val="1_6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6_2"/>
  <p:tag name="KSO_WM_UNIT_INDEX" val="1_6_2"/>
  <p:tag name="KSO_WM_UNIT_LAYERLEVEL" val="1_1_1"/>
  <p:tag name="KSO_WM_UNIT_PRESET_TEXT" val="06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1_3"/>
  <p:tag name="KSO_WM_UNIT_INDEX" val="1_1_3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2_3"/>
  <p:tag name="KSO_WM_UNIT_INDEX" val="1_2_3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3_3"/>
  <p:tag name="KSO_WM_UNIT_INDEX" val="1_3_3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4_3"/>
  <p:tag name="KSO_WM_UNIT_INDEX" val="1_4_3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3_3"/>
  <p:tag name="KSO_WM_UNIT_INDEX" val="1_3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4_2"/>
  <p:tag name="KSO_WM_UNIT_INDEX" val="1_4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4_3"/>
  <p:tag name="KSO_WM_UNIT_INDEX" val="1_4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3_3"/>
  <p:tag name="KSO_WM_UNIT_INDEX" val="1_3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4_2"/>
  <p:tag name="KSO_WM_UNIT_INDEX" val="1_4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4_3"/>
  <p:tag name="KSO_WM_UNIT_INDEX" val="1_4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思源黑体 CN Normal</vt:lpstr>
      <vt:lpstr>Montserrat Black</vt:lpstr>
      <vt:lpstr>Office Theme</vt:lpstr>
      <vt:lpstr>陈旧性盖氏骨折的护理查房</vt:lpstr>
      <vt:lpstr>目录</vt:lpstr>
      <vt:lpstr>陈旧性盖氏骨折的介绍</vt:lpstr>
      <vt:lpstr>陈旧性盖氏骨折的定义</vt:lpstr>
      <vt:lpstr>发病原因和机制</vt:lpstr>
      <vt:lpstr>病程及症状表现</vt:lpstr>
      <vt:lpstr>陈旧性盖氏骨折的护理评估</vt:lpstr>
      <vt:lpstr>疼痛评估</vt:lpstr>
      <vt:lpstr>功能评估</vt:lpstr>
      <vt:lpstr>心理状态评估</vt:lpstr>
      <vt:lpstr>陈旧性盖氏骨折的护理措施</vt:lpstr>
      <vt:lpstr>术前护理措施</vt:lpstr>
      <vt:lpstr>术中护理措施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2024-09-19T19:34:28.293</cp:lastPrinted>
  <dcterms:created xsi:type="dcterms:W3CDTF">2024-09-19T11:34:28Z</dcterms:created>
  <dcterms:modified xsi:type="dcterms:W3CDTF">2024-09-19T11:34:31Z</dcterms:modified>
</cp:coreProperties>
</file>