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833716-BB80-42D8-BDE4-7503BFCBC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857597-C17A-41B5-91B5-062790CF7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67FF77-BE1B-4992-B657-738B652B9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6C28E7-572E-4607-B9BA-601C4C789F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36269A-60C8-412B-9EEB-39F406B117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4A3350-3B86-4AD5-BABD-D5622478F3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34FCAB-4673-4669-B5D0-FF9F81D177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FC1B30-4D66-4C91-99C8-C537FCB858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F8F205-1D3C-4205-829C-57CEEEF508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AA522-658E-41B6-BBEE-E965CD4FF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BD3D9-5A9A-4DE1-8DA3-8B142CCA3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500431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851005" y="1505033"/>
            <a:ext cx="6403477" cy="1549400"/>
          </a:xfrm>
          <a:prstGeom prst="rect">
            <a:avLst/>
          </a:prstGeom>
          <a:solidFill>
            <a:srgbClr val="FFFFFF">
              <a:alpha val="6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6139" y="831933"/>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06139" y="752867"/>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5400000">
            <a:off x="7538039" y="2035567"/>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6306139" y="3054433"/>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flipV="1">
            <a:off x="6306139" y="3316149"/>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077800" y="6066367"/>
            <a:ext cx="995680" cy="33718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8900000">
            <a:off x="9348575" y="853255"/>
            <a:ext cx="484717" cy="484716"/>
          </a:xfrm>
          <a:custGeom>
            <a:rect l="l" t="t" r="r" b="b"/>
            <a:pathLst>
              <a:path w="2504" h="2504">
                <a:moveTo>
                  <a:pt x="2199" y="0"/>
                </a:moveTo>
                <a:lnTo>
                  <a:pt x="2504" y="0"/>
                </a:lnTo>
                <a:lnTo>
                  <a:pt x="2504" y="2504"/>
                </a:lnTo>
                <a:lnTo>
                  <a:pt x="0" y="2504"/>
                </a:lnTo>
                <a:lnTo>
                  <a:pt x="0" y="2199"/>
                </a:lnTo>
                <a:lnTo>
                  <a:pt x="1970" y="2199"/>
                </a:lnTo>
                <a:lnTo>
                  <a:pt x="87" y="315"/>
                </a:lnTo>
                <a:lnTo>
                  <a:pt x="303" y="99"/>
                </a:lnTo>
                <a:lnTo>
                  <a:pt x="2199" y="1996"/>
                </a:lnTo>
                <a:lnTo>
                  <a:pt x="2199" y="0"/>
                </a:lnTo>
                <a:close/>
              </a:path>
            </a:pathLst>
          </a:custGeom>
          <a:solidFill>
            <a:srgbClr val="77777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298645" y="543398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汇报人：XX</a:t>
            </a:r>
          </a:p>
        </p:txBody>
      </p:sp>
      <p:sp>
        <p:nvSpPr>
          <p:cNvPr id="11" name="TextBox 11"/>
          <p:cNvSpPr txBox="1"/>
          <p:nvPr/>
        </p:nvSpPr>
        <p:spPr>
          <a:xfrm>
            <a:off x="8298645" y="5901249"/>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2024-01-27</a:t>
            </a:r>
          </a:p>
        </p:txBody>
      </p:sp>
      <p:sp>
        <p:nvSpPr>
          <p:cNvPr id="12" name="TextBox 12"/>
          <p:cNvSpPr txBox="1"/>
          <p:nvPr/>
        </p:nvSpPr>
        <p:spPr>
          <a:xfrm>
            <a:off x="2195475" y="1574610"/>
            <a:ext cx="5714538" cy="1410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3600" b="1">
                <a:solidFill>
                  <a:srgbClr val="262626">
                    <a:alpha val="100000"/>
                  </a:srgbClr>
                </a:solidFill>
                <a:latin typeface="Microsoft Yahei"/>
                <a:ea typeface="Microsoft Yahei"/>
                <a:cs typeface="Microsoft Yahei"/>
              </a:rPr>
              <a:t>售后工程师职业能力模型探讨</a:t>
            </a:r>
          </a:p>
        </p:txBody>
      </p:sp>
      <p:sp>
        <p:nvSpPr>
          <p:cNvPr id="13" name="AutoShape 13"/>
          <p:cNvSpPr/>
          <p:nvPr/>
        </p:nvSpPr>
        <p:spPr>
          <a:xfrm>
            <a:off x="8011592" y="5578629"/>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011592" y="6066367"/>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85781" y="0"/>
            <a:ext cx="12192000" cy="6855462"/>
          </a:xfrm>
          <a:prstGeom prst="rect">
            <a:avLst/>
          </a:prstGeom>
        </p:spPr>
      </p:pic>
      <p:sp>
        <p:nvSpPr>
          <p:cNvPr id="3" name="Freeform 3"/>
          <p:cNvSpPr/>
          <p:nvPr/>
        </p:nvSpPr>
        <p:spPr>
          <a:xfrm>
            <a:off x="4813900" y="0"/>
            <a:ext cx="7378100" cy="6858000"/>
          </a:xfrm>
          <a:custGeom>
            <a:rect l="l" t="t" r="r" b="b"/>
            <a:pathLst>
              <a:path w="4663122" h="5152502">
                <a:moveTo>
                  <a:pt x="0" y="10050"/>
                </a:moveTo>
                <a:lnTo>
                  <a:pt x="4663122" y="0"/>
                </a:lnTo>
                <a:lnTo>
                  <a:pt x="4663122" y="5142453"/>
                </a:lnTo>
                <a:lnTo>
                  <a:pt x="1002507" y="5152502"/>
                </a:lnTo>
                <a:lnTo>
                  <a:pt x="0" y="10050"/>
                </a:lnTo>
                <a:close/>
              </a:path>
            </a:pathLst>
          </a:cu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808145" y="810373"/>
            <a:ext cx="4824872" cy="496448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职业能力模型构建</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基础知识与技能</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客户服务与沟通能力</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问题分析与解决能力</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团队协作与领导能力</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持续学习与创新能力</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总结与展望</a:t>
            </a:r>
          </a:p>
        </p:txBody>
      </p:sp>
      <p:sp>
        <p:nvSpPr>
          <p:cNvPr id="5" name="TextBox 5"/>
          <p:cNvSpPr txBox="1"/>
          <p:nvPr/>
        </p:nvSpPr>
        <p:spPr>
          <a:xfrm>
            <a:off x="-334293" y="2409137"/>
            <a:ext cx="4128953" cy="16630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9600" b="1">
                <a:solidFill>
                  <a:srgbClr val="FFFFFF">
                    <a:alpha val="100000"/>
                  </a:srgbClr>
                </a:solidFill>
                <a:latin typeface="微软雅黑"/>
                <a:ea typeface="微软雅黑"/>
                <a:cs typeface="微软雅黑"/>
              </a:rPr>
              <a:t>目 录</a:t>
            </a:r>
          </a:p>
        </p:txBody>
      </p:sp>
      <p:sp>
        <p:nvSpPr>
          <p:cNvPr id="6" name="AutoShape 6"/>
          <p:cNvSpPr/>
          <p:nvPr/>
        </p:nvSpPr>
        <p:spPr>
          <a:xfrm>
            <a:off x="1558734" y="1924940"/>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558734" y="1845874"/>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2790634" y="3128574"/>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flipV="1">
            <a:off x="1558734" y="4147440"/>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flipV="1">
            <a:off x="1558734" y="4409156"/>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719" r="24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探讨售后工程师职业能力模型的目的在于明确这一职业所需的核心能力和素质，以便为企业选拔、培养和管理售后工程师提供参考。</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随着市场竞争的加剧和客户需求的多样化，售后服务在企业中的地位日益重要。售后工程师作为售后服务团队的核心成员，其职业能力直接影响到客户满意度和企业声誉。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售后工程师职业概述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售后工程师是负责为客户提供技术支持、故障排除、维修保养等服务的专业人员。</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他们需要具备扎实的专业技术知识、良好的沟通能力和服务意识，以及快速响应客户需求的能力。</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售后工程师的工作涉及多个领域，如家电、汽车、机械设备等，因此需要具备跨行业的知识和技能。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职业能力模型构建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职业能力定义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指从事某种职业所需具备的知识、技能、态度等综合素质，是职业成功和个人发展的基础。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职业能力分类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可分为通用能力、专业能力和职业素养三类。通用能力包括沟通、团队协作、解决问题等；专业能力指特定职业所需的专业知识和技能；职业素养则涵盖职业道德、职业心态等方面。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4850" r="48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职业能力定义与分类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模型构建方法与步骤</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方法选择</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可采用问卷调查、专家访谈、文献分析等方法收集数据，运用统计分析、质性研究等手段进行处理和分析。</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步骤实施</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确定研究目标、设计研究工具、收集数据、处理与分析数据、构建模型、验证模型等。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包括产品知识、行业知识、技术知识等，是售后工程师提供专业服务的基础。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知识要素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25" r="14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技能要素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态度要素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包括问题解决、沟通表达、团队协作等，是售后工程师有效应对各种工作场景的关键。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包括客户服务意识、责任心、主动性等，是售后工程师职业素养的体现。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关键能力要素识别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基础知识与技能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产品知识</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深入了解公司所售产品的结构、功能、性能和使用方法</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掌握产品相关的行业标准和法规</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了解竞品的产品特点和优劣势</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750" r="18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能够运用技术原理分析和解决产品问题</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掌握产品相关的技术原理和基础知识</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了解相关的技术发展趋势和前沿动态</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熟练掌握产品维修和调试的技能和方法</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能够快速准确地定位和解决产品故障</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了解维修过程中可能遇到的风险和安全注意事项</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维修技能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04</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客户服务与沟通能力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树立以客户为中心的服务理念</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始终将客户的需求和满意度放在首位，积极为客户提供优质的服务。</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主动沟通与反馈</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与客户保持密切联系，主动了解客户需求和反馈，及时响应并处理。</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关注客户体验</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注重细节，从客户的角度出发，提升服务质量和客户体验。</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客户服务意识培养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耐心倾听客户的需求和问题，理解客户的真实意图。</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倾听能力</a:t>
            </a:r>
          </a:p>
        </p:txBody>
      </p:sp>
      <p:pic>
        <p:nvPicPr>
          <p:cNvPr id="5" name="Picture 5"/>
          <p:cNvPicPr>
            <a:picLocks noChangeAspect="1"/>
          </p:cNvPicPr>
          <p:nvPr/>
        </p:nvPicPr>
        <p:blipFill>
          <a:blip r:embed="rId2"/>
          <a:srcRect l="12671" r="12671"/>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用简洁明了的语言表达自己的观点和建议，避免使用过于专业的术语。</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表达清晰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保持冷静和耐心，不因客户情绪波动而影响自己的服务态度和质量。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情绪管理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https://d.book118.com/918050043107006036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373737"/>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2024-09-16T02:54:28.392</cp:lastPrinted>
  <dcterms:created xsi:type="dcterms:W3CDTF">2024-09-15T18:54:28Z</dcterms:created>
  <dcterms:modified xsi:type="dcterms:W3CDTF">2024-09-15T18:54:30Z</dcterms:modified>
</cp:coreProperties>
</file>