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453E76D-9729-4DC6-AA11-2B12047D5D7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1DD9FE2-50AB-4414-8B3C-36B91DB333D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7644146-0283-491F-B869-EBF1A0B8DD8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93A368F-6304-44B9-AF3A-7EA8C63C572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20C29A19-C0BD-45BF-9193-7A5675BFAFB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74017805-753D-423B-876E-68AF195DED5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78D0C6C1-C462-42BD-BCA7-2A40898E4D5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2D2D325-BFBC-4867-9F19-65A37EBEFD8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91C89EE-9CB0-4E59-850C-6D316250F39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888CEB5-B9D3-43C6-8E6D-F90EB0CAA6D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0A0B8FF-17B7-433D-A5E9-A3A81A977C0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Relationship Id="rId3" Type="http://schemas.openxmlformats.org/officeDocument/2006/relationships/image" Target="../media/image3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3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3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3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3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1805110711200604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151821" y="4535260"/>
            <a:ext cx="2070183" cy="410070"/>
          </a:xfrm>
          <a:prstGeom prst="roundRect">
            <a:avLst>
              <a:gd name="adj" fmla="val 16667"/>
            </a:avLst>
          </a:prstGeom>
          <a:solidFill>
            <a:srgbClr val="D27536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03898" y="4535260"/>
            <a:ext cx="2070183" cy="410070"/>
          </a:xfrm>
          <a:prstGeom prst="roundRect">
            <a:avLst>
              <a:gd name="adj" fmla="val 16667"/>
            </a:avLst>
          </a:prstGeom>
          <a:solidFill>
            <a:srgbClr val="D27536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637706" y="4043701"/>
            <a:ext cx="4392529" cy="320369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1275">
                <a:solidFill>
                  <a:srgbClr val="4E1B0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THE FIRST LESSON OF THE SCHOOL YEAR</a:t>
            </a:r>
            <a:endParaRPr lang="en-US" sz="1100"/>
          </a:p>
        </p:txBody>
      </p:sp>
      <p:sp>
        <p:nvSpPr>
          <p:cNvPr id="7" name="TextBox 7"/>
          <p:cNvSpPr txBox="1"/>
          <p:nvPr/>
        </p:nvSpPr>
        <p:spPr>
          <a:xfrm>
            <a:off x="560336" y="1254830"/>
            <a:ext cx="5970206" cy="2627671"/>
          </a:xfrm>
          <a:prstGeom prst="rect">
            <a:avLst/>
          </a:prstGeom>
        </p:spPr>
        <p:txBody>
          <a:bodyPr vert="horz" wrap="square" lIns="91440" tIns="45720" rIns="91440" bIns="45720" rtlCol="0" anchor="b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</a:pPr>
            <a:r>
              <a:rPr lang="en-US" sz="4950" b="1">
                <a:solidFill>
                  <a:srgbClr val="4E1B0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医院护理总结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-51136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8925520" y="0"/>
            <a:ext cx="1897380" cy="15487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7650" b="1">
                <a:solidFill>
                  <a:srgbClr val="4E1B0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0344112" y="332203"/>
            <a:ext cx="1288278" cy="356454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ct val="0"/>
              </a:spcBef>
            </a:pPr>
            <a:r>
              <a:rPr lang="en-US" sz="1350" b="1">
                <a:solidFill>
                  <a:srgbClr val="FFFFFF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CONTENTS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459464" y="1748889"/>
            <a:ext cx="5004022" cy="46920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4E1B0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4E1B0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医院护理现状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4E1B0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护理实践案例分享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4E1B0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护理问题与挑战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4E1B0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护理改进与创新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4E1B0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未来展望与建议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10245685" y="379813"/>
            <a:ext cx="1154430" cy="15487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7650" b="1">
                <a:solidFill>
                  <a:srgbClr val="4E1B0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57962" y="1472498"/>
            <a:ext cx="4297680" cy="152242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6600" b="1">
                <a:solidFill>
                  <a:srgbClr val="D2753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621611" y="2876788"/>
            <a:ext cx="4770383" cy="2874949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4500" b="1">
                <a:solidFill>
                  <a:srgbClr val="4E1B0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2638" b="2638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10532" b="10532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2281" b="2281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背景介绍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医疗技术的进步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随着医疗技术的不断发展，医院护理工作面临着更高的要求和挑战。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患者需求多样化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患者对医院护理的需求日益多样化，要求护理服务更加专业、细致和个性化。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护理人员的职业发展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护理人员的职业发展需要不断学习和提升，以适应医疗行业的变革。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提升患者满意度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通过总结护理实践经验，优化护理服务流程，提高患者满意度。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促进护理人员职业发展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通过总结护理人员的职业发展经验，为护理人员提供更好的培训和发展机会。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提高护理质量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通过对医院护理工作的总结，发现存在的问题和不足，提出改进措施，提高护理质量。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目的与意义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57962" y="1472498"/>
            <a:ext cx="4297680" cy="152242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6600" b="1">
                <a:solidFill>
                  <a:srgbClr val="D2753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621611" y="2876788"/>
            <a:ext cx="4770383" cy="2874949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4500" b="1">
                <a:solidFill>
                  <a:srgbClr val="4E1B0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医院护理现状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6667" r="16667"/>
          <a:stretch>
            <a:fillRect/>
          </a:stretch>
        </p:blipFill>
        <p:spPr>
          <a:xfrm>
            <a:off x="7092557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随着医疗技术的进步和患者需求的增加，护理工作量持续增长，对护理人员的专业能力和工作强度提出了更高的要求。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护理工作量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包括病情观察、医嘱执行、患者沟通、健康教育等，涉及患者从入院到出院的全过程。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护理工作内容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要求护理人员具备高度的责任心、严谨的工作态度和良好的沟通能力，以保障患者的安全和舒适。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护理工作特点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护理工作概况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根据医院的规模、科室设置和患者数量等因素，合理配置护理人员，以满足临床需求。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护理人员配置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625" r="16625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护理人员培训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护理人员资质管理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针对新入职护士和在职护士开展规范化培训，提高护理人员的专业知识和技能水平。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建立完善的资质管理制度，确保只有具备相应资质的护理人员才能从事临床护理工作。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护理人员配置与培训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包括基础护理质量、危重病人护理质量、消毒隔离质量等，以及患者满意度、不良事件发生率等指标。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6675" r="16675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评估指标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通过定期检查、随机抽查、患者反馈等方式进行评估，以确保护理服务质量的持续改进。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评估方式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6675" r="16675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6500" r="16500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将评估结果与个人绩效、科室评比、医院等级评审等挂钩，激励护理人员提高服务质量。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评估结果运用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护理服务质量评估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57962" y="1472498"/>
            <a:ext cx="4297680" cy="152242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6600" b="1">
                <a:solidFill>
                  <a:srgbClr val="D2753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621611" y="2876788"/>
            <a:ext cx="4770383" cy="2874949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4500" b="1">
                <a:solidFill>
                  <a:srgbClr val="4E1B0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护理实践案例分享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6667" r="16667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案例三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某医院的肿瘤科，通过加强心理护理和康复指导，帮助患者顺利度过治疗期，提高了生存质量。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案例一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某医院的重症监护室，通过实施精细化护理管理，显著提高了患者的治愈率和满意度。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案例二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某三甲医院的儿科病房，通过开展人性化护理服务，有效缓解了患儿的焦虑情绪，提高了家长的满意度。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成功案例介绍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3574882" y="1165346"/>
            <a:ext cx="5016408" cy="5733525"/>
          </a:xfrm>
          <a:prstGeom prst="parallelogram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 amt="70000"/>
          </a:blip>
          <a:srcRect l="25031" r="25031"/>
          <a:stretch>
            <a:fillRect/>
          </a:stretch>
        </p:blipFill>
        <p:spPr>
          <a:xfrm>
            <a:off x="161995" y="1165346"/>
            <a:ext cx="4300144" cy="5733525"/>
          </a:xfrm>
          <a:prstGeom prst="parallelogram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5272221" y="1165346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案例一分析</a:t>
            </a:r>
          </a:p>
        </p:txBody>
      </p:sp>
      <p:sp>
        <p:nvSpPr>
          <p:cNvPr id="5" name="AutoShape 5"/>
          <p:cNvSpPr/>
          <p:nvPr/>
        </p:nvSpPr>
        <p:spPr>
          <a:xfrm>
            <a:off x="3908867" y="1360418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351619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3633815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3810637" y="1233134"/>
            <a:ext cx="799698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272221" y="1692114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该案例的成功得益于精细化护理管理的实施，包括制定详细的护理计划、严格的护理操作规程、完善的护理质量监控体系等。这些措施确保了患者的安全和舒适，提高了治疗效果。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4832636" y="2904135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案例二分析</a:t>
            </a:r>
          </a:p>
        </p:txBody>
      </p:sp>
      <p:sp>
        <p:nvSpPr>
          <p:cNvPr id="11" name="AutoShape 11"/>
          <p:cNvSpPr/>
          <p:nvPr/>
        </p:nvSpPr>
        <p:spPr>
          <a:xfrm>
            <a:off x="3469283" y="3099207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912035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3194231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3249042" y="2971923"/>
            <a:ext cx="1102577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832636" y="3430903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该案例的亮点在于人性化护理服务的开展，通过关注患儿的心理健康、提供温馨的环境、开展亲子活动等方式，有效缓解了患儿的焦虑情绪，提高了家长的满意度。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4431562" y="4642924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案例三分析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68208" y="4837996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3510960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2793156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TextBox 20"/>
          <p:cNvSpPr txBox="1"/>
          <p:nvPr/>
        </p:nvSpPr>
        <p:spPr>
          <a:xfrm>
            <a:off x="2878500" y="4710712"/>
            <a:ext cx="1115711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31562" y="5169692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该案例的关键在于心理护理和康复指导的加强，通过专业的心理疏导和康复训练，帮助患者树立信心、提高生活质量，取得了良好的治疗效果。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典型案例分析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启示一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精细化护理管理是提高护理质量的有效途径，应注重制定详细的护理计划和操作规程，完善质量监控体系。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启示二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人性化护理服务有助于改善患者就医体验，应关注患者的心理健康和情感需求，提供温馨、舒适的环境。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启示三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心理护理和康复指导在疾病治疗中具有重要作用，应加强相关护理措施的实施，帮助患者树立信心、提高生活质量。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案例启示与借鉴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https://d.book118.com/918051107112006043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AF1DF"/>
      </a:lt1>
      <a:dk2>
        <a:srgbClr val="000000"/>
      </a:dk2>
      <a:lt2>
        <a:srgbClr val="FFFFFF"/>
      </a:lt2>
      <a:accent1>
        <a:srgbClr val="4E1B04"/>
      </a:accent1>
      <a:accent2>
        <a:srgbClr val="DB6414"/>
      </a:accent2>
      <a:accent3>
        <a:srgbClr val="FF9719"/>
      </a:accent3>
      <a:accent4>
        <a:srgbClr val="EB9D43"/>
      </a:accent4>
      <a:accent5>
        <a:srgbClr val="FFB828"/>
      </a:accent5>
      <a:accent6>
        <a:srgbClr val="E69041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87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9">
      <vt:lpstr>Arial</vt:lpstr>
      <vt:lpstr>Calibri</vt:lpstr>
      <vt:lpstr>Microsoft Yahei</vt:lpstr>
      <vt:lpstr>SimSun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2024-09-23T08:50:31.040</cp:lastPrinted>
  <dcterms:created xsi:type="dcterms:W3CDTF">2024-09-23T00:50:31Z</dcterms:created>
  <dcterms:modified xsi:type="dcterms:W3CDTF">2024-09-23T00:50:33Z</dcterms:modified>
</cp:coreProperties>
</file>