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LSCLOS+MS-UIGothic"/>
      <p:regular r:id="rId16"/>
    </p:embeddedFont>
    <p:embeddedFont>
      <p:font typeface="GWKQRM+RMDQJE+ArialMT"/>
      <p:regular r:id="rId17"/>
    </p:embeddedFont>
    <p:embeddedFont>
      <p:font typeface="TJEPHH+BQLNPL+MicrosoftYaHei-Bold"/>
      <p:regular r:id="rId18"/>
    </p:embeddedFont>
    <p:embeddedFont>
      <p:font typeface="CCROMK+CDHUHA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D6389-A74F-4F4B-A3CE-168E35D21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62699-9FEB-402B-992B-041E5B7A3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86AA1-C448-42FE-913D-B150E4507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BEA03-9D22-48D6-ADAF-301B65CCA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A89D8-7C1F-4160-B9E3-3834C282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37B28-3999-4F31-801F-90D07B0EE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A6CF7-C3B0-4043-916E-23601AF99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16C31-3689-4653-9B0F-280AD6B00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F0533-62AC-493D-B02C-626A85F4D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71664-854D-4B71-ABB2-1BFDE0125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7CC9E-AEBB-4C8B-B183-E6AFBCA86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4106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29050" y="1340552"/>
            <a:ext cx="5400675" cy="2026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LSCLOS+MS-UIGothic"/>
                <a:cs typeface="LSCLOS+MS-UIGothic"/>
              </a:rPr>
              <a:t>摩根大通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鲸鱼</a:t>
            </a:r>
            <a:r>
              <a:rPr sz="4050">
                <a:solidFill>
                  <a:srgbClr val="FFFEFE"/>
                </a:solidFill>
                <a:latin typeface="LSCLOS+MS-UIGothic"/>
                <a:cs typeface="LSCLOS+MS-UIGothic"/>
              </a:rPr>
              <a:t>交易事</a:t>
            </a:r>
          </a:p>
          <a:p>
            <a:pPr marL="1028700" marR="0">
              <a:lnSpc>
                <a:spcPts val="4050"/>
              </a:lnSpc>
              <a:spcBef>
                <a:spcPts val="178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LSCLOS+MS-UIGothic"/>
                <a:cs typeface="LSCLOS+MS-UIGothic"/>
              </a:rPr>
              <a:t>件分析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FFFEFE"/>
                </a:solidFill>
                <a:latin typeface="LSCLOS+MS-UIGothic"/>
                <a:cs typeface="LSCLO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LSCLOS+MS-UIGothic"/>
                <a:cs typeface="LSCLOS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21223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WKQRM+RMDQJE+ArialMT"/>
                <a:cs typeface="GWKQRM+RMDQJ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LSCLOS+MS-UIGothic"/>
                <a:cs typeface="LSCLOS+MS-UIGothic"/>
              </a:rPr>
              <a:t>事件概述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271862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WKQRM+RMDQJE+ArialMT"/>
                <a:cs typeface="GWKQRM+RMDQJ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LSCLOS+MS-UIGothic"/>
                <a:cs typeface="LSCLOS+MS-UIGothic"/>
              </a:rPr>
              <a:t>事件分析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9975" y="3314890"/>
            <a:ext cx="3404660" cy="19762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WKQRM+RMDQJE+ArialMT"/>
                <a:cs typeface="GWKQRM+RMDQJ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LSCLOS+MS-UIGothic"/>
                <a:cs typeface="LSCLOS+MS-UIGothic"/>
              </a:rPr>
              <a:t>事件反思与教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WKQRM+RMDQJE+ArialMT"/>
                <a:cs typeface="GWKQRM+RMDQJ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LSCLOS+MS-UIGothic"/>
                <a:cs typeface="LSCLOS+MS-UIGothic"/>
              </a:rPr>
              <a:t>相关案例与比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较</a:t>
            </a:r>
            <a:r>
              <a:rPr sz="2400">
                <a:solidFill>
                  <a:srgbClr val="8D3300"/>
                </a:solidFill>
                <a:latin typeface="LSCLOS+MS-UIGothic"/>
                <a:cs typeface="LSCLOS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WKQRM+RMDQJE+ArialMT"/>
                <a:cs typeface="GWKQRM+RMDQJE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LSCLOS+MS-UIGothic"/>
                <a:cs typeface="LSCLOS+MS-UIGothic"/>
              </a:rPr>
              <a:t>未来展望与建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LSCLOS+MS-UIGothic"/>
                <a:cs typeface="LSCLOS+MS-UIGothic"/>
              </a:rPr>
              <a:t>事件概述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TJEPHH+BQLNPL+MicrosoftYaHei-Bold"/>
                <a:cs typeface="TJEPHH+BQLNPL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SCLOS+MS-UIGothic"/>
                <a:cs typeface="LSCLOS+MS-UIGothic"/>
              </a:rPr>
              <a:t>事件背景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2615" y="1342243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摩根大通是一家全球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先的金融服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公司，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庞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大的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金融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和客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群体。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70557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CCROMK+CDHUHA+MicrosoftYaHei"/>
                <a:cs typeface="CCROMK+CDHUHA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70115" y="3173583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鲸鱼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交易是一种大宗交易，通常涉及巨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额资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金和复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70115" y="348219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交易策略。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CCROMK+CDHUHA+MicrosoftYaHei"/>
                <a:cs typeface="CCROMK+CDHUHA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210300" y="5071598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去几年里，摩根大通在金融市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上的表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一直很出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色，但也曾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一些交易事故和丑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闻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210175" y="541333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CCROMK+CDHUHA+MicrosoftYaHei"/>
                <a:cs typeface="CCROMK+CDHUHA+Microsoft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SCLOS+MS-UIGothic"/>
                <a:cs typeface="LSCLOS+MS-UIGothic"/>
              </a:rPr>
              <a:t>事件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经过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2485" y="4348853"/>
            <a:ext cx="3121925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810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CROMK+CDHUHA+MicrosoftYaHei"/>
                <a:cs typeface="CCROMK+CDHUHA+MicrosoftYaHei"/>
              </a:rPr>
              <a:t>2012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年，摩根大通在能源市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上一笔交易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亏损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了超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CCROMK+CDHUHA+MicrosoftYaHei"/>
                <a:cs typeface="CCROMK+CDHUHA+MicrosoftYaHei"/>
              </a:rPr>
              <a:t>6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亿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美元。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笔交易涉及到一个被称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CCROMK+CDHUHA+MicrosoftYaHei"/>
                <a:cs typeface="CCROMK+CDHUHA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鲸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鱼</a:t>
            </a:r>
            <a:r>
              <a:rPr sz="1500">
                <a:solidFill>
                  <a:srgbClr val="FFFFFF"/>
                </a:solidFill>
                <a:latin typeface="CCROMK+CDHUHA+MicrosoftYaHei"/>
                <a:cs typeface="CCROMK+CDHUHA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的大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交易策略，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策略旨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在通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大量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买卖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取利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次事件中，摩根大通在短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行了大量的交易，但最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由于市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管理不善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亏损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SCLOS+MS-UIGothic"/>
                <a:cs typeface="LSCLOS+MS-UIGothic"/>
              </a:rPr>
              <a:t>事件影响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事件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摩根大通的声誉和信心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造成了重大打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，引起了广泛的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社会关注。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摩根大通被指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管理方面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存在重大漏洞，需要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彻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底的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和整改。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事件也引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了社会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金融机构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管理和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管的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，促使相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关部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采取更加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格的措施来防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似事故的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SCLOS+MS-UIGothic"/>
                <a:cs typeface="LSCLOS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LSCLOS+MS-UIGothic"/>
                <a:cs typeface="LSCLOS+MS-UIGothic"/>
              </a:rPr>
              <a:t>事件分析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TJEPHH+BQLNPL+MicrosoftYaHei-Bold"/>
                <a:cs typeface="TJEPHH+BQLNPL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LSCLOS+MS-UIGothic"/>
                <a:cs typeface="LSCLOS+MS-UIGothic"/>
              </a:rPr>
              <a:t>交易策略分析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SCLOS+MS-UIGothic"/>
                <a:cs typeface="LSCLOS+MS-UIGothic"/>
              </a:rPr>
              <a:t>交易策略目的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摩根大通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鲸鱼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交易的策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略及其目的，是否涉及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投机交易等情况。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LSCLOS+MS-UIGothic"/>
                <a:cs typeface="LSCLOS+MS-UIGothic"/>
              </a:rPr>
              <a:t>交易策略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执</a:t>
            </a:r>
            <a:r>
              <a:rPr sz="1550" spc="25">
                <a:solidFill>
                  <a:srgbClr val="FF6D1B"/>
                </a:solidFill>
                <a:latin typeface="LSCLOS+MS-UIGothic"/>
                <a:cs typeface="LSCLOS+MS-UIGothic"/>
              </a:rPr>
              <a:t>行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过</a:t>
            </a:r>
            <a:r>
              <a:rPr sz="1550">
                <a:solidFill>
                  <a:srgbClr val="FF6D1B"/>
                </a:solidFill>
                <a:latin typeface="LSCLOS+MS-UIGothic"/>
                <a:cs typeface="LSCLOS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分析摩根大通在交易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程中是否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遵循了既定策略，以及在交易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程中是否出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了失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或不当行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FF6D1B"/>
                </a:solidFill>
                <a:latin typeface="LSCLOS+MS-UIGothic"/>
                <a:cs typeface="LSCLOS+MS-UIGothic"/>
              </a:rPr>
              <a:t>控制分析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风险识别</a:t>
            </a:r>
            <a:r>
              <a:rPr sz="1550" spc="25">
                <a:solidFill>
                  <a:srgbClr val="FF6D1B"/>
                </a:solidFill>
                <a:latin typeface="LSCLOS+MS-UIGothic"/>
                <a:cs typeface="LSCLOS+MS-UIGothic"/>
              </a:rPr>
              <a:t>与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FF6D1B"/>
                </a:solidFill>
                <a:latin typeface="LSCLOS+MS-UIGothic"/>
                <a:cs typeface="LSCLOS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考察摩根大通在交易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程中是否充分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估了相关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，包括市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、信用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、流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LSCLOS+MS-UIGothic"/>
                <a:cs typeface="LSCLOS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FFFFFF"/>
                </a:solidFill>
                <a:latin typeface="LSCLOS+MS-UIGothic"/>
                <a:cs typeface="LSCLOS+MS-UIGothic"/>
              </a:rPr>
              <a:t>控制措施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SCLOS+MS-UIGothic"/>
                <a:cs typeface="LSCLOS+MS-UIGothic"/>
              </a:rPr>
              <a:t>分析摩根大通是否采取了适当的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SCLOS+MS-UIGothic"/>
                <a:cs typeface="LSCLOS+MS-UIGothic"/>
              </a:rPr>
              <a:t>控制措施，如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LSCLOS+MS-UIGothic"/>
                <a:cs typeface="LSCLOS+MS-UIGothic"/>
              </a:rPr>
              <a:t>置止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LSCLOS+MS-UIGothic"/>
                <a:cs typeface="LSCLOS+MS-UIGothic"/>
              </a:rPr>
              <a:t>、限制交易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SCLOS+MS-UIGothic"/>
                <a:cs typeface="LSCLOS+MS-UIGothic"/>
              </a:rPr>
              <a:t>模等，以及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LSCLOS+MS-UIGothic"/>
                <a:cs typeface="LSCLOS+MS-UIGothic"/>
              </a:rPr>
              <a:t>些措施的有效性。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FF6D1B"/>
                </a:solidFill>
                <a:latin typeface="LSCLOS+MS-UIGothic"/>
                <a:cs typeface="LSCLOS+MS-UIGothic"/>
              </a:rPr>
              <a:t>管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FF6D1B"/>
                </a:solidFill>
                <a:latin typeface="LSCLOS+MS-UIGothic"/>
                <a:cs typeface="LSCLOS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监</a:t>
            </a:r>
            <a:r>
              <a:rPr sz="2300" spc="25">
                <a:solidFill>
                  <a:srgbClr val="FF6D1B"/>
                </a:solidFill>
                <a:latin typeface="LSCLOS+MS-UIGothic"/>
                <a:cs typeface="LSCLOS+MS-UIGothic"/>
              </a:rPr>
              <a:t>管制度与合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FF6D1B"/>
                </a:solidFill>
                <a:latin typeface="LSCLOS+MS-UIGothic"/>
                <a:cs typeface="LSCLOS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摩根大通的交易活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是否符合相关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管制度与法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，是否存在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违规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监</a:t>
            </a:r>
            <a:r>
              <a:rPr sz="2300" spc="25">
                <a:solidFill>
                  <a:srgbClr val="FF6D1B"/>
                </a:solidFill>
                <a:latin typeface="LSCLOS+MS-UIGothic"/>
                <a:cs typeface="LSCLOS+MS-UIGothic"/>
              </a:rPr>
              <a:t>管漏洞与改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204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管制度是否存在漏洞，以及如何通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进监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管制度来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范此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交易活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SCLOS+MS-UIGothic"/>
                <a:cs typeface="LSCLO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790983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LSCLOS+MS-UIGothic"/>
                <a:cs typeface="LSCLOS+MS-UIGothic"/>
              </a:rPr>
              <a:t>事件反思与教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TJEPHH+BQLNPL+MicrosoftYaHei-Bold"/>
                <a:cs typeface="TJEPHH+BQLNPL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https://d.book118.com/918054106105006041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LSCLOS+MS-UIGothic</vt:lpstr>
      <vt:lpstr>SimSun</vt:lpstr>
      <vt:lpstr>Times New Roman</vt:lpstr>
      <vt:lpstr>GWKQRM+RMDQJE+ArialMT</vt:lpstr>
      <vt:lpstr>TJEPHH+BQLNPL+MicrosoftYaHei-Bold</vt:lpstr>
      <vt:lpstr>CCROMK+CDHUHA+MicrosoftYaHei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2024-09-20T13:13:45.970</cp:lastPrinted>
  <dcterms:created xsi:type="dcterms:W3CDTF">2024-09-20T05:13:45Z</dcterms:created>
  <dcterms:modified xsi:type="dcterms:W3CDTF">2024-09-20T05:13:47Z</dcterms:modified>
</cp:coreProperties>
</file>