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C784C-4C8D-4EDE-81C2-01AE48799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AA3E-D9EF-41C6-BE19-29BE1218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0A2BB-C6E2-453B-B08B-2779B1030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C0777-FF5F-44B1-91B5-4EE362CD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BB7CA-CEC9-46E1-AC33-8D4DF45F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B6548-A6FD-43F0-8168-C5C20B967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F6E46-560F-441B-8786-A2424BE5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F889A-F705-4D02-BE64-39B634FA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33E2A-29A9-44B7-A88C-06DF7F31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F06FB-19EC-46BD-8DB6-6EA8ADD5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19C42-88F1-4359-8585-41A7FE98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1005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951230"/>
            <a:ext cx="9144000" cy="3441065"/>
          </a:xfrm>
        </p:spPr>
        <p:txBody>
          <a:bodyPr>
            <a:normAutofit fontScale="90000"/>
          </a:bodyPr>
          <a:lstStyle/>
          <a:p>
            <a:pPr algn="ctr" fontAlgn="auto">
              <a:lnSpc>
                <a:spcPct val="150000"/>
              </a:lnSpc>
            </a:pPr>
            <a:br>
              <a:rPr lang="zh-CN" altLang="en-US"/>
            </a:br>
            <a:r>
              <a:rPr lang="zh-CN" altLang="en-US" sz="6665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高中统编版选择性必修三 </a:t>
            </a:r>
            <a:br>
              <a:rPr lang="zh-CN" altLang="en-US" sz="6665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</a:br>
            <a:r>
              <a:rPr lang="zh-CN" altLang="en-US" sz="6665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第五单元第13课</a:t>
            </a:r>
            <a:endParaRPr lang="zh-CN" altLang="en-US" sz="6665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4" name="副标题 3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60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主要内容</a:t>
            </a:r>
            <a:endParaRPr lang="zh-CN" altLang="en-US" sz="60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/>
              <a:t>一、说教材</a:t>
            </a:r>
            <a:endParaRPr lang="zh-CN" altLang="en-US" sz="40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/>
              <a:t>二、说教学过程</a:t>
            </a:r>
            <a:endParaRPr lang="zh-CN" altLang="en-US" sz="40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/>
              <a:t>三、说教学程序设计分析</a:t>
            </a:r>
            <a:endParaRPr lang="zh-CN" altLang="en-US" sz="4000" b="1"/>
          </a:p>
          <a:p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一、说教材</a:t>
            </a:r>
            <a:endParaRPr lang="zh-CN" altLang="en-US" sz="5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（一）说教材分析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（二）说教学目标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（三）说教学重难点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（四）说教学方法</a:t>
            </a:r>
            <a:endParaRPr lang="zh-CN" altLang="en-US" sz="3600" b="1"/>
          </a:p>
          <a:p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（一）说教材分析</a:t>
            </a:r>
            <a:endParaRPr lang="zh-CN" altLang="en-US" sz="5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>
                <a:latin typeface="+mn-ea"/>
              </a:rPr>
              <a:t>本课是选择性必修三第五单元第十三课，起着承上启下的作用。是战争与文化专题中的一部分，讲授了战争与不同文化的碰撞和交流</a:t>
            </a:r>
            <a:endParaRPr lang="zh-CN" altLang="en-US" sz="4000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（二）说教学目标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>
            <a:normAutofit fontScale="25000"/>
          </a:bodyPr>
          <a:lstStyle/>
          <a:p>
            <a:pPr marL="0" indent="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1000" b="1">
                <a:latin typeface="+mn-ea"/>
                <a:cs typeface="+mn-ea"/>
              </a:rPr>
              <a:t>1.知识与能力目标：</a:t>
            </a:r>
            <a:endParaRPr lang="zh-CN" altLang="en-US" sz="110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1000" b="1">
                <a:latin typeface="+mn-ea"/>
                <a:cs typeface="+mn-ea"/>
              </a:rPr>
              <a:t>了解20世纪第一次民族民主运动浪潮，掌握重难点；二战与世界殖民体系的瓦解；二战后新兴国家的文艺复兴。一战与民族民主主义觉醒的关系。提高学生历史材料的分析与归纳的能力，通过历史地图培养学生历史时空观念。最终锻炼学生的史学核心素养能力。</a:t>
            </a:r>
            <a:endParaRPr lang="zh-CN" altLang="en-US" sz="11000" b="1">
              <a:latin typeface="+mn-ea"/>
              <a:cs typeface="+mn-ea"/>
            </a:endParaRPr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>
                <a:latin typeface="华文楷体" panose="02010600040101010101" charset="-122"/>
                <a:ea typeface="华文楷体" panose="02010600040101010101" charset="-122"/>
              </a:rPr>
              <a:t>  </a:t>
            </a:r>
            <a:endParaRPr lang="zh-CN" altLang="en-US" sz="4000" b="1"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（二）说教学目标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 2.过程和方法：</a:t>
            </a:r>
            <a:endParaRPr lang="zh-CN" altLang="en-US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   通过阅读史料、师生讨论等有效信息，提高学生历史材料的分析与归纳的能力，从而了解战争除了对人类文明造成巨大破坏以外，在客观上也促进了不同文化的交流和融合，与必修所学知识连接成体系。 </a:t>
            </a:r>
            <a:endParaRPr lang="zh-CN" altLang="en-US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（二）说教学目标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 lnSpcReduction="20000"/>
          </a:bodyPr>
          <a:lstStyle/>
          <a:p>
            <a:pPr marL="0" indent="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 3.情感态度价值观</a:t>
            </a:r>
            <a:endParaRPr lang="zh-CN" altLang="en-US" b="1">
              <a:latin typeface="+mn-ea"/>
              <a:cs typeface="+mn-ea"/>
            </a:endParaRPr>
          </a:p>
          <a:p>
            <a:pPr marL="0" indent="72009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使学生认识到文化的本质和源流在于它本身所具有的宽容性。战争是造成人口迁徙的原因之一，在人口迁徙的过程中，带来了异质文化的交汇与接触，历史也一再证明，只有充分理解移入区域和民族的文化，既尊重自己民族文化的价值，又尊重其他民族文化的价值，才能在交流中认同，在沟通中理解。宽容是文化发展的缘由，也是文化生生不息的活力之源和文化内在的演变逻辑。</a:t>
            </a:r>
            <a:endParaRPr lang="zh-CN" altLang="en-US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（三）说教学重难点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rgbClr val="FF0000"/>
                </a:solidFill>
                <a:latin typeface="+mn-ea"/>
                <a:cs typeface="+mn-ea"/>
              </a:rPr>
              <a:t>重点</a:t>
            </a:r>
            <a:r>
              <a:rPr lang="zh-CN" altLang="en-US" sz="3200" b="1">
                <a:latin typeface="+mn-ea"/>
                <a:cs typeface="+mn-ea"/>
              </a:rPr>
              <a:t>：20世纪第一次民族民主运动浪潮；二战与世界殖民体系的瓦解；二战后新兴国家的文艺复兴。</a:t>
            </a:r>
            <a:endParaRPr lang="zh-CN" altLang="en-US" sz="3200" b="1">
              <a:latin typeface="+mn-ea"/>
              <a:cs typeface="+mn-ea"/>
            </a:endParaRPr>
          </a:p>
          <a:p>
            <a:pPr marL="0" indent="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rgbClr val="FF0000"/>
                </a:solidFill>
                <a:latin typeface="+mn-ea"/>
                <a:cs typeface="+mn-ea"/>
              </a:rPr>
              <a:t>难点</a:t>
            </a:r>
            <a:r>
              <a:rPr lang="zh-CN" altLang="en-US" sz="3200" b="1">
                <a:latin typeface="+mn-ea"/>
                <a:cs typeface="+mn-ea"/>
              </a:rPr>
              <a:t>：一战与民族民主主义觉醒的关系。</a:t>
            </a:r>
            <a:endParaRPr lang="zh-CN" altLang="en-US" sz="3200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（四）说教学方法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/>
          </a:bodyPr>
          <a:lstStyle/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根据高二学生现有学习负担和课余时间分配，以及从平时教学实际出发，将“启发－发现”式教学法、联系比较教学法、“自主学习、合作探究”教学法等形式相结合，帮助学生在学期初期进一步培养历史学习和分析能力，并帮助学生形成“论从史出”的历史观点。</a:t>
            </a:r>
            <a:endParaRPr lang="zh-CN" altLang="en-US" sz="3200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二、说教学过程</a:t>
            </a:r>
            <a:endParaRPr lang="zh-CN" altLang="en-US" sz="5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（一）导入新课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（二）讲授新课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（三）课堂小结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（四）布置作业</a:t>
            </a:r>
            <a:endParaRPr lang="zh-CN" altLang="en-US" sz="3600" b="1"/>
          </a:p>
          <a:p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（一）导入新课（</a:t>
            </a:r>
            <a:r>
              <a:rPr lang="en-US" altLang="zh-CN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2</a:t>
            </a:r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分钟）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 lnSpcReduction="20000"/>
          </a:bodyPr>
          <a:lstStyle/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提问：战争和文化有什么关系呢？想到战争首先进入我们脑海的是残酷，破坏和伤亡，而文化又是一个再文明、温和不过的词，这两个格格不入的词语之间到底会有什么联系呢？</a:t>
            </a:r>
            <a:endParaRPr lang="zh-CN" altLang="en-US" sz="32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3200" b="1">
              <a:latin typeface="+mn-ea"/>
              <a:cs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762760" y="4131945"/>
            <a:ext cx="9053830" cy="17684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通过提问使学生迅速进入学习状态，带着求知欲进入新课学习，从而达到课堂导入的目的。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（二）讲授新课（</a:t>
            </a:r>
            <a:r>
              <a:rPr lang="en-US" altLang="zh-CN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35</a:t>
            </a:r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分钟）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 lnSpcReduction="20000"/>
          </a:bodyPr>
          <a:lstStyle/>
          <a:p>
            <a:pPr marL="0" indent="72009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在讲授新课的过程中，我从整体把握教材，按照时间发展脉络和逻辑顺序进行讲解，突出本课重点。</a:t>
            </a:r>
            <a:endParaRPr lang="zh-CN" altLang="en-US" sz="3200" b="1">
              <a:latin typeface="+mn-ea"/>
              <a:cs typeface="+mn-ea"/>
            </a:endParaRPr>
          </a:p>
          <a:p>
            <a:pPr marL="0" indent="72009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学生通过了解历史上的著名战争，理解战争对人类文化的破坏，以及造成的文化断裂；认识战争在客观上又为不同文化的碰撞提供了契机。</a:t>
            </a:r>
            <a:endParaRPr lang="zh-CN" altLang="en-US" sz="3200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5090"/>
            <a:ext cx="10515600" cy="1325563"/>
          </a:xfrm>
        </p:spPr>
        <p:txBody>
          <a:bodyPr/>
          <a:lstStyle/>
          <a:p>
            <a:r>
              <a:rPr lang="zh-CN" altLang="en-US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一、一战与民族民主意识的关系</a:t>
            </a:r>
            <a:endParaRPr lang="zh-CN" altLang="en-US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977900"/>
            <a:ext cx="10902950" cy="5213985"/>
          </a:xfrm>
        </p:spPr>
        <p:txBody>
          <a:bodyPr>
            <a:normAutofit/>
          </a:bodyPr>
          <a:lstStyle/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首先，我进行提问，第一次世界大战和第二次世界大战的时间和参战国？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学生通过对必修知识的回忆，说出一战和二战的时间。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其次，展示目录页和学习目标。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接着令学生翻到课本第</a:t>
            </a:r>
            <a:r>
              <a:rPr lang="en-US" altLang="zh-CN" sz="2400" b="1">
                <a:latin typeface="+mn-ea"/>
                <a:cs typeface="+mn-ea"/>
              </a:rPr>
              <a:t>72</a:t>
            </a:r>
            <a:r>
              <a:rPr lang="zh-CN" altLang="en-US" sz="2400" b="1">
                <a:latin typeface="+mn-ea"/>
                <a:cs typeface="+mn-ea"/>
              </a:rPr>
              <a:t>页，观看为英国作战的印度骑兵图片，我开始讲解殖民宗主国令殖民地人民为其作战的史实，由此引出在殖民地传播开来的民族自决原则。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最后，通过</a:t>
            </a:r>
            <a:r>
              <a:rPr lang="en-US" altLang="zh-CN" sz="2400" b="1">
                <a:latin typeface="+mn-ea"/>
                <a:cs typeface="+mn-ea"/>
              </a:rPr>
              <a:t>PPT</a:t>
            </a:r>
            <a:r>
              <a:rPr lang="zh-CN" altLang="en-US" sz="2400" b="1">
                <a:latin typeface="+mn-ea"/>
                <a:cs typeface="+mn-ea"/>
              </a:rPr>
              <a:t>展示民族自决原则。</a:t>
            </a:r>
            <a:endParaRPr lang="zh-CN" altLang="en-US" sz="2400" b="1">
              <a:latin typeface="+mn-ea"/>
              <a:cs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687195" y="4940935"/>
            <a:ext cx="9053830" cy="16598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观看目录，跟随教师思路，明确本课教学中心内容，抓住关键，梳理知识脉络。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6605" y="147955"/>
            <a:ext cx="10515600" cy="1325563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489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（一）民族自决原则</a:t>
            </a:r>
            <a:endParaRPr lang="zh-CN" altLang="en-US" sz="489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6605" y="1473835"/>
            <a:ext cx="10515600" cy="4351338"/>
          </a:xfrm>
        </p:spPr>
        <p:txBody>
          <a:bodyPr>
            <a:no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</a:rPr>
              <a:t>民族自决作为政治概念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最初出现</a:t>
            </a:r>
            <a:r>
              <a:rPr lang="zh-CN" altLang="en-US" sz="2400" b="1">
                <a:latin typeface="+mn-ea"/>
              </a:rPr>
              <a:t>在</a:t>
            </a:r>
            <a:r>
              <a:rPr lang="en-US" altLang="zh-CN" sz="2400" b="1">
                <a:latin typeface="+mn-ea"/>
              </a:rPr>
              <a:t>1776</a:t>
            </a:r>
            <a:r>
              <a:rPr lang="zh-CN" altLang="en-US" sz="2400" b="1">
                <a:latin typeface="+mn-ea"/>
              </a:rPr>
              <a:t>年的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美国《独立宣言》</a:t>
            </a:r>
            <a:r>
              <a:rPr lang="zh-CN" altLang="en-US" sz="2400" b="1">
                <a:latin typeface="+mn-ea"/>
              </a:rPr>
              <a:t>中。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</a:rPr>
              <a:t>作为一个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法律原则</a:t>
            </a:r>
            <a:r>
              <a:rPr lang="zh-CN" altLang="en-US" sz="2400" b="1">
                <a:latin typeface="+mn-ea"/>
              </a:rPr>
              <a:t>是由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列宁</a:t>
            </a:r>
            <a:r>
              <a:rPr lang="zh-CN" altLang="en-US" sz="2400" b="1">
                <a:latin typeface="+mn-ea"/>
              </a:rPr>
              <a:t>在</a:t>
            </a:r>
            <a:r>
              <a:rPr lang="en-US" altLang="zh-CN" sz="2400" b="1">
                <a:latin typeface="+mn-ea"/>
              </a:rPr>
              <a:t>1916</a:t>
            </a:r>
            <a:r>
              <a:rPr lang="zh-CN" altLang="en-US" sz="2400" b="1">
                <a:latin typeface="+mn-ea"/>
              </a:rPr>
              <a:t>年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《论社会主义革命和民族自决权》</a:t>
            </a:r>
            <a:r>
              <a:rPr lang="zh-CN" altLang="en-US" sz="2400" b="1">
                <a:latin typeface="+mn-ea"/>
              </a:rPr>
              <a:t>中正式提出的。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一战和十月革命后</a:t>
            </a:r>
            <a:r>
              <a:rPr lang="zh-CN" altLang="en-US" sz="2400" b="1">
                <a:latin typeface="+mn-ea"/>
              </a:rPr>
              <a:t>，这一原则在国际上得到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广泛传播</a:t>
            </a:r>
            <a:r>
              <a:rPr lang="zh-CN" altLang="en-US" sz="2400" b="1">
                <a:latin typeface="+mn-ea"/>
              </a:rPr>
              <a:t>并获得一定的承认。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二战后</a:t>
            </a:r>
            <a:r>
              <a:rPr lang="zh-CN" altLang="en-US" sz="2400" b="1">
                <a:latin typeface="+mn-ea"/>
              </a:rPr>
              <a:t>，随着民族解放运动的高涨、殖民主义体系的瓦解，民族自决原则</a:t>
            </a:r>
            <a:r>
              <a:rPr lang="zh-CN" altLang="en-US" sz="2400" b="1">
                <a:solidFill>
                  <a:schemeClr val="tx1"/>
                </a:solidFill>
                <a:latin typeface="+mn-ea"/>
              </a:rPr>
              <a:t>得到了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确认</a:t>
            </a:r>
            <a:r>
              <a:rPr lang="zh-CN" altLang="en-US" sz="2400" b="1">
                <a:latin typeface="+mn-ea"/>
              </a:rPr>
              <a:t>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《联合国宪章》</a:t>
            </a:r>
            <a:r>
              <a:rPr lang="zh-CN" altLang="en-US" sz="2400" b="1">
                <a:latin typeface="+mn-ea"/>
              </a:rPr>
              <a:t>是第一个正式规定民族自决原则的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国际条约</a:t>
            </a:r>
            <a:r>
              <a:rPr lang="zh-CN" altLang="en-US" sz="2400" b="1">
                <a:latin typeface="+mn-ea"/>
              </a:rPr>
              <a:t>。</a:t>
            </a:r>
            <a:endParaRPr lang="zh-CN" altLang="en-US" sz="2400" b="1"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6605" y="147955"/>
            <a:ext cx="10515600" cy="1325563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489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（二）一战摧毁的四大帝国</a:t>
            </a:r>
            <a:endParaRPr lang="zh-CN" altLang="en-US" sz="489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6605" y="1365885"/>
            <a:ext cx="10515600" cy="4351338"/>
          </a:xfrm>
        </p:spPr>
        <p:txBody>
          <a:bodyPr>
            <a:noAutofit/>
          </a:bodyPr>
          <a:lstStyle/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展示一战摧毁的四大帝国图片，通过史料、地图展示，加深记忆，归纳出一战后新兴的民族独立国家。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我会为大家讲解一战后期，四大帝国解体，在帝国的废墟上诞生了一系列民族独立国家：主要是在奥匈帝国和沙皇俄国废墟上建立的国家。并详细列举这些国家，最后得出一战后欧洲和西亚北非的政治版图改变。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endParaRPr lang="zh-CN" altLang="en-US" sz="2400" b="1">
              <a:latin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07490" y="4617720"/>
            <a:ext cx="9053830" cy="16598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地图可以培养学生的时空观念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通过归纳总结更清晰的掌握历史知识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616325" y="2484120"/>
            <a:ext cx="269303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</a:rPr>
              <a:t>德意志帝国</a:t>
            </a:r>
            <a:endParaRPr lang="zh-CN" altLang="en-US" sz="3200" b="1">
              <a:solidFill>
                <a:schemeClr val="accent4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559675" y="2846070"/>
            <a:ext cx="2952750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effectLst/>
              </a:rPr>
              <a:t>俄罗斯帝国</a:t>
            </a:r>
            <a:endParaRPr lang="zh-CN" altLang="en-US" sz="3200" b="1">
              <a:solidFill>
                <a:schemeClr val="accent4"/>
              </a:solidFill>
              <a:effectLst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27295" y="4114165"/>
            <a:ext cx="231584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effectLst/>
              </a:rPr>
              <a:t>奥匈帝国</a:t>
            </a:r>
            <a:endParaRPr lang="zh-CN" altLang="en-US" sz="3200" b="1">
              <a:solidFill>
                <a:schemeClr val="accent4"/>
              </a:solidFill>
              <a:effectLst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515350" y="5902960"/>
            <a:ext cx="283781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effectLst/>
              </a:rPr>
              <a:t>奥斯曼帝国</a:t>
            </a:r>
            <a:endParaRPr lang="zh-CN" altLang="en-US" sz="3200" b="1">
              <a:solidFill>
                <a:schemeClr val="accent4"/>
              </a:solidFill>
              <a:effectLst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36220" y="168910"/>
            <a:ext cx="4881245" cy="7067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一战摧毁的四大帝国</a:t>
            </a:r>
            <a:endParaRPr lang="zh-CN" altLang="en-US" sz="4000" b="1"/>
          </a:p>
        </p:txBody>
      </p:sp>
      <p:sp>
        <p:nvSpPr>
          <p:cNvPr id="5" name="文本框 4"/>
          <p:cNvSpPr txBox="1"/>
          <p:nvPr/>
        </p:nvSpPr>
        <p:spPr>
          <a:xfrm>
            <a:off x="7559675" y="2846070"/>
            <a:ext cx="2952750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俄罗斯帝国</a:t>
            </a:r>
            <a:endParaRPr lang="zh-CN" altLang="en-US" sz="32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027295" y="4114165"/>
            <a:ext cx="231584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奥匈帝国</a:t>
            </a:r>
            <a:endParaRPr lang="zh-CN" altLang="en-US" sz="32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1" name="椭圆形标注 10"/>
          <p:cNvSpPr/>
          <p:nvPr/>
        </p:nvSpPr>
        <p:spPr>
          <a:xfrm>
            <a:off x="6703695" y="168910"/>
            <a:ext cx="4801870" cy="2449195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487285" y="240030"/>
            <a:ext cx="3644265" cy="2306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波兰、芬兰、爱沙尼亚、拉脱维亚、立陶宛独立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13" name="椭圆形标注 12"/>
          <p:cNvSpPr/>
          <p:nvPr/>
        </p:nvSpPr>
        <p:spPr>
          <a:xfrm>
            <a:off x="468630" y="3191510"/>
            <a:ext cx="3909060" cy="2513330"/>
          </a:xfrm>
          <a:prstGeom prst="wedgeEllipseCallout">
            <a:avLst>
              <a:gd name="adj1" fmla="val 66997"/>
              <a:gd name="adj2" fmla="val -165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027430" y="3289300"/>
            <a:ext cx="3173730" cy="230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奥地利、捷克斯洛伐克、匈牙利独立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/>
      <p:bldP spid="8" grpId="0"/>
      <p:bldP spid="10" grpId="0"/>
      <p:bldP spid="5" grpId="0"/>
      <p:bldP spid="7" grpId="0"/>
      <p:bldP spid="11" grpId="0"/>
      <p:bldP spid="12" grpId="0"/>
      <p:bldP spid="14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6605" y="147955"/>
            <a:ext cx="10515600" cy="1325563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489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（三）民族民主运动</a:t>
            </a:r>
            <a:endParaRPr lang="zh-CN" altLang="en-US" sz="489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6605" y="1473835"/>
            <a:ext cx="10515600" cy="4351338"/>
          </a:xfrm>
        </p:spPr>
        <p:txBody>
          <a:bodyPr>
            <a:noAutofit/>
          </a:bodyPr>
          <a:lstStyle/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本环节是本课的重点，我主要采用历史图片和文字相结合的方式，吸引学生注意力，加深学生理解，分别介绍亚洲、非洲和拉丁美洲的民族民主运动，既</a:t>
            </a:r>
            <a:r>
              <a:rPr lang="en-US" altLang="zh-CN" sz="2400" b="1">
                <a:latin typeface="+mn-ea"/>
              </a:rPr>
              <a:t>20</a:t>
            </a:r>
            <a:r>
              <a:rPr lang="zh-CN" altLang="en-US" sz="2400" b="1">
                <a:latin typeface="+mn-ea"/>
              </a:rPr>
              <a:t>世纪第一次民族民主运动浪潮。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我会通过展示革命领导人的图片，令学生记忆领导民族民主运动的领导人。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在讲解的过程中，对于基础历史知识进行提问，学生与教师互动，结合老师讲解，认真做好笔记。</a:t>
            </a:r>
            <a:endParaRPr lang="zh-CN" altLang="en-US" sz="2400" b="1">
              <a:latin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69085" y="5186680"/>
            <a:ext cx="9053830" cy="9378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图片可以吸引学生注意力，加深学生印象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descr="历史图片timg-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030" y="-7620"/>
            <a:ext cx="5130800" cy="3393440"/>
          </a:xfrm>
          <a:prstGeom prst="rect">
            <a:avLst/>
          </a:prstGeom>
        </p:spPr>
      </p:pic>
      <p:pic>
        <p:nvPicPr>
          <p:cNvPr id="19" name="图片 18" descr="历史图片u=4003121217,1824787592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665" y="3459480"/>
            <a:ext cx="5130165" cy="3355975"/>
          </a:xfrm>
          <a:prstGeom prst="rect">
            <a:avLst/>
          </a:prstGeom>
        </p:spPr>
      </p:pic>
      <p:pic>
        <p:nvPicPr>
          <p:cNvPr id="20" name="图片 19" descr="timg-44"/>
          <p:cNvPicPr>
            <a:picLocks noChangeAspect="1"/>
          </p:cNvPicPr>
          <p:nvPr/>
        </p:nvPicPr>
        <p:blipFill>
          <a:blip r:embed="rId4"/>
          <a:srcRect b="5590"/>
          <a:stretch>
            <a:fillRect/>
          </a:stretch>
        </p:blipFill>
        <p:spPr>
          <a:xfrm>
            <a:off x="650875" y="3459480"/>
            <a:ext cx="5207635" cy="335661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8181975" y="2925445"/>
            <a:ext cx="169227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中共一大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950720" y="6355080"/>
            <a:ext cx="2479040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凯末尔领导革命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6878320" y="6355080"/>
            <a:ext cx="430085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甘地带领</a:t>
            </a:r>
            <a:r>
              <a:rPr lang="en-US" altLang="zh-CN" sz="2400" b="1">
                <a:solidFill>
                  <a:srgbClr val="C00000"/>
                </a:solidFill>
              </a:rPr>
              <a:t>“</a:t>
            </a:r>
            <a:r>
              <a:rPr lang="zh-CN" altLang="en-US" sz="2400" b="1">
                <a:solidFill>
                  <a:srgbClr val="C00000"/>
                </a:solidFill>
              </a:rPr>
              <a:t>非暴力不合作运动</a:t>
            </a:r>
            <a:r>
              <a:rPr lang="en-US" altLang="zh-CN" sz="2400" b="1">
                <a:solidFill>
                  <a:srgbClr val="C00000"/>
                </a:solidFill>
              </a:rPr>
              <a:t>”</a:t>
            </a:r>
            <a:endParaRPr lang="en-US" altLang="zh-CN" sz="2400" b="1">
              <a:solidFill>
                <a:srgbClr val="C0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92455" y="93980"/>
            <a:ext cx="5325110" cy="329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/>
                <a:latin typeface="+mj-ea"/>
                <a:ea typeface="+mj-ea"/>
                <a:cs typeface="华文楷体" panose="02010600040101010101" charset="-122"/>
                <a:sym typeface="+mn-ea"/>
              </a:rPr>
              <a:t>亚洲的民族民主运动</a:t>
            </a:r>
            <a:endParaRPr lang="zh-CN" altLang="en-US" sz="3200" b="1">
              <a:solidFill>
                <a:schemeClr val="tx1"/>
              </a:solidFill>
              <a:effectLst/>
              <a:latin typeface="+mj-ea"/>
              <a:ea typeface="+mj-ea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中国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共产党的成立。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土耳其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国父凯末尔领导的民族民主运动。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3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印度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，甘地领导的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非暴力不合作运动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持续开展。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descr="C:\Users\dell\Desktop\作业\作业素材\历史图片\timg-48.jpgtimg-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0850" y="0"/>
            <a:ext cx="3040380" cy="3393440"/>
          </a:xfrm>
          <a:prstGeom prst="rect">
            <a:avLst/>
          </a:prstGeom>
        </p:spPr>
      </p:pic>
      <p:pic>
        <p:nvPicPr>
          <p:cNvPr id="20" name="图片 19" descr="C:\Users\dell\Desktop\作业\作业素材\历史图片\timg-49.jpgtimg-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1485" y="3501390"/>
            <a:ext cx="3039745" cy="335661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7822565" y="3041015"/>
            <a:ext cx="370014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埃及：扎克鲁格领导革命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755255" y="6268085"/>
            <a:ext cx="367220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摩洛哥：克里姆领导革命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8015" y="207010"/>
            <a:ext cx="7127240" cy="683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tx1"/>
                </a:solidFill>
                <a:effectLst/>
                <a:latin typeface="+mj-ea"/>
                <a:ea typeface="+mj-ea"/>
                <a:cs typeface="华文楷体" panose="02010600040101010101" charset="-122"/>
                <a:sym typeface="+mn-ea"/>
              </a:rPr>
              <a:t>非洲的民族民主运动</a:t>
            </a:r>
            <a:endParaRPr lang="zh-CN" altLang="en-US" sz="4000" b="1">
              <a:solidFill>
                <a:schemeClr val="tx1"/>
              </a:solidFill>
              <a:effectLst/>
              <a:latin typeface="+mj-ea"/>
              <a:ea typeface="+mj-ea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埃及的斗争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：扎克鲁格为首的民族主义政党华夫脱党；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护宪运动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。</a:t>
            </a:r>
            <a:endParaRPr lang="zh-CN" altLang="en-US" sz="36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摩洛哥的斗争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：摩洛哥里夫地区的人民在酋长克里姆领导下，打败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西班牙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和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法国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侵略军，建立了里夫共和国。</a:t>
            </a:r>
            <a:endParaRPr lang="zh-CN" altLang="en-US" sz="36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endParaRPr lang="zh-CN" altLang="en-US" sz="36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https://d.book118.com/918061005076006032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华文楷体</vt:lpstr>
      <vt:lpstr>Office Theme</vt:lpstr>
      <vt:lpstr>高中统编版选择性必修三 第五单元第13课</vt:lpstr>
      <vt:lpstr>主要内容</vt:lpstr>
      <vt:lpstr>一、说教材</vt:lpstr>
      <vt:lpstr>（一）说教材分析</vt:lpstr>
      <vt:lpstr>（二）说教学目标</vt:lpstr>
      <vt:lpstr>（二）说教学目标</vt:lpstr>
      <vt:lpstr>（二）说教学目标</vt:lpstr>
      <vt:lpstr>（三）说教学重难点</vt:lpstr>
      <vt:lpstr>（四）说教学方法</vt:lpstr>
      <vt:lpstr>二、说教学过程</vt:lpstr>
      <vt:lpstr>（一）导入新课（2分钟）</vt:lpstr>
      <vt:lpstr>（二）讲授新课（35分钟）</vt:lpstr>
      <vt:lpstr>一、一战与民族民主意识的关系</vt:lpstr>
      <vt:lpstr>（一）民族自决原则</vt:lpstr>
      <vt:lpstr>（二）一战摧毁的四大帝国</vt:lpstr>
      <vt:lpstr>PowerPoint Presentation</vt:lpstr>
      <vt:lpstr>（三）民族民主运动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2024-09-10T03:24:11.868</cp:lastPrinted>
  <dcterms:created xsi:type="dcterms:W3CDTF">2024-09-09T19:24:11Z</dcterms:created>
  <dcterms:modified xsi:type="dcterms:W3CDTF">2024-09-09T19:24:13Z</dcterms:modified>
</cp:coreProperties>
</file>