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4E17A-67DF-4D65-8E06-FFBAE663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4489D-ED8D-4DC1-B078-D7CFC037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77174-F677-4479-B58A-92F9B647E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9C479-E472-49AB-9256-F7FB0562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58AEB-D3A4-4418-9442-117850B7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5A10D-8D4F-48B4-A1A0-2C715723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994F3C-07B0-40BB-8BA4-F816874D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61214-5D44-4787-AC30-9B8D3C41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AFC0C-D7F0-4A2D-B523-FDA6F78F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6355-ADCD-4C97-A655-98FBD7BB7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D940C-5BF2-48D1-8236-C2147C89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407107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22037" y="1077038"/>
            <a:ext cx="5901054" cy="73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3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电商大数据分析</a:t>
            </a:r>
            <a:r>
              <a:rPr sz="51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5639"/>
            <a:ext cx="4784725" cy="309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电商大数据概述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3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商大数据分析方法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商大数据分析案例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3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商大数据面临的挑战与解决方案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63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电商大数据的发展趋势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455722" y="1606360"/>
            <a:ext cx="1424305" cy="1224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151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9200"/>
          </a:p>
        </p:txBody>
      </p:sp>
      <p:sp>
        <p:nvSpPr>
          <p:cNvPr id="13" name="textbox 13"/>
          <p:cNvSpPr/>
          <p:nvPr/>
        </p:nvSpPr>
        <p:spPr>
          <a:xfrm>
            <a:off x="5585223" y="3334765"/>
            <a:ext cx="1155064" cy="655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  <p:sp>
        <p:nvSpPr>
          <p:cNvPr id="14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5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1414247" y="2388673"/>
            <a:ext cx="935735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旨在分析电商行业的大数据应用，探讨其在电商运营、市场分析、消费者行为等方面的作用，为企业提供</a:t>
            </a:r>
            <a:endParaRPr lang="Microsoft YaHei" altLang="Microsoft YaHei" sz="1500"/>
          </a:p>
          <a:p>
            <a:pPr marL="12890" algn="l" rtl="0" eaLnBrk="0">
              <a:lnSpc>
                <a:spcPts val="2688"/>
              </a:lnSpc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决策支持。</a:t>
            </a:r>
            <a:endParaRPr lang="Microsoft YaHei" altLang="Microsoft YaHei" sz="1400"/>
          </a:p>
        </p:txBody>
      </p:sp>
      <p:sp>
        <p:nvSpPr>
          <p:cNvPr id="19" name="textbox 19"/>
          <p:cNvSpPr/>
          <p:nvPr/>
        </p:nvSpPr>
        <p:spPr>
          <a:xfrm>
            <a:off x="1402626" y="5083486"/>
            <a:ext cx="935672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20700" algn="l" rtl="0" eaLnBrk="0">
              <a:lnSpc>
                <a:spcPct val="83000"/>
              </a:lnSpc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展，电商行业迅速崛起，大数据技术的应用也日益广泛。通过对海量数据的挖掘和分析，企</a:t>
            </a:r>
            <a:endParaRPr lang="Microsoft YaHei" altLang="Microsoft YaHei" sz="1500"/>
          </a:p>
          <a:p>
            <a:pPr marL="12700" algn="l" rtl="0" eaLnBrk="0">
              <a:lnSpc>
                <a:spcPts val="2690"/>
              </a:lnSpc>
            </a:pPr>
            <a:r>
              <a:rPr sz="1500" spc="-4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业可以更好地理解市场和消费者需求，优化运营策略，提</a:t>
            </a: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41" name="picture 4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1403866" y="4348164"/>
            <a:ext cx="104393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景介绍</a:t>
            </a:r>
            <a:endParaRPr lang="Microsoft YaHei" altLang="Microsoft YaHei" sz="2000"/>
          </a:p>
        </p:txBody>
      </p:sp>
      <p:sp>
        <p:nvSpPr>
          <p:cNvPr id="44" name="textbox 44"/>
          <p:cNvSpPr/>
          <p:nvPr/>
        </p:nvSpPr>
        <p:spPr>
          <a:xfrm>
            <a:off x="1415291" y="1630371"/>
            <a:ext cx="1044575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9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" name="picture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46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-12700" y="-12700"/>
              <a:ext cx="6318884" cy="5414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700"/>
            </a:p>
            <a:p>
              <a:pPr marL="240807" algn="l" rtl="0" eaLnBrk="0">
                <a:lnSpc>
                  <a:spcPct val="92000"/>
                </a:lnSpc>
                <a:spcBef>
                  <a:spcPts val="1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提升运营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</a:t>
              </a:r>
              <a:endParaRPr lang="Microsoft YaHei" altLang="Microsoft YaHei" sz="2000"/>
            </a:p>
            <a:p>
              <a:pPr marL="271843" indent="-380" algn="l" rtl="0" eaLnBrk="0">
                <a:lnSpc>
                  <a:spcPct val="122000"/>
                </a:lnSpc>
                <a:spcBef>
                  <a:spcPts val="1249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分析能够帮助企业实时监控销售数据、库存数据等，及时调整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运营策略，提高库存周转率，降低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运营成本。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38492" algn="l" rtl="0" eaLnBrk="0">
                <a:lnSpc>
                  <a:spcPct val="92000"/>
                </a:lnSpc>
                <a:spcBef>
                  <a:spcPts val="602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精准营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</a:t>
              </a:r>
              <a:endParaRPr lang="Microsoft YaHei" altLang="Microsoft YaHei" sz="2000"/>
            </a:p>
            <a:p>
              <a:pPr marL="271272" indent="-190" algn="l" rtl="0" eaLnBrk="0">
                <a:lnSpc>
                  <a:spcPct val="122000"/>
                </a:lnSpc>
                <a:spcBef>
                  <a:spcPts val="1244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对消费者行为数据的分析，企业可以更准确地了解消费者需求和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偏好，实现个性化推荐和精准营销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，提高转化率和客户满意度。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46722" algn="l" rtl="0" eaLnBrk="0">
                <a:lnSpc>
                  <a:spcPct val="92000"/>
                </a:lnSpc>
                <a:spcBef>
                  <a:spcPts val="610"/>
                </a:spcBef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</a:t>
              </a:r>
              <a:endParaRPr lang="Microsoft YaHei" altLang="Microsoft YaHei" sz="2000"/>
            </a:p>
            <a:p>
              <a:pPr marL="271653" indent="-571" algn="l" rtl="0" eaLnBrk="0">
                <a:lnSpc>
                  <a:spcPct val="122000"/>
                </a:lnSpc>
                <a:spcBef>
                  <a:spcPts val="1247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分析历史销售数据和市场趋势，企业可以预测未来的市场需求和     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竞争态势，提前制定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对策略。</a:t>
              </a:r>
              <a:endParaRPr lang="Microsoft YaHei" altLang="Microsoft YaHei" sz="1500"/>
            </a:p>
            <a:p>
              <a:pPr algn="l" rtl="0" eaLnBrk="0">
                <a:lnSpc>
                  <a:spcPct val="195000"/>
                </a:lnSpc>
              </a:pPr>
              <a:endParaRPr lang="Arial" altLang="Arial" sz="1000"/>
            </a:p>
            <a:p>
              <a:pPr marL="238492" algn="l" rtl="0" eaLnBrk="0">
                <a:lnSpc>
                  <a:spcPct val="92000"/>
                </a:lnSpc>
                <a:spcBef>
                  <a:spcPts val="606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80797" indent="-9334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分析可以帮助企业识别潜在的欺诈行为、信用风险等，加强风      </a:t>
              </a: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险控制，降低损失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55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99CE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textbox 58"/>
          <p:cNvSpPr/>
          <p:nvPr/>
        </p:nvSpPr>
        <p:spPr>
          <a:xfrm>
            <a:off x="1212063" y="377504"/>
            <a:ext cx="4591684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大数据在电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商行业的重要性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picture 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4134984" y="3334184"/>
            <a:ext cx="4058284" cy="65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32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电商大数据概</a:t>
            </a:r>
            <a:r>
              <a:rPr sz="45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81" name="textbox 81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9200"/>
          </a:p>
        </p:txBody>
      </p:sp>
      <p:sp>
        <p:nvSpPr>
          <p:cNvPr id="82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83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picture 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8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2" name="textbox 92"/>
          <p:cNvSpPr/>
          <p:nvPr/>
        </p:nvSpPr>
        <p:spPr>
          <a:xfrm>
            <a:off x="7866987" y="1481822"/>
            <a:ext cx="3122929" cy="419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73971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电商大数据是指电子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商务平台在运营</a:t>
            </a:r>
            <a:endParaRPr lang="Microsoft YaHei" altLang="Microsoft YaHei" sz="1500"/>
          </a:p>
          <a:p>
            <a:pPr marL="65399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产生的海量数据，包括用户行</a:t>
            </a:r>
            <a:endParaRPr lang="Microsoft YaHei" altLang="Microsoft YaHei" sz="1500"/>
          </a:p>
          <a:p>
            <a:pPr marL="6863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为数据、交易数据、商品数据等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3213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73971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电商大数据主要来源于电商平台(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endParaRPr lang="Microsoft YaHei" altLang="Microsoft YaHei" sz="1500"/>
          </a:p>
          <a:p>
            <a:pPr marL="6463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淘宝、京东等)的用户行为日</a:t>
            </a:r>
            <a:r>
              <a:rPr sz="15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、交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6539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易记录、商品信息等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3" name="textbox 93"/>
          <p:cNvSpPr/>
          <p:nvPr/>
        </p:nvSpPr>
        <p:spPr>
          <a:xfrm>
            <a:off x="442263" y="318468"/>
            <a:ext cx="4980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9883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电商大数据的定义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0" name="group 30"/>
          <p:cNvGrpSpPr/>
          <p:nvPr/>
        </p:nvGrpSpPr>
        <p:grpSpPr>
          <a:xfrm rot="21600000">
            <a:off x="633794" y="1272216"/>
            <a:ext cx="10959504" cy="5590226"/>
            <a:chExt cx="10959504" cy="5590226"/>
          </a:xfrm>
        </p:grpSpPr>
        <p:sp>
          <p:nvSpPr>
            <p:cNvPr id="115" name="path"/>
            <p:cNvSpPr/>
            <p:nvPr/>
          </p:nvSpPr>
          <p:spPr>
            <a:xfrm>
              <a:off x="1" y="918898"/>
              <a:ext cx="2019229" cy="4671328"/>
            </a:xfrm>
            <a:custGeom>
              <a:rect l="0" t="0" r="0" b="0"/>
              <a:pathLst>
                <a:path w="3179" h="7356">
                  <a:moveTo>
                    <a:pt x="0" y="0"/>
                  </a:moveTo>
                  <a:lnTo>
                    <a:pt x="3179" y="0"/>
                  </a:lnTo>
                  <a:lnTo>
                    <a:pt x="3179" y="7356"/>
                  </a:lnTo>
                  <a:lnTo>
                    <a:pt x="0" y="73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52587" y="0"/>
              <a:ext cx="2019234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8940269" y="0"/>
              <a:ext cx="2019234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9063356" y="123085"/>
              <a:ext cx="1773061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6675084" y="0"/>
              <a:ext cx="2019236" cy="5578036"/>
            </a:xfrm>
            <a:custGeom>
              <a:rect l="0" t="0" r="0" b="0"/>
              <a:pathLst>
                <a:path w="3179" h="8784">
                  <a:moveTo>
                    <a:pt x="0" y="1447"/>
                  </a:moveTo>
                  <a:lnTo>
                    <a:pt x="3179" y="1447"/>
                  </a:lnTo>
                  <a:lnTo>
                    <a:pt x="3179" y="8784"/>
                  </a:lnTo>
                  <a:lnTo>
                    <a:pt x="0" y="8784"/>
                  </a:lnTo>
                  <a:lnTo>
                    <a:pt x="0" y="1447"/>
                  </a:lnTo>
                  <a:close/>
                </a:path>
                <a:path w="3179" h="8784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6798169" y="123085"/>
              <a:ext cx="1773061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237349" y="0"/>
              <a:ext cx="2019232" cy="5590226"/>
            </a:xfrm>
            <a:custGeom>
              <a:rect l="0" t="0" r="0" b="0"/>
              <a:pathLst>
                <a:path w="3179" h="8803">
                  <a:moveTo>
                    <a:pt x="0" y="1447"/>
                  </a:moveTo>
                  <a:lnTo>
                    <a:pt x="3179" y="1447"/>
                  </a:lnTo>
                  <a:lnTo>
                    <a:pt x="3179" y="8803"/>
                  </a:lnTo>
                  <a:lnTo>
                    <a:pt x="0" y="8803"/>
                  </a:lnTo>
                  <a:lnTo>
                    <a:pt x="0" y="1447"/>
                  </a:lnTo>
                  <a:close/>
                </a:path>
                <a:path w="3179" h="8803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60435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0"/>
              <a:ext cx="2019229" cy="2019230"/>
            </a:xfrm>
            <a:custGeom>
              <a:rect l="0" t="0" r="0" b="0"/>
              <a:pathLst>
                <a:path w="3179" h="3179">
                  <a:moveTo>
                    <a:pt x="0" y="1589"/>
                  </a:moveTo>
                  <a:cubicBezTo>
                    <a:pt x="0" y="711"/>
                    <a:pt x="711" y="0"/>
                    <a:pt x="1589" y="0"/>
                  </a:cubicBezTo>
                  <a:lnTo>
                    <a:pt x="1589" y="0"/>
                  </a:lnTo>
                  <a:lnTo>
                    <a:pt x="1589" y="0"/>
                  </a:lnTo>
                  <a:lnTo>
                    <a:pt x="1589" y="0"/>
                  </a:lnTo>
                  <a:cubicBezTo>
                    <a:pt x="2468" y="0"/>
                    <a:pt x="3179" y="711"/>
                    <a:pt x="3179" y="1589"/>
                  </a:cubicBezTo>
                  <a:lnTo>
                    <a:pt x="3179" y="1589"/>
                  </a:lnTo>
                  <a:cubicBezTo>
                    <a:pt x="3179" y="1589"/>
                    <a:pt x="3179" y="1589"/>
                    <a:pt x="3179" y="1589"/>
                  </a:cubicBezTo>
                  <a:lnTo>
                    <a:pt x="3179" y="1589"/>
                  </a:lnTo>
                  <a:lnTo>
                    <a:pt x="3179" y="1589"/>
                  </a:lnTo>
                  <a:lnTo>
                    <a:pt x="3179" y="1589"/>
                  </a:lnTo>
                  <a:cubicBezTo>
                    <a:pt x="3179" y="2468"/>
                    <a:pt x="2468" y="3179"/>
                    <a:pt x="1589" y="3179"/>
                  </a:cubicBezTo>
                  <a:lnTo>
                    <a:pt x="1589" y="3179"/>
                  </a:lnTo>
                  <a:lnTo>
                    <a:pt x="1589" y="3179"/>
                  </a:lnTo>
                  <a:lnTo>
                    <a:pt x="1589" y="3179"/>
                  </a:lnTo>
                  <a:cubicBezTo>
                    <a:pt x="711" y="3179"/>
                    <a:pt x="0" y="2468"/>
                    <a:pt x="0" y="1589"/>
                  </a:cubicBezTo>
                  <a:lnTo>
                    <a:pt x="0" y="1589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3086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575673" y="123085"/>
              <a:ext cx="1773059" cy="1773060"/>
            </a:xfrm>
            <a:custGeom>
              <a:rect l="0" t="0" r="0" b="0"/>
              <a:pathLst>
                <a:path w="2792" h="2792">
                  <a:moveTo>
                    <a:pt x="0" y="1396"/>
                  </a:moveTo>
                  <a:cubicBezTo>
                    <a:pt x="0" y="625"/>
                    <a:pt x="625" y="0"/>
                    <a:pt x="1396" y="0"/>
                  </a:cubicBezTo>
                  <a:lnTo>
                    <a:pt x="1396" y="0"/>
                  </a:lnTo>
                  <a:lnTo>
                    <a:pt x="1396" y="0"/>
                  </a:lnTo>
                  <a:lnTo>
                    <a:pt x="1396" y="0"/>
                  </a:lnTo>
                  <a:cubicBezTo>
                    <a:pt x="2167" y="0"/>
                    <a:pt x="2792" y="625"/>
                    <a:pt x="2792" y="1396"/>
                  </a:cubicBezTo>
                  <a:lnTo>
                    <a:pt x="2792" y="1396"/>
                  </a:lnTo>
                  <a:cubicBezTo>
                    <a:pt x="2792" y="1396"/>
                    <a:pt x="2792" y="1396"/>
                    <a:pt x="2792" y="1396"/>
                  </a:cubicBezTo>
                  <a:lnTo>
                    <a:pt x="2792" y="1396"/>
                  </a:lnTo>
                  <a:lnTo>
                    <a:pt x="2792" y="1396"/>
                  </a:lnTo>
                  <a:lnTo>
                    <a:pt x="2792" y="1396"/>
                  </a:lnTo>
                  <a:cubicBezTo>
                    <a:pt x="2792" y="2167"/>
                    <a:pt x="2167" y="2792"/>
                    <a:pt x="1396" y="2792"/>
                  </a:cubicBezTo>
                  <a:lnTo>
                    <a:pt x="1396" y="2792"/>
                  </a:lnTo>
                  <a:lnTo>
                    <a:pt x="1396" y="2792"/>
                  </a:lnTo>
                  <a:lnTo>
                    <a:pt x="1396" y="2792"/>
                  </a:lnTo>
                  <a:cubicBezTo>
                    <a:pt x="625" y="2792"/>
                    <a:pt x="0" y="2167"/>
                    <a:pt x="0" y="1396"/>
                  </a:cubicBezTo>
                  <a:lnTo>
                    <a:pt x="0" y="1396"/>
                  </a:lnTo>
                  <a:close/>
                </a:path>
              </a:pathLst>
            </a:custGeom>
            <a:solidFill>
              <a:srgbClr val="0042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textbox 126"/>
          <p:cNvSpPr/>
          <p:nvPr/>
        </p:nvSpPr>
        <p:spPr>
          <a:xfrm>
            <a:off x="745949" y="4479995"/>
            <a:ext cx="1739264" cy="1754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22472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电商大数据具有数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300"/>
          </a:p>
          <a:p>
            <a:pPr marL="14071" algn="l" rtl="0" eaLnBrk="0">
              <a:lnSpc>
                <a:spcPct val="93000"/>
              </a:lnSpc>
              <a:spcBef>
                <a:spcPts val="97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大、类型多样、处理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度快等特点，能够提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全面的用户行为和交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</a:t>
            </a:r>
            <a:endParaRPr lang="Microsoft YaHei" altLang="Microsoft YaHei" sz="1300"/>
          </a:p>
          <a:p>
            <a:pPr marL="139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信息，为电商企业提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5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442263" y="318468"/>
            <a:ext cx="4980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9883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电商大数据的特点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8" name="textbox 148"/>
          <p:cNvSpPr/>
          <p:nvPr/>
        </p:nvSpPr>
        <p:spPr>
          <a:xfrm>
            <a:off x="7461408" y="4480166"/>
            <a:ext cx="187578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5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通过对交易数据的分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9558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了解商品销售情况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endParaRPr lang="Microsoft YaHei" altLang="Microsoft YaHei" sz="1300"/>
          </a:p>
          <a:p>
            <a:pPr marL="13214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场趋势，优化库存管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和供应链管理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9" name="textbox 149"/>
          <p:cNvSpPr/>
          <p:nvPr/>
        </p:nvSpPr>
        <p:spPr>
          <a:xfrm>
            <a:off x="5238223" y="4479309"/>
            <a:ext cx="173862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9"/>
              </a:lnSpc>
            </a:pPr>
            <a:endParaRPr lang="Arial" altLang="Arial" sz="100"/>
          </a:p>
          <a:p>
            <a:pPr marL="13385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通过对用户行为数据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分析，了解用户需求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32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购物习惯，优化产品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728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荐和营销策略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0" name="textbox 150"/>
          <p:cNvSpPr/>
          <p:nvPr/>
        </p:nvSpPr>
        <p:spPr>
          <a:xfrm>
            <a:off x="9726593" y="4479995"/>
            <a:ext cx="17379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通过对商品信息的整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和管理，提高商品质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和用户体验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1" name="textbox 151"/>
          <p:cNvSpPr/>
          <p:nvPr/>
        </p:nvSpPr>
        <p:spPr>
          <a:xfrm>
            <a:off x="3023157" y="4479995"/>
            <a:ext cx="1738629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21958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电商大数据的价值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体现在以下几个方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</a:t>
            </a:r>
            <a:endParaRPr lang="Microsoft YaHei" altLang="Microsoft YaHei" sz="1300"/>
          </a:p>
        </p:txBody>
      </p:sp>
      <p:sp>
        <p:nvSpPr>
          <p:cNvPr id="152" name="path"/>
          <p:cNvSpPr/>
          <p:nvPr/>
        </p:nvSpPr>
        <p:spPr>
          <a:xfrm>
            <a:off x="5688633" y="1860129"/>
            <a:ext cx="814732" cy="687430"/>
          </a:xfrm>
          <a:custGeom>
            <a:rect l="0" t="0" r="0" b="0"/>
            <a:pathLst>
              <a:path w="1283" h="1082">
                <a:moveTo>
                  <a:pt x="1283" y="641"/>
                </a:moveTo>
                <a:lnTo>
                  <a:pt x="1042" y="400"/>
                </a:lnTo>
                <a:lnTo>
                  <a:pt x="1042" y="40"/>
                </a:lnTo>
                <a:lnTo>
                  <a:pt x="882" y="40"/>
                </a:lnTo>
                <a:lnTo>
                  <a:pt x="882" y="240"/>
                </a:lnTo>
                <a:lnTo>
                  <a:pt x="641" y="0"/>
                </a:lnTo>
                <a:lnTo>
                  <a:pt x="0" y="641"/>
                </a:lnTo>
                <a:lnTo>
                  <a:pt x="0" y="681"/>
                </a:lnTo>
                <a:lnTo>
                  <a:pt x="160" y="681"/>
                </a:lnTo>
                <a:lnTo>
                  <a:pt x="160" y="1082"/>
                </a:lnTo>
                <a:lnTo>
                  <a:pt x="561" y="1082"/>
                </a:lnTo>
                <a:lnTo>
                  <a:pt x="561" y="841"/>
                </a:lnTo>
                <a:lnTo>
                  <a:pt x="721" y="841"/>
                </a:lnTo>
                <a:lnTo>
                  <a:pt x="721" y="1082"/>
                </a:lnTo>
                <a:lnTo>
                  <a:pt x="1122" y="1082"/>
                </a:lnTo>
                <a:lnTo>
                  <a:pt x="1122" y="681"/>
                </a:lnTo>
                <a:lnTo>
                  <a:pt x="1283" y="681"/>
                </a:lnTo>
                <a:lnTo>
                  <a:pt x="1283" y="6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" name="path"/>
          <p:cNvSpPr/>
          <p:nvPr/>
        </p:nvSpPr>
        <p:spPr>
          <a:xfrm>
            <a:off x="7967442" y="1832081"/>
            <a:ext cx="702112" cy="718069"/>
          </a:xfrm>
          <a:custGeom>
            <a:rect l="0" t="0" r="0" b="0"/>
            <a:pathLst>
              <a:path w="1105" h="1130">
                <a:moveTo>
                  <a:pt x="760" y="0"/>
                </a:moveTo>
                <a:cubicBezTo>
                  <a:pt x="569" y="0"/>
                  <a:pt x="414" y="158"/>
                  <a:pt x="414" y="353"/>
                </a:cubicBezTo>
                <a:lnTo>
                  <a:pt x="414" y="353"/>
                </a:lnTo>
                <a:cubicBezTo>
                  <a:pt x="414" y="375"/>
                  <a:pt x="416" y="397"/>
                  <a:pt x="420" y="418"/>
                </a:cubicBezTo>
                <a:lnTo>
                  <a:pt x="420" y="418"/>
                </a:lnTo>
                <a:lnTo>
                  <a:pt x="0" y="848"/>
                </a:lnTo>
                <a:lnTo>
                  <a:pt x="0" y="1060"/>
                </a:lnTo>
                <a:lnTo>
                  <a:pt x="0" y="1060"/>
                </a:lnTo>
                <a:cubicBezTo>
                  <a:pt x="0" y="1099"/>
                  <a:pt x="30" y="1130"/>
                  <a:pt x="69" y="1130"/>
                </a:cubicBezTo>
                <a:lnTo>
                  <a:pt x="69" y="1130"/>
                </a:lnTo>
                <a:lnTo>
                  <a:pt x="138" y="1130"/>
                </a:lnTo>
                <a:lnTo>
                  <a:pt x="138" y="1060"/>
                </a:lnTo>
                <a:lnTo>
                  <a:pt x="276" y="1060"/>
                </a:lnTo>
                <a:lnTo>
                  <a:pt x="276" y="918"/>
                </a:lnTo>
                <a:lnTo>
                  <a:pt x="414" y="918"/>
                </a:lnTo>
                <a:lnTo>
                  <a:pt x="414" y="777"/>
                </a:lnTo>
                <a:lnTo>
                  <a:pt x="552" y="777"/>
                </a:lnTo>
                <a:lnTo>
                  <a:pt x="642" y="685"/>
                </a:lnTo>
                <a:lnTo>
                  <a:pt x="642" y="685"/>
                </a:lnTo>
                <a:cubicBezTo>
                  <a:pt x="679" y="699"/>
                  <a:pt x="718" y="706"/>
                  <a:pt x="760" y="706"/>
                </a:cubicBezTo>
                <a:lnTo>
                  <a:pt x="760" y="706"/>
                </a:lnTo>
                <a:cubicBezTo>
                  <a:pt x="951" y="706"/>
                  <a:pt x="1105" y="548"/>
                  <a:pt x="1105" y="353"/>
                </a:cubicBezTo>
                <a:lnTo>
                  <a:pt x="1105" y="353"/>
                </a:lnTo>
                <a:cubicBezTo>
                  <a:pt x="1105" y="158"/>
                  <a:pt x="951" y="0"/>
                  <a:pt x="760" y="0"/>
                </a:cubicBezTo>
                <a:moveTo>
                  <a:pt x="863" y="353"/>
                </a:moveTo>
                <a:cubicBezTo>
                  <a:pt x="806" y="353"/>
                  <a:pt x="760" y="306"/>
                  <a:pt x="760" y="247"/>
                </a:cubicBezTo>
                <a:lnTo>
                  <a:pt x="760" y="247"/>
                </a:lnTo>
                <a:cubicBezTo>
                  <a:pt x="760" y="188"/>
                  <a:pt x="806" y="141"/>
                  <a:pt x="863" y="141"/>
                </a:cubicBezTo>
                <a:lnTo>
                  <a:pt x="863" y="141"/>
                </a:lnTo>
                <a:cubicBezTo>
                  <a:pt x="920" y="141"/>
                  <a:pt x="967" y="188"/>
                  <a:pt x="967" y="247"/>
                </a:cubicBezTo>
                <a:lnTo>
                  <a:pt x="967" y="247"/>
                </a:lnTo>
                <a:cubicBezTo>
                  <a:pt x="967" y="306"/>
                  <a:pt x="920" y="353"/>
                  <a:pt x="863" y="353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path"/>
          <p:cNvSpPr/>
          <p:nvPr/>
        </p:nvSpPr>
        <p:spPr>
          <a:xfrm>
            <a:off x="10232033" y="1839465"/>
            <a:ext cx="703303" cy="703302"/>
          </a:xfrm>
          <a:custGeom>
            <a:rect l="0" t="0" r="0" b="0"/>
            <a:pathLst>
              <a:path w="1107" h="1107">
                <a:moveTo>
                  <a:pt x="443" y="104"/>
                </a:moveTo>
                <a:lnTo>
                  <a:pt x="443" y="0"/>
                </a:lnTo>
                <a:lnTo>
                  <a:pt x="553" y="0"/>
                </a:lnTo>
                <a:lnTo>
                  <a:pt x="553" y="886"/>
                </a:lnTo>
                <a:lnTo>
                  <a:pt x="1107" y="886"/>
                </a:lnTo>
                <a:lnTo>
                  <a:pt x="886" y="1107"/>
                </a:lnTo>
                <a:lnTo>
                  <a:pt x="110" y="1107"/>
                </a:lnTo>
                <a:lnTo>
                  <a:pt x="0" y="886"/>
                </a:lnTo>
                <a:lnTo>
                  <a:pt x="443" y="886"/>
                </a:lnTo>
                <a:lnTo>
                  <a:pt x="443" y="775"/>
                </a:lnTo>
                <a:lnTo>
                  <a:pt x="0" y="775"/>
                </a:lnTo>
                <a:lnTo>
                  <a:pt x="0" y="760"/>
                </a:lnTo>
                <a:lnTo>
                  <a:pt x="0" y="760"/>
                </a:lnTo>
                <a:cubicBezTo>
                  <a:pt x="206" y="594"/>
                  <a:pt x="361" y="370"/>
                  <a:pt x="440" y="113"/>
                </a:cubicBezTo>
                <a:lnTo>
                  <a:pt x="440" y="113"/>
                </a:lnTo>
                <a:lnTo>
                  <a:pt x="443" y="104"/>
                </a:lnTo>
                <a:close/>
                <a:moveTo>
                  <a:pt x="1105" y="775"/>
                </a:moveTo>
                <a:lnTo>
                  <a:pt x="553" y="775"/>
                </a:lnTo>
                <a:lnTo>
                  <a:pt x="553" y="755"/>
                </a:lnTo>
                <a:lnTo>
                  <a:pt x="553" y="755"/>
                </a:lnTo>
                <a:cubicBezTo>
                  <a:pt x="623" y="652"/>
                  <a:pt x="665" y="524"/>
                  <a:pt x="665" y="387"/>
                </a:cubicBezTo>
                <a:lnTo>
                  <a:pt x="665" y="387"/>
                </a:lnTo>
                <a:cubicBezTo>
                  <a:pt x="665" y="250"/>
                  <a:pt x="623" y="123"/>
                  <a:pt x="552" y="17"/>
                </a:cubicBezTo>
                <a:lnTo>
                  <a:pt x="552" y="17"/>
                </a:lnTo>
                <a:lnTo>
                  <a:pt x="553" y="19"/>
                </a:lnTo>
                <a:lnTo>
                  <a:pt x="553" y="8"/>
                </a:lnTo>
                <a:lnTo>
                  <a:pt x="553" y="8"/>
                </a:lnTo>
                <a:cubicBezTo>
                  <a:pt x="864" y="137"/>
                  <a:pt x="1083" y="428"/>
                  <a:pt x="1105" y="772"/>
                </a:cubicBezTo>
                <a:lnTo>
                  <a:pt x="1105" y="772"/>
                </a:lnTo>
                <a:lnTo>
                  <a:pt x="1105" y="7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" name="path"/>
          <p:cNvSpPr/>
          <p:nvPr/>
        </p:nvSpPr>
        <p:spPr>
          <a:xfrm>
            <a:off x="3521726" y="1958701"/>
            <a:ext cx="718070" cy="646263"/>
          </a:xfrm>
          <a:custGeom>
            <a:rect l="0" t="0" r="0" b="0"/>
            <a:pathLst>
              <a:path w="1130" h="1017">
                <a:moveTo>
                  <a:pt x="226" y="565"/>
                </a:moveTo>
                <a:lnTo>
                  <a:pt x="113" y="565"/>
                </a:lnTo>
                <a:lnTo>
                  <a:pt x="113" y="565"/>
                </a:lnTo>
                <a:cubicBezTo>
                  <a:pt x="50" y="565"/>
                  <a:pt x="0" y="514"/>
                  <a:pt x="0" y="452"/>
                </a:cubicBezTo>
                <a:lnTo>
                  <a:pt x="0" y="452"/>
                </a:lnTo>
                <a:lnTo>
                  <a:pt x="0" y="452"/>
                </a:lnTo>
                <a:lnTo>
                  <a:pt x="0" y="226"/>
                </a:lnTo>
                <a:lnTo>
                  <a:pt x="0" y="226"/>
                </a:lnTo>
                <a:cubicBezTo>
                  <a:pt x="0" y="163"/>
                  <a:pt x="50" y="113"/>
                  <a:pt x="113" y="113"/>
                </a:cubicBezTo>
                <a:lnTo>
                  <a:pt x="113" y="113"/>
                </a:lnTo>
                <a:lnTo>
                  <a:pt x="226" y="113"/>
                </a:lnTo>
                <a:lnTo>
                  <a:pt x="226" y="0"/>
                </a:lnTo>
                <a:lnTo>
                  <a:pt x="1017" y="0"/>
                </a:lnTo>
                <a:lnTo>
                  <a:pt x="1017" y="565"/>
                </a:lnTo>
                <a:lnTo>
                  <a:pt x="1017" y="565"/>
                </a:lnTo>
                <a:cubicBezTo>
                  <a:pt x="1017" y="690"/>
                  <a:pt x="916" y="791"/>
                  <a:pt x="791" y="791"/>
                </a:cubicBezTo>
                <a:lnTo>
                  <a:pt x="791" y="791"/>
                </a:lnTo>
                <a:lnTo>
                  <a:pt x="791" y="791"/>
                </a:lnTo>
                <a:lnTo>
                  <a:pt x="452" y="791"/>
                </a:lnTo>
                <a:lnTo>
                  <a:pt x="452" y="791"/>
                </a:lnTo>
                <a:cubicBezTo>
                  <a:pt x="327" y="791"/>
                  <a:pt x="226" y="690"/>
                  <a:pt x="226" y="565"/>
                </a:cubicBezTo>
                <a:lnTo>
                  <a:pt x="226" y="565"/>
                </a:lnTo>
                <a:lnTo>
                  <a:pt x="226" y="565"/>
                </a:lnTo>
                <a:close/>
                <a:moveTo>
                  <a:pt x="226" y="452"/>
                </a:moveTo>
                <a:lnTo>
                  <a:pt x="226" y="226"/>
                </a:lnTo>
                <a:lnTo>
                  <a:pt x="113" y="226"/>
                </a:lnTo>
                <a:lnTo>
                  <a:pt x="113" y="452"/>
                </a:lnTo>
                <a:lnTo>
                  <a:pt x="226" y="452"/>
                </a:lnTo>
                <a:close/>
                <a:moveTo>
                  <a:pt x="113" y="904"/>
                </a:moveTo>
                <a:lnTo>
                  <a:pt x="113" y="848"/>
                </a:lnTo>
                <a:lnTo>
                  <a:pt x="1130" y="848"/>
                </a:lnTo>
                <a:lnTo>
                  <a:pt x="1130" y="904"/>
                </a:lnTo>
                <a:lnTo>
                  <a:pt x="904" y="1017"/>
                </a:lnTo>
                <a:lnTo>
                  <a:pt x="339" y="1017"/>
                </a:lnTo>
                <a:lnTo>
                  <a:pt x="113" y="90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path"/>
          <p:cNvSpPr/>
          <p:nvPr/>
        </p:nvSpPr>
        <p:spPr>
          <a:xfrm>
            <a:off x="1298184" y="2005651"/>
            <a:ext cx="690452" cy="552361"/>
          </a:xfrm>
          <a:custGeom>
            <a:rect l="0" t="0" r="0" b="0"/>
            <a:pathLst>
              <a:path w="1087" h="869">
                <a:moveTo>
                  <a:pt x="380" y="0"/>
                </a:moveTo>
                <a:lnTo>
                  <a:pt x="326" y="0"/>
                </a:lnTo>
                <a:lnTo>
                  <a:pt x="0" y="130"/>
                </a:lnTo>
                <a:lnTo>
                  <a:pt x="0" y="391"/>
                </a:lnTo>
                <a:lnTo>
                  <a:pt x="217" y="347"/>
                </a:lnTo>
                <a:lnTo>
                  <a:pt x="217" y="869"/>
                </a:lnTo>
                <a:lnTo>
                  <a:pt x="869" y="869"/>
                </a:lnTo>
                <a:lnTo>
                  <a:pt x="869" y="347"/>
                </a:lnTo>
                <a:lnTo>
                  <a:pt x="1087" y="391"/>
                </a:lnTo>
                <a:lnTo>
                  <a:pt x="1087" y="130"/>
                </a:lnTo>
                <a:lnTo>
                  <a:pt x="761" y="0"/>
                </a:lnTo>
                <a:lnTo>
                  <a:pt x="706" y="0"/>
                </a:lnTo>
                <a:lnTo>
                  <a:pt x="706" y="0"/>
                </a:lnTo>
                <a:cubicBezTo>
                  <a:pt x="706" y="72"/>
                  <a:pt x="633" y="130"/>
                  <a:pt x="543" y="130"/>
                </a:cubicBezTo>
                <a:lnTo>
                  <a:pt x="543" y="130"/>
                </a:lnTo>
                <a:cubicBezTo>
                  <a:pt x="453" y="130"/>
                  <a:pt x="380" y="72"/>
                  <a:pt x="380" y="0"/>
                </a:cubicBezTo>
                <a:lnTo>
                  <a:pt x="380" y="0"/>
                </a:lnTo>
                <a:lnTo>
                  <a:pt x="3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textbox 157"/>
          <p:cNvSpPr/>
          <p:nvPr/>
        </p:nvSpPr>
        <p:spPr>
          <a:xfrm>
            <a:off x="7615457" y="3460477"/>
            <a:ext cx="1483360" cy="245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</a:t>
            </a:r>
            <a:r>
              <a:rPr sz="16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交易数据分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600"/>
          </a:p>
        </p:txBody>
      </p:sp>
      <p:sp>
        <p:nvSpPr>
          <p:cNvPr id="158" name="textbox 158"/>
          <p:cNvSpPr/>
          <p:nvPr/>
        </p:nvSpPr>
        <p:spPr>
          <a:xfrm>
            <a:off x="5401118" y="3460681"/>
            <a:ext cx="1475739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</a:t>
            </a:r>
            <a:r>
              <a:rPr sz="1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  <a:endParaRPr lang="Microsoft YaHei" altLang="Microsoft YaHei" sz="1600"/>
          </a:p>
        </p:txBody>
      </p:sp>
      <p:sp>
        <p:nvSpPr>
          <p:cNvPr id="159" name="textbox 159"/>
          <p:cNvSpPr/>
          <p:nvPr/>
        </p:nvSpPr>
        <p:spPr>
          <a:xfrm>
            <a:off x="9885744" y="3460477"/>
            <a:ext cx="1478280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</a:t>
            </a:r>
            <a:r>
              <a:rPr sz="16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品信息管理</a:t>
            </a:r>
            <a:endParaRPr lang="Microsoft YaHei" altLang="Microsoft YaHei" sz="1600"/>
          </a:p>
        </p:txBody>
      </p:sp>
      <p:sp>
        <p:nvSpPr>
          <p:cNvPr id="160" name="textbox 160"/>
          <p:cNvSpPr/>
          <p:nvPr/>
        </p:nvSpPr>
        <p:spPr>
          <a:xfrm>
            <a:off x="1462942" y="3461701"/>
            <a:ext cx="430530" cy="248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0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600"/>
          </a:p>
        </p:txBody>
      </p:sp>
      <p:sp>
        <p:nvSpPr>
          <p:cNvPr id="161" name="textbox 161"/>
          <p:cNvSpPr/>
          <p:nvPr/>
        </p:nvSpPr>
        <p:spPr>
          <a:xfrm>
            <a:off x="3700293" y="3460681"/>
            <a:ext cx="430530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6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6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textbox 164"/>
            <p:cNvSpPr/>
            <p:nvPr/>
          </p:nvSpPr>
          <p:spPr>
            <a:xfrm>
              <a:off x="370506" y="385824"/>
              <a:ext cx="2691764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568"/>
                </a:lnSpc>
              </a:pPr>
              <a:endParaRPr lang="Arial" altLang="Arial" sz="100"/>
            </a:p>
            <a:p>
              <a:pPr marL="687931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对交易数据的分析，优化库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管理和物流配送，提高供应链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效率和客户满意度。</a:t>
              </a:r>
              <a:endParaRPr lang="Microsoft YaHei" altLang="Microsoft YaHei" sz="1500"/>
            </a:p>
          </p:txBody>
        </p:sp>
        <p:pic>
          <p:nvPicPr>
            <p:cNvPr id="165" name="picture 16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6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5196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textbox 167"/>
            <p:cNvSpPr/>
            <p:nvPr/>
          </p:nvSpPr>
          <p:spPr>
            <a:xfrm>
              <a:off x="370695" y="385824"/>
              <a:ext cx="2691764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138"/>
                </a:lnSpc>
              </a:pPr>
              <a:endParaRPr lang="Arial" altLang="Arial" sz="100"/>
            </a:p>
            <a:p>
              <a:pPr marL="68715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荐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524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基于用户行为数据和交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行个性化推荐，提高用户满意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度和购物体验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8" name="picture 16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6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5196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textbox 170"/>
            <p:cNvSpPr/>
            <p:nvPr/>
          </p:nvSpPr>
          <p:spPr>
            <a:xfrm>
              <a:off x="37183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316"/>
                </a:lnSpc>
              </a:pPr>
              <a:endParaRPr lang="Arial" altLang="Arial" sz="100"/>
            </a:p>
            <a:p>
              <a:pPr marL="540436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对用户行为和交易数据的分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优化营销策略，提高营销效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果和用户转化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71" name="picture 17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72" name="textbox 172"/>
          <p:cNvSpPr/>
          <p:nvPr/>
        </p:nvSpPr>
        <p:spPr>
          <a:xfrm>
            <a:off x="442263" y="318468"/>
            <a:ext cx="4599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9883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电商大数据的应用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3553960" y="3334184"/>
            <a:ext cx="5220334" cy="653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7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电商大数据分析方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4500"/>
          </a:p>
        </p:txBody>
      </p:sp>
      <p:sp>
        <p:nvSpPr>
          <p:cNvPr id="195" name="textbox 195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9200"/>
          </a:p>
        </p:txBody>
      </p:sp>
      <p:sp>
        <p:nvSpPr>
          <p:cNvPr id="196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97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00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3" name="textbox 203"/>
          <p:cNvSpPr/>
          <p:nvPr/>
        </p:nvSpPr>
        <p:spPr>
          <a:xfrm>
            <a:off x="1173876" y="1650806"/>
            <a:ext cx="4485004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0"/>
              </a:lnSpc>
            </a:pPr>
            <a:endParaRPr lang="Arial" altLang="Arial" sz="100"/>
          </a:p>
          <a:p>
            <a:pPr marL="13767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</a:t>
            </a:r>
            <a:endParaRPr lang="Microsoft YaHei" altLang="Microsoft YaHei" sz="1800"/>
          </a:p>
          <a:p>
            <a:pPr marL="16129" indent="-1905" algn="l" rtl="0" eaLnBrk="0">
              <a:lnSpc>
                <a:spcPct val="122000"/>
              </a:lnSpc>
              <a:spcBef>
                <a:spcPts val="1264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通过爬虫、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接口等方式获取电商平台的商品信息、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用户行为数据、交易数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据等。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3767" algn="l" rtl="0" eaLnBrk="0">
              <a:lnSpc>
                <a:spcPct val="90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</a:t>
            </a:r>
            <a:endParaRPr lang="Microsoft YaHei" altLang="Microsoft YaHei" sz="1800"/>
          </a:p>
          <a:p>
            <a:pPr marL="14986" indent="-571" algn="l" rtl="0" eaLnBrk="0">
              <a:lnSpc>
                <a:spcPct val="122000"/>
              </a:lnSpc>
              <a:spcBef>
                <a:spcPts val="126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集到的原始数据进行清洗和整理，去除重复、错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误或不完整的数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3767" algn="l" rtl="0" eaLnBrk="0">
              <a:lnSpc>
                <a:spcPct val="90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</a:t>
            </a:r>
            <a:endParaRPr lang="Microsoft YaHei" altLang="Microsoft YaHei" sz="18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4986" indent="-2286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清洗后的数据转换成适合分析的格式，如表格、数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据仓库等。</a:t>
            </a:r>
            <a:endParaRPr lang="Microsoft YaHei" altLang="Microsoft YaHei" sz="1500"/>
          </a:p>
        </p:txBody>
      </p:sp>
      <p:sp>
        <p:nvSpPr>
          <p:cNvPr id="204" name="textbox 204"/>
          <p:cNvSpPr/>
          <p:nvPr/>
        </p:nvSpPr>
        <p:spPr>
          <a:xfrm>
            <a:off x="1209015" y="377885"/>
            <a:ext cx="2689860" cy="436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9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集与处理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29" name="picture 2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grpSp>
        <p:nvGrpSpPr>
          <p:cNvPr id="54" name="group 54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230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textbox 231"/>
            <p:cNvSpPr/>
            <p:nvPr/>
          </p:nvSpPr>
          <p:spPr>
            <a:xfrm>
              <a:off x="573662" y="151111"/>
              <a:ext cx="5357495" cy="10706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393"/>
                </a:lnSpc>
              </a:pPr>
              <a:endParaRPr lang="Arial" altLang="Arial" sz="100"/>
            </a:p>
            <a:p>
              <a:pPr marL="14253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描述性分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endParaRPr lang="Microsoft YaHei" altLang="Microsoft YaHei" sz="23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2700" indent="190" algn="l" rtl="0" eaLnBrk="0">
                <a:lnSpc>
                  <a:spcPct val="122000"/>
                </a:lnSpc>
                <a:spcBef>
                  <a:spcPts val="6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据进行基本的统计描述，如平均值、中位数、方差等，以了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解数据的分布和特征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32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233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textbox 234"/>
            <p:cNvSpPr/>
            <p:nvPr/>
          </p:nvSpPr>
          <p:spPr>
            <a:xfrm>
              <a:off x="573662" y="149930"/>
              <a:ext cx="5357495" cy="10718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42"/>
                </a:lnSpc>
              </a:pPr>
              <a:endParaRPr lang="Arial" altLang="Arial" sz="100"/>
            </a:p>
            <a:p>
              <a:pPr marL="14253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探索性分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endParaRPr lang="Microsoft YaHei" altLang="Microsoft YaHei" sz="23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4414" indent="-1714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绘制图表、使用假设检验等方法深入探索数据的内在规律和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关联性。</a:t>
              </a:r>
              <a:endParaRPr lang="Microsoft YaHei" altLang="Microsoft YaHei" sz="1500"/>
            </a:p>
          </p:txBody>
        </p:sp>
        <p:sp>
          <p:nvSpPr>
            <p:cNvPr id="235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236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textbox 237"/>
            <p:cNvSpPr/>
            <p:nvPr/>
          </p:nvSpPr>
          <p:spPr>
            <a:xfrm>
              <a:off x="573662" y="151110"/>
              <a:ext cx="4749800" cy="7962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00"/>
                </a:lnSpc>
              </a:pPr>
              <a:endParaRPr lang="Arial" altLang="Arial" sz="100"/>
            </a:p>
            <a:p>
              <a:pPr marL="13958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预测性分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endParaRPr lang="Microsoft YaHei" altLang="Microsoft YaHei" sz="23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利用回归分析、机器学习等方法预测未来的趋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和结果。</a:t>
              </a:r>
              <a:endParaRPr lang="Microsoft YaHei" altLang="Microsoft YaHei" sz="1500"/>
            </a:p>
          </p:txBody>
        </p:sp>
        <p:sp>
          <p:nvSpPr>
            <p:cNvPr id="238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textbox 239"/>
          <p:cNvSpPr/>
          <p:nvPr/>
        </p:nvSpPr>
        <p:spPr>
          <a:xfrm>
            <a:off x="442263" y="318468"/>
            <a:ext cx="3075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7914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61" name="picture 26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262" name="table 262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4860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分类算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法</a:t>
                      </a:r>
                      <a:endParaRPr lang="Microsoft YaHei" altLang="Microsoft YaHei" sz="2300"/>
                    </a:p>
                    <a:p>
                      <a:pPr marL="2124243" indent="-1617344" algn="l" rtl="0" eaLnBrk="0">
                        <a:lnSpc>
                          <a:spcPct val="122000"/>
                        </a:lnSpc>
                        <a:spcBef>
                          <a:spcPts val="34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用于预测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分类问题，如决策树、朴素贝叶斯         </a:t>
                      </a:r>
                      <a:r>
                        <a:rPr sz="15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3" name="table 263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69"/>
                        </a:lnSpc>
                      </a:pPr>
                      <a:endParaRPr lang="Arial" altLang="Arial" sz="100"/>
                    </a:p>
                    <a:p>
                      <a:pPr marL="1726043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聚类算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法</a:t>
                      </a:r>
                      <a:endParaRPr lang="Microsoft YaHei" altLang="Microsoft YaHei" sz="2300"/>
                    </a:p>
                    <a:p>
                      <a:pPr marL="2029376" indent="-1541870" algn="l" rtl="0" eaLnBrk="0">
                        <a:lnSpc>
                          <a:spcPct val="126000"/>
                        </a:lnSpc>
                        <a:spcBef>
                          <a:spcPts val="189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用于将相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似的对象归为同一组，如K-means         </a:t>
                      </a:r>
                      <a:r>
                        <a:rPr sz="15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算法。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</a:tr>
            </a:tbl>
          </a:graphicData>
        </a:graphic>
      </p:graphicFrame>
      <p:sp>
        <p:nvSpPr>
          <p:cNvPr id="264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F4F7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5" name="table 265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431062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关联规则挖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掘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80807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用于发现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数据之间的关联和规律，如Apriori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6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F4F7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7" name="table 267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40217" algn="l" rtl="0" eaLnBrk="0">
                        <a:lnSpc>
                          <a:spcPct val="91000"/>
                        </a:lnSpc>
                      </a:pPr>
                      <a:r>
                        <a:rPr sz="2300" spc="-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0084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时序分析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95"/>
                        </a:lnSpc>
                      </a:pPr>
                      <a:endParaRPr lang="Arial" altLang="Arial" sz="100"/>
                    </a:p>
                    <a:p>
                      <a:pPr marL="506900" algn="l" rtl="0" eaLnBrk="0">
                        <a:lnSpc>
                          <a:spcPct val="91000"/>
                        </a:lnSpc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用于分析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时间序列数据，预测未来的趋势和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A023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8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269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71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3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textbox 274"/>
          <p:cNvSpPr/>
          <p:nvPr/>
        </p:nvSpPr>
        <p:spPr>
          <a:xfrm>
            <a:off x="1209015" y="378647"/>
            <a:ext cx="2308860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掘算法</a:t>
            </a:r>
            <a:endParaRPr lang="Microsoft YaHei" altLang="Microsoft YaHei" sz="3000"/>
          </a:p>
        </p:txBody>
      </p:sp>
      <p:sp>
        <p:nvSpPr>
          <p:cNvPr id="275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6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textbox 277"/>
          <p:cNvSpPr/>
          <p:nvPr/>
        </p:nvSpPr>
        <p:spPr>
          <a:xfrm>
            <a:off x="3232405" y="5602659"/>
            <a:ext cx="558165" cy="22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09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78" name="textbox 278"/>
          <p:cNvSpPr/>
          <p:nvPr/>
        </p:nvSpPr>
        <p:spPr>
          <a:xfrm>
            <a:off x="8603564" y="5602278"/>
            <a:ext cx="557530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12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7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A02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A0237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1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2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https://d.book118.com/918064071070006046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2024-09-27T11:01:55.550</cp:lastPrinted>
  <dcterms:created xsi:type="dcterms:W3CDTF">2024-09-27T03:01:55Z</dcterms:created>
  <dcterms:modified xsi:type="dcterms:W3CDTF">2024-09-27T03:01:57Z</dcterms:modified>
</cp:coreProperties>
</file>