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5125700" cy="106934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CA342-1F8E-47A7-A6E9-F7BEC3841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0503E-A61D-475A-BB4C-8FC2A793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A5AB7-1666-469F-8E71-07293BCDF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DA2C3-D4D6-462F-A4AB-9D39BE753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72958-B2F5-46F1-BFD7-E0F3244F3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003F7-B3E5-467D-8EAD-851E7C267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44513D-2E83-4A62-B581-512F289C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29076-D3AF-4234-A0CE-5921DBE5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64EFD-A9C6-453D-9864-FCA175C4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27BD0-6E2E-4E73-BC84-589A61051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094F6-E1AA-431A-8ADC-FACF5AAF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4427" y="3314954"/>
            <a:ext cx="12856845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268855" y="5988304"/>
            <a:ext cx="10587990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#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#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56285" y="2459482"/>
            <a:ext cx="657967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789735" y="2459482"/>
            <a:ext cx="657967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#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#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#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1124584" y="688644"/>
            <a:ext cx="12870815" cy="0"/>
          </a:xfrm>
          <a:custGeom>
            <a:rect l="l" t="t" r="r" b="b"/>
            <a:pathLst>
              <a:path w="12870815">
                <a:moveTo>
                  <a:pt x="0" y="0"/>
                </a:moveTo>
                <a:lnTo>
                  <a:pt x="12870815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56285" y="427736"/>
            <a:ext cx="13613130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56285" y="2459482"/>
            <a:ext cx="13613130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5142738" y="9944862"/>
            <a:ext cx="484022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56285" y="9944862"/>
            <a:ext cx="3478911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104379" y="9902113"/>
            <a:ext cx="949325" cy="15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#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00510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191488"/>
            <a:ext cx="561340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b="1">
                <a:latin typeface="Times New Roman"/>
                <a:cs typeface="Times New Roman"/>
              </a:rPr>
              <a:t>2024</a:t>
            </a:r>
            <a:r>
              <a:rPr sz="2200" b="1">
                <a:latin typeface="Microsoft YaHei UI"/>
                <a:cs typeface="Microsoft YaHei UI"/>
              </a:rPr>
              <a:t>年公共基础知识题库</a:t>
            </a:r>
            <a:r>
              <a:rPr sz="2200" b="1" spc="-220">
                <a:latin typeface="Microsoft YaHei UI"/>
                <a:cs typeface="Microsoft YaHei UI"/>
              </a:rPr>
              <a:t>及参考答案（通用版）</a:t>
            </a:r>
            <a:endParaRPr sz="2200">
              <a:latin typeface="Microsoft YaHei UI"/>
              <a:cs typeface="Microsoft YaHei U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1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28394" y="1979447"/>
            <a:ext cx="506793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"/>
                <a:cs typeface="Microsoft YaHei"/>
              </a:rPr>
              <a:t>公共基础知识题库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b="1">
                <a:latin typeface="Microsoft YaHei"/>
                <a:cs typeface="Microsoft YaHei"/>
              </a:rPr>
              <a:t>—</a:t>
            </a:r>
            <a:r>
              <a:rPr sz="1500" b="1" spc="-50">
                <a:latin typeface="Microsoft YaHei"/>
                <a:cs typeface="Microsoft YaHei"/>
              </a:rPr>
              <a:t> </a:t>
            </a:r>
            <a:r>
              <a:rPr sz="1500" b="1">
                <a:latin typeface="Microsoft YaHei"/>
                <a:cs typeface="Microsoft YaHei"/>
              </a:rPr>
              <a:t>、单选题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我国是世界上人口最多的国家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约占世界人口的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3370402"/>
            <a:ext cx="6161405" cy="5721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/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/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/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/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6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95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解析:【解析】我国人口占世界人口的比重由198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年的2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%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降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95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到200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7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年的2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%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约为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/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。故选C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818005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错误的社会意识之所以错误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主要是由于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 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它纯粹是主观臆断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其内容与社会存在无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关 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它落后于客观实际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不适合时代发展的需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要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95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它脱离多数人的觉悟程度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不能被多数人接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受</a:t>
            </a:r>
            <a:endParaRPr sz="1500">
              <a:latin typeface="Microsoft YaHei"/>
              <a:cs typeface="Microsoft YaHei"/>
            </a:endParaRPr>
          </a:p>
          <a:p>
            <a:pPr marL="12700" marR="2445385">
              <a:lnSpc>
                <a:spcPct val="2000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它是对社会存在虚构的、歪曲的反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映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82229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解析:【解析】意识是人脑对客观物质世界的反映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意识可分为正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确</a:t>
            </a:r>
            <a:endParaRPr sz="1500">
              <a:latin typeface="Microsoft YaHei"/>
              <a:cs typeface="Microsoft YaHei"/>
            </a:endParaRPr>
          </a:p>
          <a:p>
            <a:pPr marL="12700" marR="7302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的意识和错误的意识。意识之所以错误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是因为没有能够正确地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反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映客观存在。故选D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2667000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社会保障制度主要是要满足人们的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小康生活需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要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基本生活需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要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富裕生活需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要</a:t>
            </a:r>
            <a:endParaRPr sz="1500">
              <a:latin typeface="Microsoft YaHei"/>
              <a:cs typeface="Microsoft YaHei"/>
            </a:endParaRPr>
          </a:p>
          <a:p>
            <a:pPr marL="12700" marR="4438650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现代化生活需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要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解析:【解析】所谓社会保障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是指社会成员在暂时或永久丧失工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作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能力、失去工作机会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或收入不能维持必要生活水平等状况时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获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得由国家或社会提供的保障基金。社会保障主要是为了满足人们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的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基本生活需要。故选B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390650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我国社会主义改革是一场新的革命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其性质是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解放生产力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发展生产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力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社会主义基本制度的根本变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革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社会主义制度的自我完善和发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展</a:t>
            </a:r>
            <a:endParaRPr sz="1500">
              <a:latin typeface="Microsoft YaHei"/>
              <a:cs typeface="Microsoft YaHei"/>
            </a:endParaRPr>
          </a:p>
          <a:p>
            <a:pPr marL="12700" marR="2736850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建立和完善社会主义市场经济体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制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57925" cy="345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解析:【解析】本题考查对社会主义改革和对外开放中关于我国社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会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主义改革性质的识记能力。***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*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说: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改革是中国的第二次革命”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改革是社会主义制度的自我完善”。*****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*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指出: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我们的改革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是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社会主义制度的自我完善和发展”。A选项是改革的直接目的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选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项是错误观点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D选项属于改革的重要任务与内容。故选C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90170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美国人杰克与香港居民赵某在内地私藏枪支、弹药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公安人员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查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缉枪支、弹药时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赵某以暴力方法阻碍公安人员依法执行职务。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下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列哪一说法是正确的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?(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2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28394" y="4680419"/>
            <a:ext cx="6172200" cy="1606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2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全案由犯罪地的基层法院审判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因为私藏枪支、弹药罪和妨碍公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务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罪都不属于可能判处无期徒刑以上刑罚的案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件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杰克由犯罪地中级法院审判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赵某由犯罪地的基层法院审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判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6509219"/>
            <a:ext cx="6216650" cy="2978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endParaRPr sz="1500">
              <a:latin typeface="Microsoft YaHei"/>
              <a:cs typeface="Microsoft YaHei"/>
            </a:endParaRPr>
          </a:p>
          <a:p>
            <a:pPr marL="12700" marR="49530">
              <a:lnSpc>
                <a:spcPts val="3600"/>
              </a:lnSpc>
              <a:spcBef>
                <a:spcPts val="2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杰克由犯罪地中级法院审判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赵某由中级法院根据具体案件情况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决定是否交由基层法院审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判</a:t>
            </a:r>
            <a:endParaRPr sz="1500">
              <a:latin typeface="Microsoft YaHei"/>
              <a:cs typeface="Microsoft YaHei"/>
            </a:endParaRPr>
          </a:p>
          <a:p>
            <a:pPr marL="12700" marR="3138805">
              <a:lnSpc>
                <a:spcPts val="36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全案由犯罪地的中级法院审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判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解析:【解析】《刑事诉讼法》第2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款规定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外国人犯罪的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刑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事案件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一审由中级人民法院管辖。《刑诉解释》第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条规定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一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82229" y="1003465"/>
            <a:ext cx="617220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人犯数罪、共同犯罪和其他需要并案审理的案件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只要其中一人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或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者一罪属于上级人民法院管辖的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全案由上级人民法院管辖。本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题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杰克和赵某是共同犯罪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杰克的案件应由中级人民法院管辖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因此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全案都应由中级人民法院管辖。故选D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82229" y="2851619"/>
            <a:ext cx="6258560" cy="6635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6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265"/>
              </a:spcBef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是指用于汇报工作、陈述情况、提出建议、请求指示或请求批准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的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文件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4893310" algn="just">
              <a:lnSpc>
                <a:spcPts val="36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规范性公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文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B.</a:t>
            </a:r>
            <a:r>
              <a:rPr sz="1500" spc="26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公布性公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文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26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商洽性公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文</a:t>
            </a:r>
            <a:endParaRPr sz="1500">
              <a:latin typeface="Microsoft YaHei"/>
              <a:cs typeface="Microsoft YaHei"/>
            </a:endParaRPr>
          </a:p>
          <a:p>
            <a:pPr marL="12700" marR="4456430">
              <a:lnSpc>
                <a:spcPts val="36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陈述呈请性公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文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22225">
              <a:lnSpc>
                <a:spcPts val="36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解析:【解析】陈述呈请性公文是指用于汇报工作、陈述情况、提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建议、请求指示或请求批准的公文。故选D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2684780">
              <a:lnSpc>
                <a:spcPts val="36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7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坚持科学发展观的根本着眼点是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正确把握宏观调控目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标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38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全面履行政府职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能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333333"/>
              </a:buClr>
              <a:buFont typeface="Microsoft YaHei"/>
              <a:buAutoNum type="alphaUcPeriod" startAt="2"/>
            </a:pPr>
            <a:endParaRPr sz="95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抓紧研究制定统筹兼顾的政策和规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划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333333"/>
              </a:buClr>
              <a:buFont typeface="Microsoft YaHei"/>
              <a:buAutoNum type="alphaUcPeriod" startAt="2"/>
            </a:pPr>
            <a:endParaRPr sz="950">
              <a:latin typeface="Microsoft YaHei"/>
              <a:cs typeface="Microsoft YaHei"/>
            </a:endParaRPr>
          </a:p>
          <a:p>
            <a:pPr marL="326390" indent="-314325">
              <a:lnSpc>
                <a:spcPct val="1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要用新的发展思路实现更快更好的发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展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40780" cy="802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解析:【解析】树立和落实科学发展观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根本着眼点是用新的发展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思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路提高经济增长的质量和效益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实现又快又好发展。故选D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390650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8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学习辩证唯物主义和历史唯物主义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可以使人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3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掌握全部关于人类社会发展历史的知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识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提高道德素养和精神境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界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正确认识自然现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象</a:t>
            </a:r>
            <a:endParaRPr sz="1500">
              <a:latin typeface="Microsoft YaHei"/>
              <a:cs typeface="Microsoft YaHei"/>
            </a:endParaRPr>
          </a:p>
          <a:p>
            <a:pPr marL="12700" marR="3375025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妥善处理工作中的一切事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情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解析:【解析】本题考查学习马克思主义哲学的意义。学习马克思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主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义哲学不能够掌握全部人类社会的知识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毕竟还有社会学、历史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学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但是可以正确认识社会现象而非自然现象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3092450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9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吊销违法者的经营许可证是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行政命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令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罚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分</a:t>
            </a:r>
            <a:endParaRPr sz="1500">
              <a:latin typeface="Microsoft YaHei"/>
              <a:cs typeface="Microsoft YaHei"/>
            </a:endParaRPr>
          </a:p>
          <a:p>
            <a:pPr marL="12700" marR="4651375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行政强制执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3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解析:【解析】《中华人民共和国行政处罚法》第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8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条规定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处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罚的种类有: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警告;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罚款;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没收违法所得、没收非法财物;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责令停产停业;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五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暂扣或者吊销许可证、暂扣或者吊销执照;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六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行政拘留;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法律、行政法规规定的其他行政处罚。故选B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77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如果偶然性不起任何作用的话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那么世界历史就会带有非常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神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秘的性质。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这是一种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5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辩证唯物主义决定论的观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点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形而上学机械唯物决定论的观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点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历史宿命论的观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点</a:t>
            </a:r>
            <a:endParaRPr sz="1500">
              <a:latin typeface="Microsoft YaHei"/>
              <a:cs typeface="Microsoft YaHei"/>
            </a:endParaRPr>
          </a:p>
          <a:p>
            <a:pPr marL="12700" marR="3587750">
              <a:lnSpc>
                <a:spcPct val="200000"/>
              </a:lnSpc>
              <a:buAutoNum type="alphaUcPeriod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唯心主义非决定论的观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点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解析:【解析】如果考生知道这一引言是出自马克思关于必然性和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偶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然性关系的一个著名论断的话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那么就很容易地选出A项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辩证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唯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物主义决定论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的观点。这一观点表明偶然性是客观存在的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必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然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性存在于偶然性之中并通过偶然性表现出来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世界历史是必然性和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偶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然性的统一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否认偶然性的存在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将会导致神秘主义的宿命论。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故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选A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77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国家机关及其工作人员依职权和法定程序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将法律规范用于具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体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事件或案件的活动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称为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5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5595" indent="-303530" algn="just">
              <a:lnSpc>
                <a:spcPct val="100000"/>
              </a:lnSpc>
              <a:spcBef>
                <a:spcPts val="1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法的遵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守</a:t>
            </a:r>
            <a:endParaRPr sz="1500">
              <a:latin typeface="Microsoft YaHei"/>
              <a:cs typeface="Microsoft YaHei"/>
            </a:endParaRPr>
          </a:p>
          <a:p>
            <a:pPr marL="12700" marR="5076825" algn="just">
              <a:lnSpc>
                <a:spcPct val="200000"/>
              </a:lnSpc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法的适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用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26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法的解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释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法的宣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传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解析:【解析】此题考查法的适用的定义。法的适用是指国家专门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关和国家授权的社会组织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按照法律的规定运用国家权力调整和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保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护具体的社会关系的活动。故选B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894839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采用议论法撰写公文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对观点的要求是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正确、鲜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明</a:t>
            </a:r>
            <a:endParaRPr sz="1500">
              <a:latin typeface="Microsoft YaHei"/>
              <a:cs typeface="Microsoft YaHei"/>
            </a:endParaRPr>
          </a:p>
          <a:p>
            <a:pPr marL="12700" marR="4740910">
              <a:lnSpc>
                <a:spcPct val="2000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B.</a:t>
            </a:r>
            <a:r>
              <a:rPr sz="1500" spc="31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深刻、深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远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30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明确、含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蓄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30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鲜明、充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分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解析:【解析】采用议论法撰写公文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对观点的要求是正确、鲜明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故选A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半殖民地半封建社会的社会性质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决定了近代中国不可能是一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个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独立的民主国家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外部没有民族独立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而受帝国主义压迫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内部没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有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起码的资产阶级民主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反动统治阶级凭借强大的*****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*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武装对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4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民实行独裁恐怖统治。这种社会性质决定了中国革命进程的一个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主</a:t>
            </a:r>
            <a:endParaRPr sz="1500">
              <a:latin typeface="Microsoft YaHei"/>
              <a:cs typeface="Microsoft YaHei"/>
            </a:endParaRPr>
          </a:p>
          <a:p>
            <a:pPr marL="12700" marR="492823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要形式是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25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1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争取民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主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农***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*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动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31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武装斗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争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31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工人运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动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解析:【解析】武装斗争是中国革命进程的一个基本特点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也是由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中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国社会的基本性质决定的。其他三个选项都是中国共产党采取的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非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武装斗争形式。故选C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46939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下列部门中承担政府内部事务管理职能的是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人民检察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院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纪律检察委员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会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人民法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院</a:t>
            </a:r>
            <a:endParaRPr sz="1500">
              <a:latin typeface="Microsoft YaHei"/>
              <a:cs typeface="Microsoft YaHei"/>
            </a:endParaRPr>
          </a:p>
          <a:p>
            <a:pPr marL="12700" marR="4651375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行政监察部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门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解析:【解析】人民法院和人民检察院是外部的司法监督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故A、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  <a:p>
            <a:pPr marL="12700" marR="44704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排除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B项为党内监督机构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D项则是政府机关机构。故选D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全国人大举行会议时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主持会议的是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5595" indent="-303530">
              <a:lnSpc>
                <a:spcPct val="100000"/>
              </a:lnSpc>
              <a:spcBef>
                <a:spcPts val="1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全国人大常委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会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委员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会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委员长会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议</a:t>
            </a:r>
            <a:endParaRPr sz="1500">
              <a:latin typeface="Microsoft YaHei"/>
              <a:cs typeface="Microsoft YaHei"/>
            </a:endParaRPr>
          </a:p>
          <a:p>
            <a:pPr marL="12700" marR="3800475">
              <a:lnSpc>
                <a:spcPct val="200000"/>
              </a:lnSpc>
              <a:buAutoNum type="alphaUcPeriod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选举产生的大会主席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团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2857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解析:【解析】《宪法》第6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款规定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全国人民代表大会举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会议的时候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选举主席团主持会议。故选D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9304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6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生产关系包括三个方面的具体内容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其中起决定作用的是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产品如何分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配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生产资料归谁所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有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生产方式怎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样</a:t>
            </a:r>
            <a:endParaRPr sz="1500">
              <a:latin typeface="Microsoft YaHei"/>
              <a:cs typeface="Microsoft YaHei"/>
            </a:endParaRPr>
          </a:p>
          <a:p>
            <a:pPr marL="12700" marR="2524125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人们在社会生产中的地位和关系如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何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解析:【解析】生产关系包括三个方面的具体内容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生产资料的所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有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制形式是生产关系最基本的方面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是全部生产关系的基础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决定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着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生产关系的其他内容。故选B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7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从唯物论角度看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坚持破除一切妨碍发展的观念和体制机制弊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端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这是因为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29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错误的意识阻碍客观事物的发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展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5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40780" cy="2997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0990" indent="-288925">
              <a:lnSpc>
                <a:spcPct val="100000"/>
              </a:lnSpc>
              <a:spcBef>
                <a:spcPts val="1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意识具有巨大的能动作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用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只要树立正确的意识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做事情就能获得成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功</a:t>
            </a:r>
            <a:endParaRPr sz="1500">
              <a:latin typeface="Microsoft YaHei"/>
              <a:cs typeface="Microsoft YaHei"/>
            </a:endParaRPr>
          </a:p>
          <a:p>
            <a:pPr marL="12700" marR="2736850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物质决定意识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意识是物质的反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映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解析:【解析】本题考查的是意识对事物的主观能动作用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正确的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意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识会促进事物的发展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错误的意识则会阻碍事物的发展。故选A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8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关于我国书信的习惯和格式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下列理解不正确的一项是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82229" y="4223219"/>
            <a:ext cx="6172200" cy="1606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2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一封书信一般应有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称呼”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正文”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祝语”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署名”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日期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等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分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给老师写信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称呼部分如果连名带姓写上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就显得不够恭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敬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82229" y="6052019"/>
            <a:ext cx="6172200" cy="1149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书信的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祝语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部分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如写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此致敬礼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应将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此致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退后两个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格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的位置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，“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敬礼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则另起一行顶格书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写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82229" y="7423619"/>
            <a:ext cx="6172200" cy="1606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2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书信的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署名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部分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写信人应连名带姓都写上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否则就显得不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够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敬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解析:【解析】书信中署名的一般运用规律如下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直系尊亲给子孙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写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信时不署名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只写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祖父示”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即可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给家族中或其他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关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系中特别亲近的人写信时署名但不写姓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只写名或字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男伟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  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女儿迎峰”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挚友洪东”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愚兄晓林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其余关系用全姓名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如  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学生林涛”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同学赵白帆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因此选项D是错误的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77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9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依法纳税是公民的基本义务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下面对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纳税人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的理解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确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的是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 algn="just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只要负有直接纳税的义务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就是纳税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</a:t>
            </a:r>
            <a:endParaRPr sz="1500">
              <a:latin typeface="Microsoft YaHei"/>
              <a:cs typeface="Microsoft YaHei"/>
            </a:endParaRPr>
          </a:p>
          <a:p>
            <a:pPr marL="300990" indent="-288925" algn="just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纳税人包括所有法人和自然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纳税人是由税法和企业或个人所处的经济地位决定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的</a:t>
            </a:r>
            <a:endParaRPr sz="1500">
              <a:latin typeface="Microsoft YaHei"/>
              <a:cs typeface="Microsoft YaHei"/>
            </a:endParaRPr>
          </a:p>
          <a:p>
            <a:pPr marL="12700" marR="3375025">
              <a:lnSpc>
                <a:spcPct val="200000"/>
              </a:lnSpc>
              <a:buAutoNum type="alphaUcPeriod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不同的税种有不同的纳税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解析:【解析】纳税人又称纳税义务人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是税法规定的直接负有纳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税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义务的单位和个人。纳税人的规定解决了对谁征税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即谁该交税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的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问题。现代税收制度中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税法规定的纳税人包括自然人和法人。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但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并不是所有的自然人和法人都必须纳税。故选B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33718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病人在医院里做检查常使用的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CT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技术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其术语是指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脑电图检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查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B.</a:t>
            </a:r>
            <a:r>
              <a:rPr sz="1500" spc="29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计算机断层扫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描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6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27445" cy="802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29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放射断层摄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影</a:t>
            </a:r>
            <a:endParaRPr sz="1500">
              <a:latin typeface="Microsoft YaHei"/>
              <a:cs typeface="Microsoft YaHei"/>
            </a:endParaRPr>
          </a:p>
          <a:p>
            <a:pPr marL="12700" marR="4742815">
              <a:lnSpc>
                <a:spcPct val="2000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30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磁共振显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影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13589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解析:【解析】CT是一种功能齐全的病情探测仪器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它是电子计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算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机x射线断层扫描技术的简称。故选B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294513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建立社会信用体系的支柱是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政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府</a:t>
            </a:r>
            <a:endParaRPr sz="1500">
              <a:latin typeface="Microsoft YaHei"/>
              <a:cs typeface="Microsoft YaHei"/>
            </a:endParaRPr>
          </a:p>
          <a:p>
            <a:pPr marL="12700" marR="5489575" algn="just">
              <a:lnSpc>
                <a:spcPct val="2000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B.</a:t>
            </a:r>
            <a:r>
              <a:rPr sz="1500" spc="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制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26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育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道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德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969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解析:【解析】十六届三中全会指出: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建立健全社会信用体系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形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成以道德为支撑、产权为基础、法律为保障的社会信用制度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设现代市场体系的必要条件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也是规范市场经济秩序的治本之策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”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根据《行政复议法》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在一般情况下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公民、法人或者其他组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织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认为具体行政行为侵犯其合法权益的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可以自知道该具体行政行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之日起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29985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内提出行政复议申请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而行政复议机关应当自受理申请之日起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endParaRPr sz="1500">
              <a:latin typeface="Microsoft YaHei"/>
              <a:cs typeface="Microsoft YaHei"/>
            </a:endParaRPr>
          </a:p>
          <a:p>
            <a:pPr marL="12700" marR="4018279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内作出行政复议决定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日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日8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日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8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日8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日</a:t>
            </a:r>
            <a:endParaRPr sz="1500">
              <a:latin typeface="Microsoft YaHei"/>
              <a:cs typeface="Microsoft YaHei"/>
            </a:endParaRPr>
          </a:p>
          <a:p>
            <a:pPr marL="326390" indent="-3143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日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解析:【解析】《行政复议法》第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9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条规定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公民、法人或者其他组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织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认为具体行政行为侵犯其合法权益的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可以自知道该具体行政行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之日起6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日内提出行政复议申请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但是法律规定的申请期限超过6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日的除外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第3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条规定行政复议机关应当自受理申请之日起6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内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作出行政复议决定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;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但是法律规定的行政复议期限少于6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日的除外。故选A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指数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并不能成为衡量生产和经济的主要标准。故选BC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698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过去是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不找市场找市长”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现在是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不找市长找市场”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一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变化说明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企业和市长已不发生关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系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市场经济的调节作用在增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强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企业有了依法自主经营的权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利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7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520192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9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政府的职能开始发生转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变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下列关于科学发展观的表述中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不适当的一项是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82229" y="2394419"/>
            <a:ext cx="6274435" cy="1606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2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200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月1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日，*****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*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同志在中央人口资源环境工作座谈会上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系统阐述了科学发展观的基本内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涵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科学发展观的核心是以人为本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基本要求是全面协调可持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续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82229" y="4223219"/>
            <a:ext cx="6172200" cy="1149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科学发展观丰富和完善了新世纪、新阶段我国现代化建设的发展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道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路、发展模式和发展战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略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82229" y="5594819"/>
            <a:ext cx="6240780" cy="3435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endParaRPr sz="1500">
              <a:latin typeface="Microsoft YaHei"/>
              <a:cs typeface="Microsoft YaHei"/>
            </a:endParaRPr>
          </a:p>
          <a:p>
            <a:pPr marL="12700" marR="73025">
              <a:lnSpc>
                <a:spcPts val="3600"/>
              </a:lnSpc>
              <a:spcBef>
                <a:spcPts val="2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科学发展观的根本方法是统筹兼顾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坚持以节约资源和环境保护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心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解析:【解析】科学发展观的根本方法是统筹兼顾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统筹兼顾的内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涵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按照中国特色社会主义事业总体布局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全面推进经济建设、政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治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建设、文化建设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促进现代化建设各个环节、各个方面相协调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促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进生产关系与生产力、上层建筑与经济基础相协调。选项D把统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筹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65545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兼顾表述为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坚持以节约资源和环境保护为中心”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这种说法是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错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误的。故选D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4254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赵某酒后驾车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致使自己投保的车辆撞到一水泥擞上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导致该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车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车头外壳变形、断裂。事故发生后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赵某向投保公司谎称夜晚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合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法行车时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被一驾驶员违章开车所撞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致使车辆受损。因此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赵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某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向保险公司索赔并获得了保险金1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万元。此案中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赵某的行为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构成诈骗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罪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构成合同诈骗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罪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属于民事欺诈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不构成犯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罪</a:t>
            </a:r>
            <a:endParaRPr sz="1500">
              <a:latin typeface="Microsoft YaHei"/>
              <a:cs typeface="Microsoft YaHei"/>
            </a:endParaRPr>
          </a:p>
          <a:p>
            <a:pPr marL="12700" marR="4463415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构成保险诈骗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罪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29209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解析:【解析】保险诈骗罪是指以非法获取保险金为目的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违反保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险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法规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采用虚构保险标的、保险事故或者制造保险事故等方法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向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保险公司骗取保险金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数额较大的行为。题干中赵某虚构保险事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故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骗取1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万元保险金的行为已经构成了保险诈骗罪。故选D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2730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6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*****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*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同志在中央党校重要讲话中指出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科学发展观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第一要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义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)，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核心是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endParaRPr sz="1500">
              <a:latin typeface="Microsoft YaHei"/>
              <a:cs typeface="Microsoft YaHei"/>
            </a:endParaRPr>
          </a:p>
          <a:p>
            <a:pPr marL="12700" marR="107505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基本要求是全面协调可持续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根本方法是统筹兼顾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以人为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本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8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党的领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导</a:t>
            </a:r>
            <a:endParaRPr sz="1500">
              <a:latin typeface="Microsoft YaHei"/>
              <a:cs typeface="Microsoft YaHei"/>
            </a:endParaRPr>
          </a:p>
          <a:p>
            <a:pPr marL="12700" marR="443865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以人为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本 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党的领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导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解析:【解析】科学发展观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第一要义是发展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核心是以人为本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本要求是全面协调可持续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根本方法是统筹兼顾。故选A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6700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7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在行政诉讼中对具体行政行为的合法性负有举证责任的是(-)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原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告</a:t>
            </a:r>
            <a:endParaRPr sz="1500">
              <a:latin typeface="Microsoft YaHei"/>
              <a:cs typeface="Microsoft YaHei"/>
            </a:endParaRPr>
          </a:p>
          <a:p>
            <a:pPr marL="300990" indent="-288925" algn="just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被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告</a:t>
            </a:r>
            <a:endParaRPr sz="1500">
              <a:latin typeface="Microsoft YaHei"/>
              <a:cs typeface="Microsoft YaHei"/>
            </a:endParaRPr>
          </a:p>
          <a:p>
            <a:pPr marL="308610" indent="-296545" algn="just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第三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</a:t>
            </a:r>
            <a:endParaRPr sz="1500">
              <a:latin typeface="Microsoft YaHei"/>
              <a:cs typeface="Microsoft YaHei"/>
            </a:endParaRPr>
          </a:p>
          <a:p>
            <a:pPr marL="12700" marR="4651375" algn="just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谁主张谁举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证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73025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解析:【解析】《行政诉讼法》第3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条规定: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被告对作出的具体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政行为负有举证责任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应当提供作出该具体行政行为的证据和所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依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据的规范性文件。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据此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B项正确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77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8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在我国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十六周岁以上的未成年人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以自己的劳动收入为主要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生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活来源的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应视为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5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 algn="just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限制民事行为能力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</a:t>
            </a:r>
            <a:endParaRPr sz="1500">
              <a:latin typeface="Microsoft YaHei"/>
              <a:cs typeface="Microsoft YaHei"/>
            </a:endParaRPr>
          </a:p>
          <a:p>
            <a:pPr marL="300990" indent="-288925" algn="just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无行民事为能力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17220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29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完全民事行为能力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</a:t>
            </a:r>
            <a:endParaRPr sz="1500">
              <a:latin typeface="Microsoft YaHei"/>
              <a:cs typeface="Microsoft YaHei"/>
            </a:endParaRPr>
          </a:p>
          <a:p>
            <a:pPr marL="12700" marR="3519804" algn="just">
              <a:lnSpc>
                <a:spcPct val="2000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完全限制民事行为能力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解析:【解析】《中华人民共和国民法通则》第1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条规定: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十八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周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岁以上的公民是成年人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具有完全民事行为能力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可以独立进行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民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事活动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是完全民事行为能力的人。十六周岁以上不满十八周岁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的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以自己的劳动收入为主要生活来源的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视为完全民事行为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能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力人。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故选C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9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从184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年到191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9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年的8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年间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中国人民对外来的侵略进行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了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英勇顽强的反抗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但历次的反侵略战争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都是以中国政府被迫签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订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丧权辱国条约而告终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从中国内部分析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其根本原因是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 algn="just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军事战略错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误</a:t>
            </a:r>
            <a:endParaRPr sz="1500">
              <a:latin typeface="Microsoft YaHei"/>
              <a:cs typeface="Microsoft YaHei"/>
            </a:endParaRPr>
          </a:p>
          <a:p>
            <a:pPr marL="12700" marR="4370705" algn="just">
              <a:lnSpc>
                <a:spcPct val="200000"/>
              </a:lnSpc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社会制度的***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*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26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经济技术的落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后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思想观念的保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守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解析:【解析】从184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年至191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9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年的8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年间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中国人民对外来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侵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略进行了英勇顽强的反抗。但历史的反侵略战争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都是以中国失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败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、中国政府被迫签订丧权辱国的条约而结束的。从中国内部因素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来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9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5856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分析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其根本原因是社会制度****。因此B项正确。经济技术落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后</a:t>
            </a:r>
            <a:endParaRPr sz="1500">
              <a:latin typeface="Microsoft YaHei"/>
              <a:cs typeface="Microsoft YaHei"/>
            </a:endParaRPr>
          </a:p>
          <a:p>
            <a:pPr marL="12700" marR="9080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是另一重要原因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因此C项排除。军事战略错误、思想观念保守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都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不是反侵略失败的根本原因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因此不选。本题重点抓住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根本原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因  ”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这个关键词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就可迎刃而解。故选B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06172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有限责任公司的股东对公司承担有限责任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是指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股东以购买的股票为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限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股东以其财产额为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限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股东以其出资额的收益为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限</a:t>
            </a:r>
            <a:endParaRPr sz="1500">
              <a:latin typeface="Microsoft YaHei"/>
              <a:cs typeface="Microsoft YaHei"/>
            </a:endParaRPr>
          </a:p>
          <a:p>
            <a:pPr marL="12700" marR="4030979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股东以其出资额为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限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2222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解析:【解析】有限责任公司的股东以其出资额为限对公司负有限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责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任。故选D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二、多项选择题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在下列选项中至少有两项是符合题意的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请找出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恰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当的选项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多选或少选均不得分。本大题共有2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小题。每小题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共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30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分。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endParaRPr sz="1500">
              <a:latin typeface="Microsoft YaHei"/>
              <a:cs typeface="Microsoft YaHei"/>
            </a:endParaRPr>
          </a:p>
          <a:p>
            <a:pPr marL="12700" marR="3556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《国家赔偿法》《行政诉讼法》规定由国家承担赔偿责任的违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法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具体行政行为包括非法限制或剥夺公民人身自由以及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endParaRPr sz="1500">
              <a:latin typeface="Microsoft YaHei"/>
              <a:cs typeface="Microsoft YaHei"/>
            </a:endParaRPr>
          </a:p>
          <a:p>
            <a:pPr marL="12700" marR="1920239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等侵犯公民、法人或其他组织财产权的行为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违法罚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款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0990" indent="-288925">
              <a:lnSpc>
                <a:spcPct val="100000"/>
              </a:lnSpc>
              <a:spcBef>
                <a:spcPts val="1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违法吊销许可证和执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照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违法责令停产停业、没收财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物</a:t>
            </a:r>
            <a:endParaRPr sz="1500">
              <a:latin typeface="Microsoft YaHei"/>
              <a:cs typeface="Microsoft YaHei"/>
            </a:endParaRPr>
          </a:p>
          <a:p>
            <a:pPr marL="12700" marR="3587750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违法征收财物、摊派费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用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解析:【解析】《国家赔偿法》《行政诉讼法》规定的由国家承担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赔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偿责任的违法的具体行政行为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是指行政机关针对公民、法人或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其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他组织就特定的具体事项采取的影响其权利义务的行为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包括违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法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限制或剥夺公民人身自由的行为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以及违法罚款、吊销许可证和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执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照、责令停产停业、没收财物、违法征收财物、摊派费用等侵犯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公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民、法人财产权的行为。故选ABCD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77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过去是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不找市场找市长”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现在是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不找市长找市场”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这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一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变化说明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企业和市长已不发生关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系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市场经济的调节作用在增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强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企业有了依法自主经营的权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利</a:t>
            </a:r>
            <a:endParaRPr sz="1500">
              <a:latin typeface="Microsoft YaHei"/>
              <a:cs typeface="Microsoft YaHei"/>
            </a:endParaRPr>
          </a:p>
          <a:p>
            <a:pPr marL="12700" marR="3587750">
              <a:lnSpc>
                <a:spcPct val="200000"/>
              </a:lnSpc>
              <a:buAutoNum type="alphaUcPeriod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政府的职能开始发生转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变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解析:【解析】从找市长到找市场说明我国已经从过去的计划经济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体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制逐步向市场经济体制转变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并实现了政企分开。这说明市场经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济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10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40780" cy="6197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的调节作用在增强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也说明企业有了自主经营的权利以及政府的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职</a:t>
            </a:r>
            <a:endParaRPr sz="1500">
              <a:latin typeface="Microsoft YaHei"/>
              <a:cs typeface="Microsoft YaHei"/>
            </a:endParaRPr>
          </a:p>
          <a:p>
            <a:pPr marL="12700" marR="7302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能在转变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从过去的一切都管转变为赋予企业自主权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让市场发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挥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主要的调节作用。故选BCD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04394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下列协议不适用《中华人民共和国合同法》的有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收养协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议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监护协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议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约</a:t>
            </a:r>
            <a:endParaRPr sz="1500">
              <a:latin typeface="Microsoft YaHei"/>
              <a:cs typeface="Microsoft YaHei"/>
            </a:endParaRPr>
          </a:p>
          <a:p>
            <a:pPr marL="326390" indent="-31432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赠与合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同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解析:【解析】根据《合同法》的规定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婚姻、收养、监护等有关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身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份的协议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不适用于合同法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而适用于其他法律的规定。赠与合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由合同法规定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故选ABC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有关</a:t>
            </a:r>
            <a:r>
              <a:rPr sz="1500" spc="175">
                <a:solidFill>
                  <a:srgbClr val="3E3E3E"/>
                </a:solidFill>
                <a:latin typeface="Microsoft YaHei"/>
                <a:cs typeface="Microsoft YaHei"/>
              </a:rPr>
              <a:t>公务员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行为的说法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正确的有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29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公务员的公务活动应以行政机关的名义进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82229" y="7423619"/>
            <a:ext cx="6172200" cy="1149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B.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ts val="3600"/>
              </a:lnSpc>
              <a:spcBef>
                <a:spcPts val="6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公务员只要是以某机关的名义进行活动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都视其为公务行为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应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由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其所在机关承担责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任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82229" y="8795219"/>
            <a:ext cx="220979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65545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公务员只要是不以执行公务为目的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无论以何种名义而为的行为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都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是个人行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为</a:t>
            </a:r>
            <a:endParaRPr sz="1500">
              <a:latin typeface="Microsoft YaHei"/>
              <a:cs typeface="Microsoft YaHei"/>
            </a:endParaRPr>
          </a:p>
          <a:p>
            <a:pPr marL="12700" marR="1272540">
              <a:lnSpc>
                <a:spcPct val="2000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行政机关对其公务员在执行公务上的行为承担责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任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B,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解析:【解析】公务行为是指行政人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公务员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以行政主体的名义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使职权以及与职权牵连的行为。公务行为分为以下几种: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1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职务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本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身的行为。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2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与执行职务牵连的行为。这种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牵连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实质是公务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为的延伸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常常表现为公务员在执行职务过程中的侵益行为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此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为的发生与其职务活动有着一种法律上的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牵连”。具体有两种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类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型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一是滥用职权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二是超越职权。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勤务时间、空间外的职务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为。法律容许特定的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超时空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的公务活动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以弥补法律调整的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白地带和情势剧变状态。因而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公务员在勤务时空外并不丧失公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务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资格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其行为如果出于行政目的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以公务身份出现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则属于公务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的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范畴。倘若公务员在勤务时空外并非以公务身份或虽以公务身份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但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不是出于行政目的的活动则属个人行为。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怠于执行职务。选项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  <a:p>
            <a:pPr marL="12700" marR="97790">
              <a:lnSpc>
                <a:spcPct val="200000"/>
              </a:lnSpc>
            </a:pP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公务员不以执行公务为目的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但若仍是处于行政目的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仍属于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公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务行为。所以该选项错误。根据以上分析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故选ABD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5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办事公道是公务员职业道德规范的基本要求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正确的做法有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.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各级领导干部掌握一定权力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更要办事公道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秉公行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事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11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624078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0990" indent="-288925">
              <a:lnSpc>
                <a:spcPct val="100000"/>
              </a:lnSpc>
              <a:spcBef>
                <a:spcPts val="100"/>
              </a:spcBef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办事公道主要是针对领导干部的道德要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求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办事公道对公务员的要求更为严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格</a:t>
            </a:r>
            <a:endParaRPr sz="1500">
              <a:latin typeface="Microsoft YaHei"/>
              <a:cs typeface="Microsoft YaHei"/>
            </a:endParaRPr>
          </a:p>
          <a:p>
            <a:pPr marL="12700" marR="1247775">
              <a:lnSpc>
                <a:spcPct val="200000"/>
              </a:lnSpc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在对待服务对象时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要一视同仁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严格按程序办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事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解析:【解析】办事公道是对各级公务员职业道德规范的基本要求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不仅仅是针对领导干部的道德要求。B项错误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其他项均正确。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故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选ACD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177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6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科学发展观是在实践的基础上提出并随着实践的发展而发展的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科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学理论。这表明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真理具有相对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性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实践无止境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理论创新无止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境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真理具有客观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性</a:t>
            </a:r>
            <a:endParaRPr sz="1500">
              <a:latin typeface="Microsoft YaHei"/>
              <a:cs typeface="Microsoft YaHei"/>
            </a:endParaRPr>
          </a:p>
          <a:p>
            <a:pPr marL="12700" marR="3162300">
              <a:lnSpc>
                <a:spcPct val="200000"/>
              </a:lnSpc>
              <a:buAutoNum type="alphaUcPeriod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科学发展观是一种开放的理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论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解析:【解析】科学发展观作为一种先进的理论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随着实践的发展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而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不断发展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说明真理具有相对性。随着实践的不断发展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科学的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理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论需要不断创新和完善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这也体现了科学发展观是一种开放性的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理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论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不断接受新的科学的有关科学发展观的理论。故选ABD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7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公文进入拟稿阶段的步骤是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003465"/>
            <a:ext cx="6282690" cy="848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5595" indent="-303530" algn="just">
              <a:lnSpc>
                <a:spcPct val="100000"/>
              </a:lnSpc>
              <a:spcBef>
                <a:spcPts val="1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明确发文主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旨</a:t>
            </a:r>
            <a:endParaRPr sz="1500">
              <a:latin typeface="Microsoft YaHei"/>
              <a:cs typeface="Microsoft YaHei"/>
            </a:endParaRPr>
          </a:p>
          <a:p>
            <a:pPr marL="12700" marR="4693920" algn="just">
              <a:lnSpc>
                <a:spcPct val="200000"/>
              </a:lnSpc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收集有关材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料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r>
              <a:rPr sz="1500" spc="26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拟出写作提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纲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认真起草正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文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A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4699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解析:【解析】公文写作的步骤与方法因写作目的与文种的不同而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不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其一般步骤为明确发文主旨、收集有关材料、拟出写作提纲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、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认真起草正文。故选ABCD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5080" algn="just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8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自己身患癌症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负债1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7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万元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却帮助温暖了很多人。有人这样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评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价他: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“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丛飞能够从帮助别人的快乐中得到快乐。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”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丛飞的行为表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明  (</a:t>
            </a:r>
            <a:r>
              <a:rPr sz="1500" spc="34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人的价值不包含个人对价值选择和目标设计等主观方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面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人的价值的大小取决于对社会的贡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献</a:t>
            </a:r>
            <a:endParaRPr sz="150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人的价值不仅表现在物质方面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更表现在精神方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面</a:t>
            </a:r>
            <a:endParaRPr sz="1500">
              <a:latin typeface="Microsoft YaHei"/>
              <a:cs typeface="Microsoft YaHei"/>
            </a:endParaRPr>
          </a:p>
          <a:p>
            <a:pPr marL="12700" marR="1715770">
              <a:lnSpc>
                <a:spcPct val="200000"/>
              </a:lnSpc>
              <a:buAutoNum type="alphaUcPeriod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社会价值的实现总是以个人价值的牺牲为代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价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B,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  <a:p>
            <a:pPr marL="12700" marR="4699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解析:【解析】此题考查人的价值、人的社会价值与个人价值的关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系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观点的应用。A、D项是错误观点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不选。B、C项观点正确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且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符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合题意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是正确选项。故选BC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>
                <a:latin typeface="MS UI Gothic"/>
                <a:cs typeface="MS UI Gothic"/>
              </a:rPr>
              <a:t>第</a:t>
            </a:r>
            <a:r>
              <a:rPr spc="-65">
                <a:latin typeface="MS UI Gothic"/>
                <a:cs typeface="MS UI Gothic"/>
              </a:rPr>
              <a:t> </a:t>
            </a:r>
            <a:fld id="{81D60167-4931-47E6-BA6A-407CBD079E47}" type="slidenum">
              <a:rPr/>
              <a:t>12</a:t>
            </a:fld>
            <a:r>
              <a:rPr spc="-10"/>
              <a:t> </a:t>
            </a:r>
            <a:r>
              <a:rPr>
                <a:latin typeface="PMingLiU-ExtB"/>
                <a:cs typeface="PMingLiU-ExtB"/>
              </a:rPr>
              <a:t>页</a:t>
            </a:r>
            <a:r>
              <a:rPr spc="400">
                <a:latin typeface="PMingLiU-ExtB"/>
                <a:cs typeface="PMingLiU-ExtB"/>
              </a:rPr>
              <a:t> </a:t>
            </a:r>
            <a:r>
              <a:rPr>
                <a:latin typeface="MS UI Gothic"/>
                <a:cs typeface="MS UI Gothic"/>
              </a:rPr>
              <a:t>共</a:t>
            </a:r>
            <a:r>
              <a:rPr spc="-60">
                <a:latin typeface="MS UI Gothic"/>
                <a:cs typeface="MS UI Gothic"/>
              </a:rPr>
              <a:t> </a:t>
            </a:r>
            <a:r>
              <a:rPr/>
              <a:t>24</a:t>
            </a:r>
            <a:r>
              <a:rPr spc="-15"/>
              <a:t> </a:t>
            </a:r>
            <a:r>
              <a:rPr>
                <a:latin typeface="PMingLiU-ExtB"/>
                <a:cs typeface="PMingLiU-ExtB"/>
              </a:rPr>
              <a:t>页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82229" y="1003465"/>
            <a:ext cx="475932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3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9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关于经济法的叙述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以下说法正确的是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315595" indent="-303530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16230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经济法是一个独立的法律部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门</a:t>
            </a:r>
            <a:endParaRPr sz="150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spcBef>
                <a:spcPts val="1800"/>
              </a:spcBef>
              <a:buAutoNum type="alphaUcPeriod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其调整对象同其他部门法的调整对象是分不开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的</a:t>
            </a:r>
            <a:endParaRPr sz="1500">
              <a:latin typeface="Microsoft YaHei"/>
              <a:cs typeface="Microsoft Ya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682229" y="2394419"/>
            <a:ext cx="6240780" cy="6635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C.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645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经济法可以引导、推进和保障社会主义市场经济体制的建立和完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善</a:t>
            </a:r>
            <a:endParaRPr sz="1500">
              <a:latin typeface="Microsoft YaHei"/>
              <a:cs typeface="Microsoft YaHei"/>
            </a:endParaRPr>
          </a:p>
          <a:p>
            <a:pPr marL="12700" marR="1460500">
              <a:lnSpc>
                <a:spcPct val="200000"/>
              </a:lnSpc>
            </a:pP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D.</a:t>
            </a:r>
            <a:r>
              <a:rPr sz="1500" spc="254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经济法可以保障国民经济持续、快速、健康发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展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C,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D</a:t>
            </a:r>
            <a:endParaRPr sz="1500">
              <a:latin typeface="Microsoft YaHei"/>
              <a:cs typeface="Microsoft YaHei"/>
            </a:endParaRPr>
          </a:p>
          <a:p>
            <a:pPr marL="12700" marR="5080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解析:【解析】这是一道关于经济法的定义及其调整对象的题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考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生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要深刻理解经济法有关知识。经济法是一个独立的法律部门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，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其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调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整对象包括经济管理关系、维护公平竞争关系、体现国家意志的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经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济流转和协作关系等三类。它的调整对象同其他部门法的调整对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象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是可以分开的。故选ACD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</a:t>
            </a:r>
            <a:endParaRPr sz="1500">
              <a:latin typeface="Microsoft YaHei"/>
              <a:cs typeface="Microsoft YaHei"/>
            </a:endParaRPr>
          </a:p>
          <a:p>
            <a:pPr marL="12700" marR="4234815">
              <a:lnSpc>
                <a:spcPct val="200000"/>
              </a:lnSpc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4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0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呈请性文件有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( </a:t>
            </a:r>
            <a:r>
              <a:rPr sz="1500" spc="-95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)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。  </a:t>
            </a:r>
            <a:r>
              <a:rPr sz="1500" spc="85">
                <a:solidFill>
                  <a:srgbClr val="333333"/>
                </a:solidFill>
                <a:latin typeface="Microsoft YaHei"/>
                <a:cs typeface="Microsoft YaHei"/>
              </a:rPr>
              <a:t>A.</a:t>
            </a:r>
            <a:r>
              <a:rPr sz="1500" spc="34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通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知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950">
              <a:latin typeface="Microsoft YaHei"/>
              <a:cs typeface="Microsoft YaHei"/>
            </a:endParaRPr>
          </a:p>
          <a:p>
            <a:pPr marL="300990" indent="-288925">
              <a:lnSpc>
                <a:spcPct val="100000"/>
              </a:lnSpc>
              <a:buAutoNum type="alphaUcPeriod" startAt="2"/>
              <a:tabLst>
                <a:tab pos="3016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议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案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333333"/>
              </a:buClr>
              <a:buFont typeface="Microsoft YaHei"/>
              <a:buAutoNum type="alphaUcPeriod" startAt="2"/>
            </a:pPr>
            <a:endParaRPr sz="950">
              <a:latin typeface="Microsoft YaHei"/>
              <a:cs typeface="Microsoft YaHei"/>
            </a:endParaRPr>
          </a:p>
          <a:p>
            <a:pPr marL="308610" indent="-296545">
              <a:lnSpc>
                <a:spcPct val="100000"/>
              </a:lnSpc>
              <a:buAutoNum type="alphaUcPeriod" startAt="2"/>
              <a:tabLst>
                <a:tab pos="30924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调查报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告</a:t>
            </a:r>
            <a:endParaRPr sz="1500">
              <a:latin typeface="Microsoft YaHei"/>
              <a:cs typeface="Microsoft YaHe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333333"/>
              </a:buClr>
              <a:buFont typeface="Microsoft YaHei"/>
              <a:buAutoNum type="alphaUcPeriod" startAt="2"/>
            </a:pPr>
            <a:endParaRPr sz="950">
              <a:latin typeface="Microsoft YaHei"/>
              <a:cs typeface="Microsoft YaHei"/>
            </a:endParaRPr>
          </a:p>
          <a:p>
            <a:pPr marL="326390" indent="-314325">
              <a:lnSpc>
                <a:spcPct val="100000"/>
              </a:lnSpc>
              <a:spcBef>
                <a:spcPts val="5"/>
              </a:spcBef>
              <a:buAutoNum type="alphaUcPeriod" startAt="2"/>
              <a:tabLst>
                <a:tab pos="327025"/>
              </a:tabLst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办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法</a:t>
            </a:r>
            <a:endParaRPr sz="1500">
              <a:latin typeface="Microsoft YaHei"/>
              <a:cs typeface="Microsoft Ya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参考参考答案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: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 spc="175">
                <a:solidFill>
                  <a:srgbClr val="333333"/>
                </a:solidFill>
                <a:latin typeface="Microsoft YaHei"/>
                <a:cs typeface="Microsoft YaHei"/>
              </a:rPr>
              <a:t>B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,</a:t>
            </a:r>
            <a:r>
              <a:rPr sz="1500" spc="-270">
                <a:solidFill>
                  <a:srgbClr val="333333"/>
                </a:solidFill>
                <a:latin typeface="Microsoft YaHei"/>
                <a:cs typeface="Microsoft YaHei"/>
              </a:rPr>
              <a:t> </a:t>
            </a:r>
            <a:r>
              <a:rPr sz="1500">
                <a:solidFill>
                  <a:srgbClr val="333333"/>
                </a:solidFill>
                <a:latin typeface="Microsoft YaHei"/>
                <a:cs typeface="Microsoft YaHei"/>
              </a:rPr>
              <a:t>C</a:t>
            </a:r>
            <a:endParaRPr sz="1500">
              <a:latin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385570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https://d.book118.com/918070051041006025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Times New Roman</vt:lpstr>
      <vt:lpstr>MS UI Gothic</vt:lpstr>
      <vt:lpstr>PMingLiU-ExtB</vt:lpstr>
      <vt:lpstr>Microsoft YaHei UI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2024-09-01T21:09:31.652</cp:lastPrinted>
  <dcterms:created xsi:type="dcterms:W3CDTF">2024-09-01T13:09:31Z</dcterms:created>
  <dcterms:modified xsi:type="dcterms:W3CDTF">2024-09-01T13:09:33Z</dcterms:modified>
</cp:coreProperties>
</file>