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3" r:id="rId3"/>
    <p:sldMasterId id="214748366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2" r:id="rId24"/>
  </p:sldIdLst>
  <p:sldSz cx="12858750" cy="723265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tags" Target="tags/tag7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024D97-E667-405D-B634-E583E2108D71}" type="datetimeFigureOut">
              <a:rPr lang="zh-CN" altLang="en-US"/>
              <a:pPr>
                <a:defRPr/>
              </a:pPr>
              <a:t>2023/12/13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596701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59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31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03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75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3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5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53583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586109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E5C5B-49DA-4B70-9C44-667D84F82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F5C97-CFCD-485A-AB87-200F499C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B482A-34C7-485D-882D-579607FD6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EA431-E05B-41AB-9142-A8DF9178C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F8940-3244-403A-AE4E-52A4E4DB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BC1F8-5026-4DFF-B8AD-1BBC2C39D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48CC2-CE89-4E69-96D8-602CBBA5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F0815-128E-4D65-A0DF-4EB3974D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29B08-3EF7-4080-A8FD-5D00FF16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ABC95-0F8A-4DB2-A9DE-498DEEB0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7E6EE-B33B-49B7-A380-A6234C756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Relationship Id="rId3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039" y="1925358"/>
            <a:ext cx="11090672" cy="458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  <p:txStyles>
    <p:titleStyle>
      <a:lvl1pPr algn="l" defTabSz="963930" rtl="0" eaLnBrk="1" latinLnBrk="0" hangingPunct="1">
        <a:lnSpc>
          <a:spcPct val="90000"/>
        </a:lnSpc>
        <a:spcBef>
          <a:spcPct val="0"/>
        </a:spcBef>
        <a:buNone/>
        <a:defRPr sz="4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1300" indent="-241300" algn="l" defTabSz="963930" rtl="0" eaLnBrk="1" latinLnBrk="0" hangingPunct="1">
        <a:lnSpc>
          <a:spcPct val="90000"/>
        </a:lnSpc>
        <a:spcBef>
          <a:spcPts val="1055"/>
        </a:spcBef>
        <a:buFont typeface="Arial" pitchFamily="34" charset="0"/>
        <a:buChar char="•"/>
        <a:defRPr sz="2955" kern="1200">
          <a:solidFill>
            <a:schemeClr val="tx1"/>
          </a:solidFill>
          <a:latin typeface="+mn-lt"/>
          <a:ea typeface="+mn-ea"/>
          <a:cs typeface="+mn-cs"/>
        </a:defRPr>
      </a:lvl1pPr>
      <a:lvl2pPr marL="72326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530" kern="1200">
          <a:solidFill>
            <a:schemeClr val="tx1"/>
          </a:solidFill>
          <a:latin typeface="+mn-lt"/>
          <a:ea typeface="+mn-ea"/>
          <a:cs typeface="+mn-cs"/>
        </a:defRPr>
      </a:lvl2pPr>
      <a:lvl3pPr marL="12052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110" kern="1200">
          <a:solidFill>
            <a:schemeClr val="tx1"/>
          </a:solidFill>
          <a:latin typeface="+mn-lt"/>
          <a:ea typeface="+mn-ea"/>
          <a:cs typeface="+mn-cs"/>
        </a:defRPr>
      </a:lvl3pPr>
      <a:lvl4pPr marL="16878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16979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6517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31343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61632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409829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819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645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4653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284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110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9306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7502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5699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039" y="1925358"/>
            <a:ext cx="11090672" cy="458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  <p:txStyles>
    <p:titleStyle>
      <a:lvl1pPr algn="l" defTabSz="963930" rtl="0" eaLnBrk="1" latinLnBrk="0" hangingPunct="1">
        <a:lnSpc>
          <a:spcPct val="90000"/>
        </a:lnSpc>
        <a:spcBef>
          <a:spcPct val="0"/>
        </a:spcBef>
        <a:buNone/>
        <a:defRPr sz="4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1300" indent="-241300" algn="l" defTabSz="963930" rtl="0" eaLnBrk="1" latinLnBrk="0" hangingPunct="1">
        <a:lnSpc>
          <a:spcPct val="90000"/>
        </a:lnSpc>
        <a:spcBef>
          <a:spcPts val="1055"/>
        </a:spcBef>
        <a:buFont typeface="Arial" pitchFamily="34" charset="0"/>
        <a:buChar char="•"/>
        <a:defRPr sz="2955" kern="1200">
          <a:solidFill>
            <a:schemeClr val="tx1"/>
          </a:solidFill>
          <a:latin typeface="+mn-lt"/>
          <a:ea typeface="+mn-ea"/>
          <a:cs typeface="+mn-cs"/>
        </a:defRPr>
      </a:lvl1pPr>
      <a:lvl2pPr marL="72326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530" kern="1200">
          <a:solidFill>
            <a:schemeClr val="tx1"/>
          </a:solidFill>
          <a:latin typeface="+mn-lt"/>
          <a:ea typeface="+mn-ea"/>
          <a:cs typeface="+mn-cs"/>
        </a:defRPr>
      </a:lvl2pPr>
      <a:lvl3pPr marL="12052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110" kern="1200">
          <a:solidFill>
            <a:schemeClr val="tx1"/>
          </a:solidFill>
          <a:latin typeface="+mn-lt"/>
          <a:ea typeface="+mn-ea"/>
          <a:cs typeface="+mn-cs"/>
        </a:defRPr>
      </a:lvl3pPr>
      <a:lvl4pPr marL="16878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16979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6517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31343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61632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409829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819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645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4653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284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110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9306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7502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5699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039" y="1925358"/>
            <a:ext cx="11090672" cy="4589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</p:sldLayoutIdLst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  <p:txStyles>
    <p:titleStyle>
      <a:lvl1pPr algn="l" defTabSz="963930" rtl="0" eaLnBrk="1" latinLnBrk="0" hangingPunct="1">
        <a:lnSpc>
          <a:spcPct val="90000"/>
        </a:lnSpc>
        <a:spcBef>
          <a:spcPct val="0"/>
        </a:spcBef>
        <a:buNone/>
        <a:defRPr sz="46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1300" indent="-241300" algn="l" defTabSz="963930" rtl="0" eaLnBrk="1" latinLnBrk="0" hangingPunct="1">
        <a:lnSpc>
          <a:spcPct val="90000"/>
        </a:lnSpc>
        <a:spcBef>
          <a:spcPts val="1055"/>
        </a:spcBef>
        <a:buFont typeface="Arial" pitchFamily="34" charset="0"/>
        <a:buChar char="•"/>
        <a:defRPr sz="2955" kern="1200">
          <a:solidFill>
            <a:schemeClr val="tx1"/>
          </a:solidFill>
          <a:latin typeface="+mn-lt"/>
          <a:ea typeface="+mn-ea"/>
          <a:cs typeface="+mn-cs"/>
        </a:defRPr>
      </a:lvl1pPr>
      <a:lvl2pPr marL="72326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530" kern="1200">
          <a:solidFill>
            <a:schemeClr val="tx1"/>
          </a:solidFill>
          <a:latin typeface="+mn-lt"/>
          <a:ea typeface="+mn-ea"/>
          <a:cs typeface="+mn-cs"/>
        </a:defRPr>
      </a:lvl2pPr>
      <a:lvl3pPr marL="12052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2110" kern="1200">
          <a:solidFill>
            <a:schemeClr val="tx1"/>
          </a:solidFill>
          <a:latin typeface="+mn-lt"/>
          <a:ea typeface="+mn-ea"/>
          <a:cs typeface="+mn-cs"/>
        </a:defRPr>
      </a:lvl3pPr>
      <a:lvl4pPr marL="168783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216979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6517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313436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616325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4098290" indent="-241300" algn="l" defTabSz="963930" rtl="0" eaLnBrk="1" latinLnBrk="0" hangingPunct="1">
        <a:lnSpc>
          <a:spcPct val="90000"/>
        </a:lnSpc>
        <a:spcBef>
          <a:spcPts val="525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819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6456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4653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284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1109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9306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75025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56990" algn="l" defTabSz="963930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image" Target="../media/image1.png" /><Relationship Id="rId5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hyperlink" Target="&#30452;&#27969;&#30005;&#26426;.avi" TargetMode="External" /><Relationship Id="rId5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5.xml" /><Relationship Id="rId4" Type="http://schemas.openxmlformats.org/officeDocument/2006/relationships/image" Target="../media/image1.png" /><Relationship Id="rId5" Type="http://schemas.openxmlformats.org/officeDocument/2006/relationships/tags" Target="../tags/tag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3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14.pn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5.png" /><Relationship Id="rId4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104311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MH_Entry_1"/>
          <p:cNvSpPr/>
          <p:nvPr>
            <p:custDataLst>
              <p:tags r:id="rId3"/>
            </p:custDataLst>
          </p:nvPr>
        </p:nvSpPr>
        <p:spPr>
          <a:xfrm>
            <a:off x="4403404" y="5510777"/>
            <a:ext cx="4125737" cy="792480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直流电机磁极对数</a:t>
            </a:r>
          </a:p>
          <a:p>
            <a:pPr algn="ctr"/>
            <a:r>
              <a:rPr lang="en-US" altLang="zh-CN" sz="1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   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直流电机的磁极对数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pic>
        <p:nvPicPr>
          <p:cNvPr id="7" name="Picture 11" descr="图片9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7585" y="1343488"/>
            <a:ext cx="7334138" cy="453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756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直流电机磁极对数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3" name="矩形 2"/>
          <p:cNvSpPr/>
          <p:nvPr/>
        </p:nvSpPr>
        <p:spPr>
          <a:xfrm>
            <a:off x="1607344" y="1959840"/>
            <a:ext cx="9644062" cy="17173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lnSpc>
                <a:spcPct val="110000"/>
              </a:lnSpc>
              <a:buClr>
                <a:schemeClr val="accent2"/>
              </a:buClr>
              <a:buFont typeface="Wingdings" panose="05000000000000000000" pitchFamily="2" charset="2"/>
              <a:buChar char="u"/>
            </a:pPr>
            <a:r>
              <a:rPr lang="en-US" altLang="zh-CN" sz="3200" b="1">
                <a:latin typeface="Arial Black" panose="020b0a04020102020204" pitchFamily="34" charset="0"/>
              </a:rPr>
              <a:t>N</a:t>
            </a:r>
            <a:r>
              <a:rPr lang="zh-CN" altLang="en-US" sz="3200" b="1">
                <a:latin typeface="Arial Black" panose="020b0a04020102020204" pitchFamily="34" charset="0"/>
              </a:rPr>
              <a:t>极和</a:t>
            </a:r>
            <a:r>
              <a:rPr lang="en-US" altLang="zh-CN" sz="3200" b="1">
                <a:latin typeface="Arial Black" panose="020b0a04020102020204" pitchFamily="34" charset="0"/>
              </a:rPr>
              <a:t>S</a:t>
            </a:r>
            <a:r>
              <a:rPr lang="zh-CN" altLang="en-US" sz="3200" b="1">
                <a:latin typeface="Arial Black" panose="020b0a04020102020204" pitchFamily="34" charset="0"/>
              </a:rPr>
              <a:t>极只能成对出现且沿圆周均匀交替分布；</a:t>
            </a:r>
          </a:p>
          <a:p>
            <a:pPr algn="just" eaLnBrk="0" hangingPunct="0">
              <a:lnSpc>
                <a:spcPct val="110000"/>
              </a:lnSpc>
              <a:buClr>
                <a:schemeClr val="accent2"/>
              </a:buClr>
              <a:buFont typeface="Wingdings" panose="05000000000000000000" pitchFamily="2" charset="2"/>
              <a:buChar char="u"/>
            </a:pPr>
            <a:r>
              <a:rPr lang="zh-CN" altLang="en-US" sz="3200" b="1">
                <a:solidFill>
                  <a:srgbClr val="FF0000"/>
                </a:solidFill>
                <a:latin typeface="Arial Black" panose="020b0a04020102020204" pitchFamily="34" charset="0"/>
              </a:rPr>
              <a:t>极对数</a:t>
            </a:r>
            <a:r>
              <a:rPr lang="zh-CN" altLang="en-US" sz="3200" b="1">
                <a:latin typeface="Arial Black" panose="020b0a04020102020204" pitchFamily="34" charset="0"/>
              </a:rPr>
              <a:t>：</a:t>
            </a:r>
            <a:r>
              <a:rPr lang="en-US" altLang="zh-CN" sz="3200" b="1">
                <a:latin typeface="Arial Black" panose="020b0a04020102020204" pitchFamily="34" charset="0"/>
              </a:rPr>
              <a:t>N</a:t>
            </a:r>
            <a:r>
              <a:rPr lang="zh-CN" altLang="en-US" sz="3200" b="1">
                <a:latin typeface="Arial Black" panose="020b0a04020102020204" pitchFamily="34" charset="0"/>
              </a:rPr>
              <a:t>极或</a:t>
            </a:r>
            <a:r>
              <a:rPr lang="en-US" altLang="zh-CN" sz="3200" b="1">
                <a:latin typeface="Arial Black" panose="020b0a04020102020204" pitchFamily="34" charset="0"/>
              </a:rPr>
              <a:t>S</a:t>
            </a:r>
            <a:r>
              <a:rPr lang="zh-CN" altLang="en-US" sz="3200" b="1">
                <a:latin typeface="Arial Black" panose="020b0a04020102020204" pitchFamily="34" charset="0"/>
              </a:rPr>
              <a:t>极的个数，通常用 </a:t>
            </a:r>
            <a:r>
              <a:rPr lang="en-US" altLang="zh-CN" sz="3200" b="1" i="1">
                <a:solidFill>
                  <a:srgbClr val="FF0000"/>
                </a:solidFill>
                <a:latin typeface="Arial Black" panose="020b0a04020102020204" pitchFamily="34" charset="0"/>
              </a:rPr>
              <a:t>p </a:t>
            </a:r>
            <a:r>
              <a:rPr lang="zh-CN" altLang="en-US" sz="3200" b="1">
                <a:latin typeface="Arial Black" panose="020b0a04020102020204" pitchFamily="34" charset="0"/>
              </a:rPr>
              <a:t>表示；</a:t>
            </a:r>
          </a:p>
          <a:p>
            <a:pPr algn="just" eaLnBrk="0" hangingPunct="0">
              <a:lnSpc>
                <a:spcPct val="110000"/>
              </a:lnSpc>
              <a:buClr>
                <a:schemeClr val="accent2"/>
              </a:buClr>
              <a:buFont typeface="Wingdings" panose="05000000000000000000" pitchFamily="2" charset="2"/>
              <a:buChar char="u"/>
            </a:pPr>
            <a:r>
              <a:rPr lang="zh-CN" altLang="en-US" sz="3200" b="1">
                <a:solidFill>
                  <a:srgbClr val="FF0000"/>
                </a:solidFill>
                <a:latin typeface="Arial Black" panose="020b0a04020102020204" pitchFamily="34" charset="0"/>
              </a:rPr>
              <a:t>极数</a:t>
            </a:r>
            <a:r>
              <a:rPr lang="zh-CN" altLang="en-US" sz="3200" b="1">
                <a:latin typeface="Arial Black" panose="020b0a04020102020204" pitchFamily="34" charset="0"/>
              </a:rPr>
              <a:t>：主磁极的个数，等于 </a:t>
            </a:r>
            <a:r>
              <a:rPr lang="en-US" altLang="zh-CN" sz="3200" b="1">
                <a:solidFill>
                  <a:srgbClr val="FF0000"/>
                </a:solidFill>
                <a:latin typeface="Arial Black" panose="020b0a04020102020204" pitchFamily="34" charset="0"/>
              </a:rPr>
              <a:t>2</a:t>
            </a:r>
            <a:r>
              <a:rPr lang="en-US" altLang="zh-CN" sz="3200" b="1" i="1">
                <a:solidFill>
                  <a:srgbClr val="FF0000"/>
                </a:solidFill>
                <a:latin typeface="Arial Black" panose="020b0a04020102020204" pitchFamily="34" charset="0"/>
              </a:rPr>
              <a:t>p</a:t>
            </a:r>
            <a:r>
              <a:rPr lang="en-US" altLang="zh-CN" b="1" i="1">
                <a:latin typeface="Arial Black" panose="020b0a04020102020204" pitchFamily="34" charset="0"/>
              </a:rPr>
              <a:t> 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直流电机的磁极对数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29075" y="987855"/>
            <a:ext cx="5400600" cy="6010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9853099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MH_Entry_1"/>
          <p:cNvSpPr/>
          <p:nvPr>
            <p:custDataLst>
              <p:tags r:id="rId3"/>
            </p:custDataLst>
          </p:nvPr>
        </p:nvSpPr>
        <p:spPr>
          <a:xfrm>
            <a:off x="4403404" y="5510777"/>
            <a:ext cx="4125737" cy="792480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直流电机定子</a:t>
            </a:r>
          </a:p>
          <a:p>
            <a:pPr algn="ctr"/>
            <a:r>
              <a:rPr lang="en-US" altLang="zh-CN" sz="1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   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179388" y="1196975"/>
            <a:ext cx="1944687" cy="476250"/>
          </a:xfrm>
          <a:prstGeom prst="rect">
            <a:avLst/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18900000" scaled="1"/>
          </a:gradFill>
          <a:ln w="19050">
            <a:solidFill>
              <a:srgbClr val="9999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latin typeface="宋体" panose="02010600030101010101" pitchFamily="2" charset="-122"/>
              </a:rPr>
              <a:t>[</a:t>
            </a:r>
            <a:r>
              <a:rPr lang="zh-CN" altLang="en-US" sz="2400" b="1">
                <a:latin typeface="宋体" panose="02010600030101010101" pitchFamily="2" charset="-122"/>
              </a:rPr>
              <a:t>一</a:t>
            </a:r>
            <a:r>
              <a:rPr lang="en-US" altLang="zh-CN" sz="2400" b="1">
                <a:latin typeface="宋体" panose="02010600030101010101" pitchFamily="2" charset="-122"/>
              </a:rPr>
              <a:t>]</a:t>
            </a:r>
            <a:r>
              <a:rPr lang="zh-CN" altLang="en-US" sz="2400" b="1">
                <a:latin typeface="宋体" panose="02010600030101010101" pitchFamily="2" charset="-122"/>
              </a:rPr>
              <a:t>、定子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179388" y="1773238"/>
            <a:ext cx="4321175" cy="2576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作用</a:t>
            </a:r>
            <a:r>
              <a:rPr lang="en-US" altLang="zh-CN" sz="2800" b="1">
                <a:solidFill>
                  <a:srgbClr val="FF3300"/>
                </a:solidFill>
                <a:latin typeface="宋体" panose="02010600030101010101" pitchFamily="2" charset="-122"/>
              </a:rPr>
              <a:t>:</a:t>
            </a:r>
            <a:r>
              <a:rPr lang="zh-CN" altLang="en-US" sz="2800" b="1">
                <a:latin typeface="宋体" panose="02010600030101010101" pitchFamily="2" charset="-122"/>
              </a:rPr>
              <a:t>产生磁场、构成磁路、机械支撑。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构成</a:t>
            </a:r>
            <a:r>
              <a:rPr lang="en-US" altLang="zh-CN" sz="2800" b="1">
                <a:solidFill>
                  <a:srgbClr val="FF3300"/>
                </a:solidFill>
                <a:latin typeface="宋体" panose="02010600030101010101" pitchFamily="2" charset="-122"/>
              </a:rPr>
              <a:t>:</a:t>
            </a:r>
            <a:r>
              <a:rPr lang="zh-CN" altLang="en-US" sz="2800" b="1">
                <a:latin typeface="宋体" panose="02010600030101010101" pitchFamily="2" charset="-122"/>
              </a:rPr>
              <a:t>机座、主磁极、换向极、电刷装置、端盖。</a:t>
            </a:r>
          </a:p>
        </p:txBody>
      </p:sp>
      <p:pic>
        <p:nvPicPr>
          <p:cNvPr id="13" name="Picture 11" descr="直流电机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0165" y="1773238"/>
            <a:ext cx="7178653" cy="3915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Text Box 15"/>
          <p:cNvSpPr txBox="1">
            <a:spLocks noChangeArrowheads="1"/>
          </p:cNvSpPr>
          <p:nvPr/>
        </p:nvSpPr>
        <p:spPr bwMode="auto">
          <a:xfrm>
            <a:off x="868486" y="1185399"/>
            <a:ext cx="2520950" cy="523220"/>
          </a:xfrm>
          <a:prstGeom prst="rect">
            <a:avLst/>
          </a:prstGeom>
          <a:solidFill>
            <a:srgbClr val="FFCC00"/>
          </a:solidFill>
          <a:ln w="38100" cmpd="dbl">
            <a:solidFill>
              <a:srgbClr val="A5002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（一）机座</a:t>
            </a:r>
          </a:p>
        </p:txBody>
      </p:sp>
      <p:sp>
        <p:nvSpPr>
          <p:cNvPr id="8" name="Text Box 16"/>
          <p:cNvSpPr txBox="1">
            <a:spLocks noChangeArrowheads="1"/>
          </p:cNvSpPr>
          <p:nvPr/>
        </p:nvSpPr>
        <p:spPr bwMode="auto">
          <a:xfrm>
            <a:off x="1013209" y="2133625"/>
            <a:ext cx="5722028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2"/>
                </a:solidFill>
                <a:latin typeface="宋体" panose="02010600030101010101" pitchFamily="2" charset="-122"/>
              </a:rPr>
              <a:t>作用：</a:t>
            </a:r>
            <a:r>
              <a:rPr lang="zh-CN" altLang="en-US" sz="2800" b="1">
                <a:latin typeface="宋体" panose="02010600030101010101" pitchFamily="2" charset="-122"/>
              </a:rPr>
              <a:t>机械支撑、导磁磁路。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2"/>
                </a:solidFill>
              </a:rPr>
              <a:t>构成：</a:t>
            </a:r>
            <a:r>
              <a:rPr lang="zh-CN" altLang="en-US" sz="2800" b="1"/>
              <a:t>用厚钢板弯成筒形焊成或铸钢件制成。</a:t>
            </a:r>
          </a:p>
        </p:txBody>
      </p:sp>
      <p:pic>
        <p:nvPicPr>
          <p:cNvPr id="9" name="Picture 17"/>
          <p:cNvPicPr>
            <a:picLocks noChangeAspect="1" noChangeArrowheads="1"/>
          </p:cNvPicPr>
          <p:nvPr/>
        </p:nvPicPr>
        <p:blipFill>
          <a:blip r:embed="rId3">
            <a:lum bright="-30000" contras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3179" y="1653068"/>
            <a:ext cx="4462819" cy="4214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435683" y="1326627"/>
            <a:ext cx="2794149" cy="523220"/>
          </a:xfrm>
          <a:prstGeom prst="rect">
            <a:avLst/>
          </a:prstGeom>
          <a:solidFill>
            <a:srgbClr val="FFCC00"/>
          </a:solidFill>
          <a:ln w="38100" cmpd="dbl">
            <a:solidFill>
              <a:srgbClr val="A5002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/>
              <a:t>（二）主磁极</a:t>
            </a: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lum bright="-30000" contrast="5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5143" y="1610596"/>
            <a:ext cx="4402325" cy="415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435683" y="2225682"/>
            <a:ext cx="5102942" cy="706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D05D5"/>
                </a:solidFill>
              </a:rPr>
              <a:t>作用：建立主磁场。</a:t>
            </a:r>
          </a:p>
          <a:p>
            <a:r>
              <a:rPr lang="zh-CN" altLang="en-US" sz="3200" b="1">
                <a:solidFill>
                  <a:srgbClr val="2D05D5"/>
                </a:solidFill>
              </a:rPr>
              <a:t>构成：</a:t>
            </a:r>
            <a:r>
              <a:rPr lang="zh-CN" altLang="en-US" sz="3200" b="1">
                <a:solidFill>
                  <a:srgbClr val="0000FF"/>
                </a:solidFill>
              </a:rPr>
              <a:t>主极铁心和套装在铁心上的励磁绕组。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pic>
        <p:nvPicPr>
          <p:cNvPr id="7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12951" y="3860800"/>
            <a:ext cx="3109987" cy="3105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0" descr="t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98530" y="1012574"/>
            <a:ext cx="3874219" cy="296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2828975" y="2636838"/>
            <a:ext cx="2606625" cy="931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000" tIns="10800" rIns="18000" bIns="10800">
            <a:spAutoFit/>
          </a:bodyPr>
          <a:lstStyle>
            <a:defPPr>
              <a:defRPr lang="zh-CN"/>
            </a:defPPr>
            <a:lvl1pPr marL="4572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9144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3716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288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2860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743200" indent="-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00400" indent="-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657600" indent="-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14800" indent="-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10000"/>
              </a:lnSpc>
              <a:buClr>
                <a:schemeClr val="hlink"/>
              </a:buClr>
            </a:pPr>
            <a:r>
              <a:rPr lang="zh-CN" altLang="en-US" sz="2800" b="1">
                <a:latin typeface="Times New Roman" panose="02020603050405020304" pitchFamily="18" charset="0"/>
              </a:rPr>
              <a:t>主磁极</a:t>
            </a:r>
          </a:p>
          <a:p>
            <a:pPr eaLnBrk="0" hangingPunct="0">
              <a:lnSpc>
                <a:spcPct val="110000"/>
              </a:lnSpc>
              <a:buClr>
                <a:schemeClr val="hlink"/>
              </a:buClr>
            </a:pPr>
            <a:r>
              <a:rPr lang="zh-CN" altLang="en-US" sz="2800" b="1">
                <a:latin typeface="Times New Roman" panose="02020603050405020304" pitchFamily="18" charset="0"/>
              </a:rPr>
              <a:t>励磁绕组</a:t>
            </a:r>
          </a:p>
        </p:txBody>
      </p:sp>
      <p:sp>
        <p:nvSpPr>
          <p:cNvPr id="11" name="AutoShape 13"/>
          <p:cNvSpPr>
            <a:spLocks noChangeArrowheads="1"/>
          </p:cNvSpPr>
          <p:nvPr/>
        </p:nvSpPr>
        <p:spPr bwMode="auto">
          <a:xfrm>
            <a:off x="5724525" y="5445125"/>
            <a:ext cx="4953322" cy="615316"/>
          </a:xfrm>
          <a:prstGeom prst="wedgeRectCallout">
            <a:avLst>
              <a:gd name="adj1" fmla="val -71560"/>
              <a:gd name="adj2" fmla="val -134926"/>
            </a:avLst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18900000" scaled="1"/>
          </a:gradFill>
          <a:ln w="19050">
            <a:solidFill>
              <a:srgbClr val="9999FF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宋体" panose="02010600030101010101" pitchFamily="2" charset="-122"/>
              </a:rPr>
              <a:t>主磁极钢板冲片（</a:t>
            </a:r>
            <a:r>
              <a:rPr lang="en-US" altLang="zh-CN" sz="2800" b="1">
                <a:latin typeface="宋体" panose="02010600030101010101" pitchFamily="2" charset="-122"/>
              </a:rPr>
              <a:t>1-1.5mm</a:t>
            </a:r>
            <a:r>
              <a:rPr lang="zh-CN" altLang="en-US" sz="2800" b="1">
                <a:latin typeface="宋体" panose="02010600030101010101" pitchFamily="2" charset="-122"/>
              </a:rPr>
              <a:t>厚</a:t>
            </a:r>
            <a:r>
              <a:rPr lang="zh-CN" altLang="en-US" sz="1800" b="1">
                <a:latin typeface="宋体" panose="02010600030101010101" pitchFamily="2" charset="-122"/>
              </a:rPr>
              <a:t>）</a:t>
            </a:r>
          </a:p>
        </p:txBody>
      </p:sp>
      <p:sp>
        <p:nvSpPr>
          <p:cNvPr id="12" name="AutoShape 14"/>
          <p:cNvSpPr>
            <a:spLocks noChangeArrowheads="1"/>
          </p:cNvSpPr>
          <p:nvPr/>
        </p:nvSpPr>
        <p:spPr bwMode="auto">
          <a:xfrm>
            <a:off x="5867399" y="4365625"/>
            <a:ext cx="4594423" cy="452698"/>
          </a:xfrm>
          <a:prstGeom prst="wedgeRectCallout">
            <a:avLst>
              <a:gd name="adj1" fmla="val -13810"/>
              <a:gd name="adj2" fmla="val -296452"/>
            </a:avLst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18900000" scaled="1"/>
          </a:gradFill>
          <a:ln w="19050">
            <a:solidFill>
              <a:srgbClr val="9999FF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000" tIns="10800" rIns="18000" bIns="1080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Times New Roman" panose="02020603050405020304" pitchFamily="18" charset="0"/>
              </a:rPr>
              <a:t>主磁极由钢板冲片叠压而成</a:t>
            </a:r>
          </a:p>
        </p:txBody>
      </p:sp>
      <p:sp>
        <p:nvSpPr>
          <p:cNvPr id="13" name="AutoShape 15"/>
          <p:cNvSpPr>
            <a:spLocks noChangeArrowheads="1"/>
          </p:cNvSpPr>
          <p:nvPr/>
        </p:nvSpPr>
        <p:spPr bwMode="auto">
          <a:xfrm>
            <a:off x="4572000" y="965507"/>
            <a:ext cx="3024188" cy="736294"/>
          </a:xfrm>
          <a:prstGeom prst="wedgeRectCallout">
            <a:avLst>
              <a:gd name="adj1" fmla="val 11703"/>
              <a:gd name="adj2" fmla="val 206898"/>
            </a:avLst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2700000" scaled="1"/>
          </a:gradFill>
          <a:ln w="19050">
            <a:solidFill>
              <a:srgbClr val="9999FF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000" tIns="10800" rIns="18000" bIns="108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Times New Roman" panose="02020603050405020304" pitchFamily="18" charset="0"/>
              </a:rPr>
              <a:t>励磁绕组套在主磁极极身上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179387" y="1052513"/>
            <a:ext cx="3009627" cy="523220"/>
          </a:xfrm>
          <a:prstGeom prst="rect">
            <a:avLst/>
          </a:prstGeom>
          <a:solidFill>
            <a:srgbClr val="FFCC00"/>
          </a:solidFill>
          <a:ln w="38100" cmpd="dbl">
            <a:solidFill>
              <a:srgbClr val="A5002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/>
              <a:t>（三）换向极</a:t>
            </a: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lum bright="-30000" contras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90769" y="1557338"/>
            <a:ext cx="3216694" cy="327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389572" y="2854928"/>
            <a:ext cx="5168153" cy="2160591"/>
          </a:xfrm>
          <a:prstGeom prst="rect">
            <a:avLst/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18900000" scaled="1"/>
          </a:gradFill>
          <a:ln w="9525">
            <a:solidFill>
              <a:schemeClr val="accent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安装在相邻的两个主磁极之间，用螺钉固定在机座上，用来改善直流电机的换向，一般电机容量超过</a:t>
            </a:r>
            <a:r>
              <a:rPr lang="en-US" altLang="zh-CN" sz="2800" b="1">
                <a:latin typeface="宋体" panose="02010600030101010101" pitchFamily="2" charset="-122"/>
              </a:rPr>
              <a:t>1kW</a:t>
            </a:r>
            <a:r>
              <a:rPr lang="zh-CN" altLang="en-US" sz="2800" b="1">
                <a:latin typeface="宋体" panose="02010600030101010101" pitchFamily="2" charset="-122"/>
              </a:rPr>
              <a:t>时均应安装换向极。 </a:t>
            </a:r>
          </a:p>
        </p:txBody>
      </p:sp>
      <p:sp>
        <p:nvSpPr>
          <p:cNvPr id="11" name="Rectangle 7"/>
          <p:cNvSpPr>
            <a:spLocks noChangeArrowheads="1"/>
          </p:cNvSpPr>
          <p:nvPr/>
        </p:nvSpPr>
        <p:spPr bwMode="auto">
          <a:xfrm>
            <a:off x="179388" y="1557338"/>
            <a:ext cx="428466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2"/>
                </a:solidFill>
                <a:latin typeface="宋体" panose="02010600030101010101" pitchFamily="2" charset="-122"/>
              </a:rPr>
              <a:t>作用：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改善换向。</a:t>
            </a:r>
          </a:p>
          <a:p>
            <a:r>
              <a:rPr lang="zh-CN" altLang="en-US" sz="2800" b="1">
                <a:solidFill>
                  <a:schemeClr val="tx2"/>
                </a:solidFill>
                <a:latin typeface="宋体" panose="02010600030101010101" pitchFamily="2" charset="-122"/>
              </a:rPr>
              <a:t>构成：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由铁心和绕组组成。</a:t>
            </a:r>
          </a:p>
        </p:txBody>
      </p:sp>
      <p:sp>
        <p:nvSpPr>
          <p:cNvPr id="12" name="AutoShape 10"/>
          <p:cNvSpPr>
            <a:spLocks noChangeArrowheads="1"/>
          </p:cNvSpPr>
          <p:nvPr/>
        </p:nvSpPr>
        <p:spPr bwMode="auto">
          <a:xfrm>
            <a:off x="9807463" y="2807585"/>
            <a:ext cx="2579473" cy="1912143"/>
          </a:xfrm>
          <a:prstGeom prst="wedgeRoundRectCallout">
            <a:avLst>
              <a:gd name="adj1" fmla="val -90116"/>
              <a:gd name="adj2" fmla="val 6986"/>
              <a:gd name="adj3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18900000" scaled="1"/>
          </a:gradFill>
          <a:ln w="9525" algn="ctr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/>
              <a:t>用整块钢制成，也可用厚</a:t>
            </a:r>
            <a:r>
              <a:rPr lang="en-US" altLang="zh-CN" sz="2800" b="1"/>
              <a:t>1</a:t>
            </a:r>
            <a:r>
              <a:rPr lang="zh-CN" altLang="en-US" sz="2800" b="1"/>
              <a:t>～</a:t>
            </a:r>
            <a:r>
              <a:rPr lang="en-US" altLang="zh-CN" sz="2800" b="1"/>
              <a:t>1.5</a:t>
            </a:r>
            <a:r>
              <a:rPr lang="en-US" altLang="zh-CN" sz="2800" b="1" i="1"/>
              <a:t>mm</a:t>
            </a:r>
            <a:r>
              <a:rPr lang="zh-CN" altLang="en-US" sz="2800" b="1"/>
              <a:t>厚钢板或硅钢片叠成</a:t>
            </a:r>
            <a:r>
              <a:rPr lang="zh-CN" altLang="en-US" sz="1600" b="1"/>
              <a:t>。</a:t>
            </a:r>
          </a:p>
          <a:p>
            <a:pPr algn="ctr"/>
            <a:endParaRPr lang="en-US" altLang="zh-CN" sz="16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9" name="Text Box 11"/>
          <p:cNvSpPr txBox="1">
            <a:spLocks noChangeArrowheads="1"/>
          </p:cNvSpPr>
          <p:nvPr/>
        </p:nvSpPr>
        <p:spPr bwMode="auto">
          <a:xfrm>
            <a:off x="1116965" y="999298"/>
            <a:ext cx="2432090" cy="523220"/>
          </a:xfrm>
          <a:prstGeom prst="rect">
            <a:avLst/>
          </a:prstGeom>
          <a:solidFill>
            <a:srgbClr val="FFCC00"/>
          </a:solidFill>
          <a:ln w="38100" cmpd="dbl">
            <a:solidFill>
              <a:srgbClr val="A5002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/>
              <a:t>（四）电刷</a:t>
            </a:r>
          </a:p>
        </p:txBody>
      </p:sp>
      <p:sp>
        <p:nvSpPr>
          <p:cNvPr id="14" name="Rectangle 12"/>
          <p:cNvSpPr>
            <a:spLocks noChangeArrowheads="1"/>
          </p:cNvSpPr>
          <p:nvPr/>
        </p:nvSpPr>
        <p:spPr bwMode="auto">
          <a:xfrm>
            <a:off x="614095" y="2055010"/>
            <a:ext cx="4679950" cy="2199898"/>
          </a:xfrm>
          <a:prstGeom prst="rect">
            <a:avLst/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2700000" scaled="1"/>
          </a:gradFill>
          <a:ln w="19050">
            <a:solidFill>
              <a:schemeClr val="accent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sz="2800" b="1"/>
              <a:t>作用：电枢电路的引出（或引入）装置。</a:t>
            </a:r>
          </a:p>
          <a:p>
            <a:pPr>
              <a:lnSpc>
                <a:spcPct val="125000"/>
              </a:lnSpc>
            </a:pPr>
            <a:r>
              <a:rPr lang="zh-CN" altLang="en-US" sz="2800" b="1"/>
              <a:t>构成：电刷、刷握、刷杆和刷杆座等。</a:t>
            </a:r>
          </a:p>
        </p:txBody>
      </p:sp>
      <p:pic>
        <p:nvPicPr>
          <p:cNvPr id="15" name="Picture 14" descr="图片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4026" y="1260908"/>
            <a:ext cx="3897099" cy="2696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64026" y="4205129"/>
            <a:ext cx="3816350" cy="276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250825" y="1052513"/>
            <a:ext cx="2794174" cy="523220"/>
          </a:xfrm>
          <a:prstGeom prst="rect">
            <a:avLst/>
          </a:prstGeom>
          <a:solidFill>
            <a:srgbClr val="FFCC00"/>
          </a:solidFill>
          <a:ln w="38100" cmpd="dbl">
            <a:solidFill>
              <a:srgbClr val="A5002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/>
              <a:t>（五）端盖</a:t>
            </a:r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528875" y="2226880"/>
            <a:ext cx="3600450" cy="2813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主要起支撑作用。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 b="1">
                <a:latin typeface="宋体" panose="02010600030101010101" pitchFamily="2" charset="-122"/>
              </a:rPr>
              <a:t>端盖固定在机座上，其上放置轴承支撑直流电机的转轴，使直流电机能够旋转。 </a:t>
            </a:r>
          </a:p>
        </p:txBody>
      </p:sp>
      <p:pic>
        <p:nvPicPr>
          <p:cNvPr id="9" name="Picture 16" descr="图片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3787" y="1658540"/>
            <a:ext cx="6236249" cy="3909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MH_Entry_1"/>
          <p:cNvSpPr/>
          <p:nvPr>
            <p:custDataLst>
              <p:tags r:id="rId3"/>
            </p:custDataLst>
          </p:nvPr>
        </p:nvSpPr>
        <p:spPr>
          <a:xfrm>
            <a:off x="4403404" y="5510777"/>
            <a:ext cx="4125737" cy="792480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直流电机可逆性</a:t>
            </a:r>
          </a:p>
          <a:p>
            <a:pPr algn="ctr"/>
            <a:r>
              <a:rPr lang="en-US" altLang="zh-CN" sz="16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   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pic>
        <p:nvPicPr>
          <p:cNvPr id="11" name="Picture 2" descr="直流电机的可逆性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8" t="2307" r="6204" b="15674"/>
          <a:stretch>
            <a:fillRect/>
          </a:stretch>
        </p:blipFill>
        <p:spPr bwMode="auto">
          <a:xfrm>
            <a:off x="3117007" y="1309122"/>
            <a:ext cx="7402487" cy="5224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1476241" y="847579"/>
            <a:ext cx="6910954" cy="442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800" b="1">
                <a:solidFill>
                  <a:srgbClr val="FF0000"/>
                </a:solidFill>
                <a:latin typeface="华文新魏" panose="02010800040101010101" pitchFamily="2" charset="-122"/>
                <a:ea typeface="宋体" panose="02010600030101010101" pitchFamily="2" charset="-122"/>
              </a:rPr>
              <a:t>直流电机的可逆性原理</a:t>
            </a:r>
          </a:p>
        </p:txBody>
      </p:sp>
      <p:pic>
        <p:nvPicPr>
          <p:cNvPr id="13" name="Picture 4" descr="直流电机的可逆性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0" t="92874" r="51588" b="3448"/>
          <a:stretch>
            <a:fillRect/>
          </a:stretch>
        </p:blipFill>
        <p:spPr bwMode="auto">
          <a:xfrm>
            <a:off x="3477369" y="6399852"/>
            <a:ext cx="2943300" cy="47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直流电机的可逆性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04" t="92874" r="34509" b="3448"/>
          <a:stretch>
            <a:fillRect/>
          </a:stretch>
        </p:blipFill>
        <p:spPr bwMode="auto">
          <a:xfrm>
            <a:off x="7006382" y="6399852"/>
            <a:ext cx="2764382" cy="47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15" name="Rectangle 2"/>
          <p:cNvSpPr txBox="1">
            <a:spLocks noChangeArrowheads="1"/>
          </p:cNvSpPr>
          <p:nvPr/>
        </p:nvSpPr>
        <p:spPr>
          <a:xfrm>
            <a:off x="1187450" y="1628775"/>
            <a:ext cx="9490397" cy="3499718"/>
          </a:xfrm>
          <a:prstGeom prst="rect">
            <a:avLst/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189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241300" indent="-241300" algn="l" defTabSz="963930" rtl="0" eaLnBrk="1" fontAlgn="base" latinLnBrk="0" hangingPunct="1">
              <a:lnSpc>
                <a:spcPct val="90000"/>
              </a:lnSpc>
              <a:spcBef>
                <a:spcPts val="1055"/>
              </a:spcBef>
              <a:spcAft>
                <a:spcPct val="0"/>
              </a:spcAft>
              <a:buFont typeface="Arial" pitchFamily="34" charset="0"/>
              <a:buChar char="•"/>
              <a:defRPr sz="29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326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53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52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1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878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6979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517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343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16325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29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2800" b="1"/>
              <a:t>一台直流电机，即可作发电机运行也可作电动机运行</a:t>
            </a:r>
          </a:p>
          <a:p>
            <a:pPr lvl="1" fontAlgn="auto">
              <a:spcAft>
                <a:spcPct val="0"/>
              </a:spcAft>
            </a:pPr>
            <a:r>
              <a:rPr lang="zh-CN" altLang="en-US" sz="2800" b="1"/>
              <a:t>结构一样</a:t>
            </a:r>
          </a:p>
          <a:p>
            <a:pPr lvl="1" fontAlgn="auto">
              <a:spcAft>
                <a:spcPct val="0"/>
              </a:spcAft>
            </a:pPr>
            <a:r>
              <a:rPr lang="zh-CN" altLang="en-US" sz="2800" b="1"/>
              <a:t>所处状态，由运行环境决定</a:t>
            </a:r>
          </a:p>
          <a:p>
            <a:pPr lvl="1" fontAlgn="auto">
              <a:spcAft>
                <a:spcPct val="0"/>
              </a:spcAft>
            </a:pPr>
            <a:r>
              <a:rPr lang="zh-CN" altLang="en-US" sz="2800" b="1"/>
              <a:t>输出电能为发电机</a:t>
            </a:r>
          </a:p>
          <a:p>
            <a:pPr lvl="1" fontAlgn="auto">
              <a:spcAft>
                <a:spcPct val="0"/>
              </a:spcAft>
            </a:pPr>
            <a:r>
              <a:rPr lang="zh-CN" altLang="en-US" sz="2800" b="1"/>
              <a:t>输出机械能为电动机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23850" y="1052513"/>
            <a:ext cx="4032250" cy="8366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3200" b="1">
                <a:latin typeface="华文新魏" panose="02010800040101010101" pitchFamily="2" charset="-122"/>
                <a:ea typeface="宋体" panose="02010600030101010101" pitchFamily="2" charset="-122"/>
              </a:rPr>
              <a:t>电动机运行状态</a:t>
            </a:r>
          </a:p>
        </p:txBody>
      </p:sp>
      <p:pic>
        <p:nvPicPr>
          <p:cNvPr id="8" name="Picture 3" descr="直流电机的可逆性-电动机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85559" y="1336358"/>
            <a:ext cx="3622675" cy="504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4"/>
          <p:cNvSpPr txBox="1">
            <a:spLocks noChangeArrowheads="1"/>
          </p:cNvSpPr>
          <p:nvPr/>
        </p:nvSpPr>
        <p:spPr>
          <a:xfrm>
            <a:off x="1388815" y="2155349"/>
            <a:ext cx="6196148" cy="4629328"/>
          </a:xfrm>
          <a:prstGeom prst="rect">
            <a:avLst/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27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241300" indent="-241300" algn="l" defTabSz="963930" rtl="0" eaLnBrk="1" fontAlgn="base" latinLnBrk="0" hangingPunct="1">
              <a:lnSpc>
                <a:spcPct val="90000"/>
              </a:lnSpc>
              <a:spcBef>
                <a:spcPts val="1055"/>
              </a:spcBef>
              <a:spcAft>
                <a:spcPct val="0"/>
              </a:spcAft>
              <a:buFont typeface="Arial" pitchFamily="34" charset="0"/>
              <a:buChar char="•"/>
              <a:defRPr sz="29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326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53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52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1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878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6979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517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343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16325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29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电网容量无限大</a:t>
            </a:r>
          </a:p>
          <a:p>
            <a:pPr marL="0" indent="0" fontAlgn="auto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网压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U=</a:t>
            </a:r>
            <a:r>
              <a:rPr lang="zh-CN" altLang="en-US" sz="2800" b="1">
                <a:solidFill>
                  <a:schemeClr val="tx2"/>
                </a:solidFill>
                <a:latin typeface="宋体" panose="02010600030101010101" pitchFamily="2" charset="-122"/>
              </a:rPr>
              <a:t>常数      </a:t>
            </a:r>
            <a:r>
              <a:rPr lang="en-US" altLang="zh-CN" sz="2800" b="1" err="1">
                <a:solidFill>
                  <a:schemeClr val="tx2"/>
                </a:solidFill>
                <a:latin typeface="宋体" panose="02010600030101010101" pitchFamily="2" charset="-122"/>
              </a:rPr>
              <a:t>I</a:t>
            </a:r>
            <a:r>
              <a:rPr lang="en-US" altLang="zh-CN" sz="2800" b="1" baseline="-25000" err="1">
                <a:solidFill>
                  <a:schemeClr val="tx2"/>
                </a:solidFill>
                <a:latin typeface="宋体" panose="02010600030101010101" pitchFamily="2" charset="-122"/>
              </a:rPr>
              <a:t>a</a:t>
            </a:r>
            <a:endParaRPr lang="en-US" altLang="zh-CN" sz="2800" b="1" baseline="-25000">
              <a:solidFill>
                <a:schemeClr val="tx2"/>
              </a:solidFill>
              <a:latin typeface="宋体" panose="02010600030101010101" pitchFamily="2" charset="-122"/>
            </a:endParaRPr>
          </a:p>
          <a:p>
            <a:pPr marL="0" indent="0" fontAlgn="auto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产生电磁转矩</a:t>
            </a:r>
          </a:p>
          <a:p>
            <a:pPr marL="0" indent="0" fontAlgn="auto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感应电势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E</a:t>
            </a:r>
            <a:r>
              <a:rPr lang="en-US" altLang="en-US" sz="2800" b="1">
                <a:solidFill>
                  <a:schemeClr val="tx2"/>
                </a:solidFill>
                <a:latin typeface="宋体" panose="02010600030101010101" pitchFamily="2" charset="-122"/>
              </a:rPr>
              <a:t>﹤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U</a:t>
            </a:r>
            <a:r>
              <a:rPr lang="en-US" altLang="zh-CN" sz="2800" b="1">
                <a:latin typeface="宋体" panose="02010600030101010101" pitchFamily="2" charset="-122"/>
              </a:rPr>
              <a:t>     </a:t>
            </a:r>
            <a:r>
              <a:rPr lang="zh-CN" altLang="en-US" sz="2800" b="1">
                <a:latin typeface="宋体" panose="02010600030101010101" pitchFamily="2" charset="-122"/>
              </a:rPr>
              <a:t>从电网吸收电能</a:t>
            </a:r>
          </a:p>
          <a:p>
            <a:pPr marL="0" indent="0" fontAlgn="auto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克服阻力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T</a:t>
            </a:r>
            <a:r>
              <a:rPr lang="en-US" altLang="zh-CN" sz="2800" b="1" baseline="-25000">
                <a:solidFill>
                  <a:schemeClr val="tx2"/>
                </a:solidFill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旋转</a:t>
            </a:r>
            <a:r>
              <a:rPr lang="en-US" altLang="zh-CN" sz="2800" b="1">
                <a:latin typeface="宋体" panose="02010600030101010101" pitchFamily="2" charset="-122"/>
              </a:rPr>
              <a:t>,</a:t>
            </a:r>
            <a:r>
              <a:rPr lang="zh-CN" altLang="en-US" sz="2800" b="1">
                <a:latin typeface="宋体" panose="02010600030101010101" pitchFamily="2" charset="-122"/>
              </a:rPr>
              <a:t>输出机械功率</a:t>
            </a:r>
          </a:p>
          <a:p>
            <a:pPr marL="0" indent="0" fontAlgn="auto">
              <a:lnSpc>
                <a:spcPct val="15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稳定运行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pic>
        <p:nvPicPr>
          <p:cNvPr id="7" name="Picture 4" descr="直流电机的可逆性-发电机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4963" y="1184274"/>
            <a:ext cx="3786187" cy="504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755650" y="1184274"/>
            <a:ext cx="3529013" cy="66040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3200" b="1">
                <a:latin typeface="华文新魏" panose="02010800040101010101" pitchFamily="2" charset="-122"/>
                <a:ea typeface="宋体" panose="02010600030101010101" pitchFamily="2" charset="-122"/>
              </a:rPr>
              <a:t>发电机运行状态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755650" y="2142795"/>
            <a:ext cx="6509544" cy="3860006"/>
          </a:xfrm>
          <a:prstGeom prst="rect">
            <a:avLst/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27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241300" indent="-241300" algn="l" defTabSz="963930" rtl="0" eaLnBrk="1" fontAlgn="base" latinLnBrk="0" hangingPunct="1">
              <a:lnSpc>
                <a:spcPct val="90000"/>
              </a:lnSpc>
              <a:spcBef>
                <a:spcPts val="1055"/>
              </a:spcBef>
              <a:spcAft>
                <a:spcPct val="0"/>
              </a:spcAft>
              <a:buFont typeface="Arial" pitchFamily="34" charset="0"/>
              <a:buChar char="•"/>
              <a:defRPr sz="29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326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53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52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1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878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6979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517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343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16325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29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3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电网容量无限大</a:t>
            </a:r>
          </a:p>
          <a:p>
            <a:pPr marL="0" indent="0" fontAlgn="auto">
              <a:lnSpc>
                <a:spcPct val="13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网压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U=</a:t>
            </a:r>
            <a:r>
              <a:rPr lang="zh-CN" altLang="en-US" sz="2800" b="1">
                <a:solidFill>
                  <a:schemeClr val="tx2"/>
                </a:solidFill>
                <a:latin typeface="宋体" panose="02010600030101010101" pitchFamily="2" charset="-122"/>
              </a:rPr>
              <a:t>常数</a:t>
            </a:r>
          </a:p>
          <a:p>
            <a:pPr marL="0" indent="0" fontAlgn="auto">
              <a:lnSpc>
                <a:spcPct val="13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外转矩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T</a:t>
            </a:r>
            <a:r>
              <a:rPr lang="en-US" altLang="zh-CN" sz="2800" b="1" baseline="-25000">
                <a:solidFill>
                  <a:schemeClr val="tx2"/>
                </a:solidFill>
                <a:latin typeface="宋体" panose="02010600030101010101" pitchFamily="2" charset="-122"/>
              </a:rPr>
              <a:t>1</a:t>
            </a:r>
            <a:r>
              <a:rPr lang="en-US" altLang="zh-CN" sz="2800" b="1" baseline="-25000">
                <a:latin typeface="宋体" panose="02010600030101010101" pitchFamily="2" charset="-122"/>
              </a:rPr>
              <a:t> </a:t>
            </a:r>
            <a:r>
              <a:rPr lang="en-US" altLang="zh-CN" sz="2800" b="1">
                <a:latin typeface="宋体" panose="02010600030101010101" pitchFamily="2" charset="-122"/>
              </a:rPr>
              <a:t>→ </a:t>
            </a:r>
            <a:r>
              <a:rPr lang="zh-CN" altLang="en-US" sz="2800" b="1">
                <a:latin typeface="宋体" panose="02010600030101010101" pitchFamily="2" charset="-122"/>
              </a:rPr>
              <a:t>转速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n</a:t>
            </a:r>
            <a:r>
              <a:rPr lang="zh-CN" altLang="en-US" sz="2800" b="1">
                <a:latin typeface="宋体" panose="02010600030101010101" pitchFamily="2" charset="-122"/>
              </a:rPr>
              <a:t>旋转</a:t>
            </a:r>
          </a:p>
          <a:p>
            <a:pPr marL="0" indent="0" fontAlgn="auto">
              <a:lnSpc>
                <a:spcPct val="13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感应电势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E﹥U</a:t>
            </a:r>
            <a:r>
              <a:rPr lang="en-US" altLang="zh-CN" sz="2800" b="1">
                <a:latin typeface="宋体" panose="02010600030101010101" pitchFamily="2" charset="-122"/>
              </a:rPr>
              <a:t> → </a:t>
            </a:r>
            <a:r>
              <a:rPr lang="zh-CN" altLang="en-US" sz="2800" b="1">
                <a:latin typeface="宋体" panose="02010600030101010101" pitchFamily="2" charset="-122"/>
              </a:rPr>
              <a:t>输出电能</a:t>
            </a:r>
            <a:r>
              <a:rPr lang="en-US" altLang="zh-CN" sz="2800" b="1">
                <a:latin typeface="宋体" panose="02010600030101010101" pitchFamily="2" charset="-122"/>
              </a:rPr>
              <a:t>,</a:t>
            </a:r>
            <a:r>
              <a:rPr lang="zh-CN" altLang="en-US" sz="2800" b="1">
                <a:latin typeface="宋体" panose="02010600030101010101" pitchFamily="2" charset="-122"/>
              </a:rPr>
              <a:t>电枢电流</a:t>
            </a:r>
            <a:r>
              <a:rPr lang="en-US" altLang="zh-CN" sz="2800" b="1" err="1">
                <a:solidFill>
                  <a:schemeClr val="tx2"/>
                </a:solidFill>
                <a:latin typeface="宋体" panose="02010600030101010101" pitchFamily="2" charset="-122"/>
              </a:rPr>
              <a:t>I</a:t>
            </a:r>
            <a:r>
              <a:rPr lang="en-US" altLang="zh-CN" sz="2800" b="1" baseline="-25000" err="1">
                <a:solidFill>
                  <a:schemeClr val="tx2"/>
                </a:solidFill>
                <a:latin typeface="宋体" panose="02010600030101010101" pitchFamily="2" charset="-122"/>
              </a:rPr>
              <a:t>a</a:t>
            </a:r>
            <a:endParaRPr lang="en-US" altLang="zh-CN" sz="2800" b="1" baseline="-25000">
              <a:solidFill>
                <a:schemeClr val="tx2"/>
              </a:solidFill>
              <a:latin typeface="宋体" panose="02010600030101010101" pitchFamily="2" charset="-122"/>
            </a:endParaRPr>
          </a:p>
          <a:p>
            <a:pPr marL="0" indent="0" fontAlgn="auto">
              <a:lnSpc>
                <a:spcPct val="130000"/>
              </a:lnSpc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稳定运行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8"/>
          <p:cNvSpPr txBox="1"/>
          <p:nvPr/>
        </p:nvSpPr>
        <p:spPr>
          <a:xfrm>
            <a:off x="5273787" y="365631"/>
            <a:ext cx="3387836" cy="43088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直流电机的基本知识</a:t>
            </a:r>
          </a:p>
        </p:txBody>
      </p:sp>
      <p:sp>
        <p:nvSpPr>
          <p:cNvPr id="6" name="TextBox 8"/>
          <p:cNvSpPr txBox="1"/>
          <p:nvPr/>
        </p:nvSpPr>
        <p:spPr>
          <a:xfrm>
            <a:off x="5273787" y="796596"/>
            <a:ext cx="2311176" cy="1689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1100">
                <a:solidFill>
                  <a:schemeClr val="bg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YI JI BIAO T</a:t>
            </a:r>
            <a:r>
              <a:rPr lang="en-US" altLang="zh-CN" sz="1100">
                <a:solidFill>
                  <a:schemeClr val="tx1"/>
                </a:solidFill>
                <a:latin typeface="方正粗倩简体" panose="03000509000000000000" charset="-122"/>
                <a:ea typeface="方正粗倩简体" panose="03000509000000000000" charset="-122"/>
                <a:sym typeface="Arial" pitchFamily="34" charset="0"/>
              </a:rPr>
              <a:t>I</a:t>
            </a:r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50825" y="1052513"/>
            <a:ext cx="1584325" cy="57626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6393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64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调节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1835150" y="1628775"/>
            <a:ext cx="8626673" cy="4363814"/>
          </a:xfrm>
          <a:prstGeom prst="rect">
            <a:avLst/>
          </a:prstGeom>
          <a:gradFill rotWithShape="1">
            <a:gsLst>
              <a:gs pos="0">
                <a:srgbClr val="FFCDE1"/>
              </a:gs>
              <a:gs pos="50000">
                <a:schemeClr val="bg1"/>
              </a:gs>
              <a:gs pos="100000">
                <a:srgbClr val="FFCDE1"/>
              </a:gs>
            </a:gsLst>
            <a:lin ang="18900000" scaled="1"/>
          </a:gradFill>
          <a:ln>
            <a:solidFill>
              <a:schemeClr val="accent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241300" indent="-241300" algn="l" defTabSz="963930" rtl="0" eaLnBrk="1" fontAlgn="base" latinLnBrk="0" hangingPunct="1">
              <a:lnSpc>
                <a:spcPct val="90000"/>
              </a:lnSpc>
              <a:spcBef>
                <a:spcPts val="1055"/>
              </a:spcBef>
              <a:spcAft>
                <a:spcPct val="0"/>
              </a:spcAft>
              <a:buFont typeface="Arial" pitchFamily="34" charset="0"/>
              <a:buChar char="•"/>
              <a:defRPr sz="29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326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53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052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211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87830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69795" indent="-241300" algn="l" defTabSz="963930" rtl="0" eaLnBrk="1" fontAlgn="base" latinLnBrk="0" hangingPunct="1">
              <a:lnSpc>
                <a:spcPct val="90000"/>
              </a:lnSpc>
              <a:spcBef>
                <a:spcPts val="525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6517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13436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616325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98290" indent="-241300" algn="l" defTabSz="963930" rtl="0" eaLnBrk="1" latinLnBrk="0" hangingPunct="1">
              <a:lnSpc>
                <a:spcPct val="90000"/>
              </a:lnSpc>
              <a:spcBef>
                <a:spcPts val="525"/>
              </a:spcBef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保持磁场不变，不计电机损耗</a:t>
            </a:r>
          </a:p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减小机械输入转矩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T</a:t>
            </a:r>
            <a:r>
              <a:rPr lang="en-US" altLang="zh-CN" sz="2800" b="1" baseline="-25000">
                <a:solidFill>
                  <a:schemeClr val="tx2"/>
                </a:solidFill>
                <a:latin typeface="宋体" panose="02010600030101010101" pitchFamily="2" charset="-122"/>
              </a:rPr>
              <a:t>1</a:t>
            </a:r>
            <a:r>
              <a:rPr lang="en-US" altLang="zh-CN" sz="2800" b="1">
                <a:latin typeface="宋体" panose="02010600030101010101" pitchFamily="2" charset="-122"/>
              </a:rPr>
              <a:t> → </a:t>
            </a:r>
            <a:r>
              <a:rPr lang="zh-CN" altLang="en-US" sz="2800" b="1">
                <a:latin typeface="宋体" panose="02010600030101010101" pitchFamily="2" charset="-122"/>
              </a:rPr>
              <a:t>转速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n</a:t>
            </a:r>
            <a:r>
              <a:rPr lang="zh-CN" altLang="en-US" sz="2800" b="1">
                <a:latin typeface="宋体" panose="02010600030101010101" pitchFamily="2" charset="-122"/>
              </a:rPr>
              <a:t>下降 → 感应电势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E</a:t>
            </a:r>
            <a:r>
              <a:rPr lang="zh-CN" altLang="en-US" sz="2800" b="1">
                <a:latin typeface="宋体" panose="02010600030101010101" pitchFamily="2" charset="-122"/>
              </a:rPr>
              <a:t>减小 → </a:t>
            </a:r>
            <a:r>
              <a:rPr lang="en-US" altLang="zh-CN" sz="2800" b="1" err="1">
                <a:solidFill>
                  <a:schemeClr val="tx2"/>
                </a:solidFill>
                <a:latin typeface="宋体" panose="02010600030101010101" pitchFamily="2" charset="-122"/>
              </a:rPr>
              <a:t>Ia</a:t>
            </a:r>
            <a:r>
              <a:rPr lang="zh-CN" altLang="en-US" sz="2800" b="1">
                <a:latin typeface="宋体" panose="02010600030101010101" pitchFamily="2" charset="-122"/>
              </a:rPr>
              <a:t>减小</a:t>
            </a:r>
            <a:r>
              <a:rPr lang="en-US" altLang="zh-CN" sz="2800" b="1">
                <a:latin typeface="宋体" panose="02010600030101010101" pitchFamily="2" charset="-122"/>
              </a:rPr>
              <a:t>/</a:t>
            </a:r>
            <a:r>
              <a:rPr lang="zh-CN" altLang="en-US" sz="2800" b="1">
                <a:latin typeface="宋体" panose="02010600030101010101" pitchFamily="2" charset="-122"/>
              </a:rPr>
              <a:t>输出电功率减小 → 电磁转矩减小</a:t>
            </a:r>
          </a:p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重新稳定后 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T</a:t>
            </a:r>
            <a:r>
              <a:rPr lang="en-US" altLang="zh-CN" sz="2800" b="1" baseline="-25000">
                <a:solidFill>
                  <a:schemeClr val="tx2"/>
                </a:solidFill>
                <a:latin typeface="宋体" panose="02010600030101010101" pitchFamily="2" charset="-122"/>
              </a:rPr>
              <a:t>1</a:t>
            </a:r>
            <a:r>
              <a:rPr lang="en-US" altLang="zh-CN" sz="2800" b="1">
                <a:solidFill>
                  <a:schemeClr val="tx2"/>
                </a:solidFill>
                <a:latin typeface="宋体" panose="02010600030101010101" pitchFamily="2" charset="-122"/>
              </a:rPr>
              <a:t>=T</a:t>
            </a:r>
            <a:r>
              <a:rPr lang="en-US" altLang="zh-CN" sz="2800" b="1" baseline="-25000">
                <a:solidFill>
                  <a:schemeClr val="tx2"/>
                </a:solidFill>
                <a:latin typeface="宋体" panose="02010600030101010101" pitchFamily="2" charset="-122"/>
              </a:rPr>
              <a:t>em</a:t>
            </a:r>
            <a:r>
              <a:rPr lang="en-US" altLang="zh-CN" sz="2800" b="1">
                <a:latin typeface="宋体" panose="02010600030101010101" pitchFamily="2" charset="-122"/>
              </a:rPr>
              <a:t> </a:t>
            </a:r>
            <a:r>
              <a:rPr lang="zh-CN" altLang="en-US" sz="2800" b="1">
                <a:latin typeface="宋体" panose="02010600030101010101" pitchFamily="2" charset="-122"/>
              </a:rPr>
              <a:t>，达到新平衡</a:t>
            </a:r>
          </a:p>
          <a:p>
            <a:pPr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结果</a:t>
            </a:r>
          </a:p>
          <a:p>
            <a:pPr lvl="1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输入机械功率减小</a:t>
            </a:r>
          </a:p>
          <a:p>
            <a:pPr lvl="1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宋体" panose="02010600030101010101" pitchFamily="2" charset="-122"/>
              </a:rPr>
              <a:t>输出电功率减小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:push/>
      </p:transition>
    </mc:Choice>
    <mc:Fallback>
      <p:transition spd="slow" advTm="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588750" cy="5962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https://d.book118.com/918071043117006022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2.xml><?xml version="1.0" encoding="utf-8"?>
<p:tagLst xmlns:p="http://schemas.openxmlformats.org/presentationml/2006/main">
  <p:tag name="MH" val="20161022204519"/>
  <p:tag name="MH_LIBRARY" val="GRAPHIC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4.xml><?xml version="1.0" encoding="utf-8"?>
<p:tagLst xmlns:p="http://schemas.openxmlformats.org/presentationml/2006/main">
  <p:tag name="MH" val="20161022204519"/>
  <p:tag name="MH_LIBRARY" val="GRAPHIC"/>
</p:tagLst>
</file>

<file path=ppt/tags/tag5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6.xml><?xml version="1.0" encoding="utf-8"?>
<p:tagLst xmlns:p="http://schemas.openxmlformats.org/presentationml/2006/main">
  <p:tag name="MH" val="20161022204519"/>
  <p:tag name="MH_LIBRARY" val="GRAPHIC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自定义 454">
      <a:dk1>
        <a:sysClr val="windowText" lastClr="000000"/>
      </a:dk1>
      <a:lt1>
        <a:sysClr val="window" lastClr="FFFFFF"/>
      </a:lt1>
      <a:dk2>
        <a:srgbClr val="A5A5A5"/>
      </a:dk2>
      <a:lt2>
        <a:srgbClr val="E7E6E6"/>
      </a:lt2>
      <a:accent1>
        <a:srgbClr val="ED1C24"/>
      </a:accent1>
      <a:accent2>
        <a:srgbClr val="A5A5A5"/>
      </a:accent2>
      <a:accent3>
        <a:srgbClr val="ED1C24"/>
      </a:accent3>
      <a:accent4>
        <a:srgbClr val="A5A5A5"/>
      </a:accent4>
      <a:accent5>
        <a:srgbClr val="ED1C24"/>
      </a:accent5>
      <a:accent6>
        <a:srgbClr val="A5A5A5"/>
      </a:accent6>
      <a:hlink>
        <a:srgbClr val="ED1C24"/>
      </a:hlink>
      <a:folHlink>
        <a:srgbClr val="A5A5A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自定义 454">
      <a:dk1>
        <a:sysClr val="windowText" lastClr="000000"/>
      </a:dk1>
      <a:lt1>
        <a:sysClr val="window" lastClr="FFFFFF"/>
      </a:lt1>
      <a:dk2>
        <a:srgbClr val="A5A5A5"/>
      </a:dk2>
      <a:lt2>
        <a:srgbClr val="E7E6E6"/>
      </a:lt2>
      <a:accent1>
        <a:srgbClr val="ED1C24"/>
      </a:accent1>
      <a:accent2>
        <a:srgbClr val="A5A5A5"/>
      </a:accent2>
      <a:accent3>
        <a:srgbClr val="ED1C24"/>
      </a:accent3>
      <a:accent4>
        <a:srgbClr val="A5A5A5"/>
      </a:accent4>
      <a:accent5>
        <a:srgbClr val="ED1C24"/>
      </a:accent5>
      <a:accent6>
        <a:srgbClr val="A5A5A5"/>
      </a:accent6>
      <a:hlink>
        <a:srgbClr val="ED1C24"/>
      </a:hlink>
      <a:folHlink>
        <a:srgbClr val="A5A5A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自定义 454">
      <a:dk1>
        <a:sysClr val="windowText" lastClr="000000"/>
      </a:dk1>
      <a:lt1>
        <a:sysClr val="window" lastClr="FFFFFF"/>
      </a:lt1>
      <a:dk2>
        <a:srgbClr val="A5A5A5"/>
      </a:dk2>
      <a:lt2>
        <a:srgbClr val="E7E6E6"/>
      </a:lt2>
      <a:accent1>
        <a:srgbClr val="ED1C24"/>
      </a:accent1>
      <a:accent2>
        <a:srgbClr val="A5A5A5"/>
      </a:accent2>
      <a:accent3>
        <a:srgbClr val="ED1C24"/>
      </a:accent3>
      <a:accent4>
        <a:srgbClr val="A5A5A5"/>
      </a:accent4>
      <a:accent5>
        <a:srgbClr val="ED1C24"/>
      </a:accent5>
      <a:accent6>
        <a:srgbClr val="A5A5A5"/>
      </a:accent6>
      <a:hlink>
        <a:srgbClr val="ED1C24"/>
      </a:hlink>
      <a:folHlink>
        <a:srgbClr val="A5A5A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Calibri Light</vt:lpstr>
      <vt:lpstr>宋体</vt:lpstr>
      <vt:lpstr>方正粗倩简体</vt:lpstr>
      <vt:lpstr>Wingdings</vt:lpstr>
      <vt:lpstr>Arial Black</vt:lpstr>
      <vt:lpstr>Times New Roman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2024-08-28T23:46:27.887</cp:lastPrinted>
  <dcterms:created xsi:type="dcterms:W3CDTF">2024-08-28T15:46:27Z</dcterms:created>
  <dcterms:modified xsi:type="dcterms:W3CDTF">2024-08-28T15:46:29Z</dcterms:modified>
</cp:coreProperties>
</file>