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2" r:id="rId34"/>
    <p:sldId id="355" r:id="rId35"/>
    <p:sldId id="358" r:id="rId36"/>
    <p:sldId id="361" r:id="rId37"/>
    <p:sldId id="364" r:id="rId38"/>
    <p:sldId id="367" r:id="rId39"/>
    <p:sldId id="370" r:id="rId40"/>
    <p:sldId id="373" r:id="rId41"/>
    <p:sldId id="376" r:id="rId42"/>
    <p:sldId id="378" r:id="rId43"/>
  </p:sldIdLst>
  <p:sldSz cx="9774936" cy="7331202"/>
  <p:notesSz cx="6858000" cy="9144000"/>
  <p:custDataLst>
    <p:tags r:id="rId4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slide" Target="slides/slide33.xml" /><Relationship Id="rId36" Type="http://schemas.openxmlformats.org/officeDocument/2006/relationships/slide" Target="slides/slide34.xml" /><Relationship Id="rId37" Type="http://schemas.openxmlformats.org/officeDocument/2006/relationships/slide" Target="slides/slide35.xml" /><Relationship Id="rId38" Type="http://schemas.openxmlformats.org/officeDocument/2006/relationships/slide" Target="slides/slide36.xml" /><Relationship Id="rId39" Type="http://schemas.openxmlformats.org/officeDocument/2006/relationships/slide" Target="slides/slide37.xml" /><Relationship Id="rId4" Type="http://schemas.openxmlformats.org/officeDocument/2006/relationships/slide" Target="slides/slide2.xml" /><Relationship Id="rId40" Type="http://schemas.openxmlformats.org/officeDocument/2006/relationships/slide" Target="slides/slide38.xml" /><Relationship Id="rId41" Type="http://schemas.openxmlformats.org/officeDocument/2006/relationships/slide" Target="slides/slide39.xml" /><Relationship Id="rId42" Type="http://schemas.openxmlformats.org/officeDocument/2006/relationships/slide" Target="slides/slide40.xml" /><Relationship Id="rId43" Type="http://schemas.openxmlformats.org/officeDocument/2006/relationships/slide" Target="slides/slide41.xml" /><Relationship Id="rId44" Type="http://schemas.openxmlformats.org/officeDocument/2006/relationships/tags" Target="tags/tag1.xml" /><Relationship Id="rId45" Type="http://schemas.openxmlformats.org/officeDocument/2006/relationships/presProps" Target="presProps.xml" /><Relationship Id="rId46" Type="http://schemas.openxmlformats.org/officeDocument/2006/relationships/viewProps" Target="viewProps.xml" /><Relationship Id="rId47" Type="http://schemas.openxmlformats.org/officeDocument/2006/relationships/theme" Target="theme/theme1.xml" /><Relationship Id="rId48" Type="http://schemas.openxmlformats.org/officeDocument/2006/relationships/tableStyles" Target="tableStyles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w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680C4-BD08-4E18-9FD5-AD453BE27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DE64CB-19F4-49AF-ADA4-F77443BD5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9F053B-BDCE-4DFC-918A-EFB640744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A8FE28-9C68-4501-917F-909505F09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ED241D-3F08-4D91-93DD-78ACC6818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7B6270-1599-4B55-8943-FD9289768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EB1B27-96C6-4B32-821A-B57F592DD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7821FA-D093-430E-8756-AE63C404E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C84428-6807-4781-A22F-F01260D1E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B60518-4D51-4060-BF8B-AA3E67667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9B7107-20F1-4149-915E-7DE449D4B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97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sz="1497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97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Relationship Id="rId4" Type="http://schemas.openxmlformats.org/officeDocument/2006/relationships/image" Target="../media/image3.jpeg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pic>
        <p:nvPicPr>
          <p:cNvPr id="1026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1698"/>
            <a:ext cx="9774936" cy="732950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1027" name=""/>
          <p:cNvSpPr/>
          <p:nvPr>
            <p:ph type="title"/>
          </p:nvPr>
        </p:nvSpPr>
        <p:spPr>
          <a:xfrm>
            <a:off x="488747" y="1279566"/>
            <a:ext cx="8797442" cy="121677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7749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76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8" name=""/>
          <p:cNvSpPr/>
          <p:nvPr>
            <p:ph type="body" idx="1"/>
          </p:nvPr>
        </p:nvSpPr>
        <p:spPr>
          <a:xfrm>
            <a:off x="488747" y="2973210"/>
            <a:ext cx="8797442" cy="357565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6560" indent="-366560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lang="zh-CN" altLang="en-US" sz="3421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94214" indent="-305467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lang="zh-CN" altLang="en-US" sz="2993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21867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lang="zh-CN" altLang="en-US" sz="25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710614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99361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9" name=""/>
          <p:cNvSpPr/>
          <p:nvPr>
            <p:ph type="dt" sz="half" idx="2"/>
          </p:nvPr>
        </p:nvSpPr>
        <p:spPr>
          <a:xfrm>
            <a:off x="488747" y="6676145"/>
            <a:ext cx="2280818" cy="50911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 altLang="en-US"/>
            </a:defPPr>
            <a:lvl1pPr marL="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874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77494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6624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5498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sz="1497"/>
          </a:p>
        </p:txBody>
      </p:sp>
      <p:sp>
        <p:nvSpPr>
          <p:cNvPr id="1030" name=""/>
          <p:cNvSpPr/>
          <p:nvPr>
            <p:ph type="ftr" sz="quarter" idx="3"/>
          </p:nvPr>
        </p:nvSpPr>
        <p:spPr>
          <a:xfrm>
            <a:off x="3339770" y="6676145"/>
            <a:ext cx="3095396" cy="50911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 altLang="en-US"/>
            </a:defPPr>
            <a:lvl1pPr marL="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874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77494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6624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5498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sz="1497"/>
          </a:p>
        </p:txBody>
      </p:sp>
      <p:sp>
        <p:nvSpPr>
          <p:cNvPr id="1031" name=""/>
          <p:cNvSpPr/>
          <p:nvPr>
            <p:ph type="sldNum" sz="quarter" idx="4"/>
          </p:nvPr>
        </p:nvSpPr>
        <p:spPr>
          <a:xfrm>
            <a:off x="7005371" y="6676145"/>
            <a:ext cx="2280818" cy="50911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 altLang="en-US"/>
            </a:defPPr>
            <a:lvl1pPr marL="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874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77494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6624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5498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F601E29F-CB0D-4879-940C-A836A5A24732}" type="slidenum">
              <a:rPr sz="1497"/>
              <a:t>*</a:t>
            </a:fld>
          </a:p>
        </p:txBody>
      </p:sp>
      <p:sp>
        <p:nvSpPr>
          <p:cNvPr id="1032" name=""/>
          <p:cNvSpPr/>
          <p:nvPr/>
        </p:nvSpPr>
        <p:spPr>
          <a:xfrm>
            <a:off x="191766" y="278314"/>
            <a:ext cx="4850133" cy="537961"/>
          </a:xfrm>
          <a:gradFill rotWithShape="1">
            <a:gsLst>
              <a:gs pos="0">
                <a:srgbClr val="FFFF99"/>
              </a:gs>
              <a:gs pos="100000">
                <a:srgbClr val="FF0000"/>
              </a:gs>
            </a:gsLst>
            <a:path path="shape">
              <a:fillToRect l="50000" t="50000" r="50000" b="50000"/>
            </a:path>
          </a:gra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fromWordArt="1">
            <a:prstTxWarp prst="textPlain">
              <a:avLst/>
            </a:prstTxWarp>
          </a:bodyPr>
          <a:lstStyle>
            <a:defPPr>
              <a:defRPr lang="zh-CN" altLang="en-US"/>
            </a:defPPr>
            <a:lvl1pPr marL="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874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77494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6624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5498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sz="3848" i="1" kern="10">
                <a:ln cap="flat">
                  <a:noFill/>
                  <a:prstDash val="solid"/>
                  <a:headEnd type="none" w="med" len="med"/>
                  <a:tailEnd type="none" w="med" len="med"/>
                </a:ln>
                <a:gradFill rotWithShape="1">
                  <a:gsLst>
                    <a:gs pos="0">
                      <a:srgbClr val="FFFF99"/>
                    </a:gs>
                    <a:gs pos="100000">
                      <a:srgbClr val="FF0000"/>
                    </a:gs>
                  </a:gsLst>
                  <a:path path="shape">
                    <a:fillToRect l="50000" t="50000" r="50000" b="50000"/>
                  </a:path>
                </a:gradFill>
                <a:latin typeface="黑体"/>
              </a:rPr>
              <a:t>2010年度卫生系列专业技术人员继续教育培训</a:t>
            </a:r>
          </a:p>
        </p:txBody>
      </p:sp>
      <p:pic>
        <p:nvPicPr>
          <p:cNvPr id="1033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8761805" y="201948"/>
            <a:ext cx="821366" cy="84682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hf sldNum="0" hdr="0" dt="0"/>
  <p:txStyles>
    <p:titleStyle>
      <a:lvl1pPr marL="0" indent="0" algn="ctr" defTabSz="977494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276" b="1" i="0" u="none">
          <a:solidFill>
            <a:schemeClr val="tx2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Arial" pitchFamily="34" charset="0"/>
          <a:ea typeface="宋体" charset="-122"/>
        </a:defRPr>
      </a:lvl1pPr>
    </p:titleStyle>
    <p:bodyStyle>
      <a:lvl1pPr marL="366560" indent="-366560" algn="l" defTabSz="977494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Pct val="50000"/>
        <a:buFontTx/>
        <a:buBlip>
          <a:blip r:embed="rId3"/>
        </a:buBlip>
        <a:defRPr kumimoji="0" sz="3421" b="1" i="0" u="none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Arial" pitchFamily="34" charset="0"/>
          <a:ea typeface="宋体" charset="-122"/>
        </a:defRPr>
      </a:lvl1pPr>
      <a:lvl2pPr marL="794214" indent="-305467" algn="l" defTabSz="977494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Pct val="50000"/>
        <a:buFontTx/>
        <a:buBlip>
          <a:blip r:embed="rId3"/>
        </a:buBlip>
        <a:defRPr kumimoji="0" sz="2993" b="1" i="0" u="none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Arial" pitchFamily="34" charset="0"/>
          <a:ea typeface="宋体" charset="-122"/>
        </a:defRPr>
      </a:lvl2pPr>
      <a:lvl3pPr marL="1221867" indent="-244373" algn="l" defTabSz="977494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Pct val="50000"/>
        <a:buFontTx/>
        <a:buBlip>
          <a:blip r:embed="rId3"/>
        </a:buBlip>
        <a:defRPr kumimoji="0" sz="2566" b="1" i="0" u="none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Arial" pitchFamily="34" charset="0"/>
          <a:ea typeface="宋体" charset="-122"/>
        </a:defRPr>
      </a:lvl3pPr>
      <a:lvl4pPr marL="1710614" indent="-244373" algn="l" defTabSz="977494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Pct val="50000"/>
        <a:buFontTx/>
        <a:buBlip>
          <a:blip r:embed="rId3"/>
        </a:buBlip>
        <a:defRPr kumimoji="0" sz="2138" b="1" i="0" u="none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Arial" pitchFamily="34" charset="0"/>
          <a:ea typeface="宋体" charset="-122"/>
        </a:defRPr>
      </a:lvl4pPr>
      <a:lvl5pPr marL="2199361" indent="-244373" algn="l" defTabSz="977494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Pct val="50000"/>
        <a:buFontTx/>
        <a:buBlip>
          <a:blip r:embed="rId3"/>
        </a:buBlip>
        <a:defRPr kumimoji="0" sz="2138" b="1" i="0" u="none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Arial" pitchFamily="34" charset="0"/>
          <a:ea typeface="宋体" charset="-122"/>
        </a:defRPr>
      </a:lvl5pPr>
    </p:bodyStyle>
    <p:otherStyle>
      <a:lvl1pPr marL="0" indent="0" algn="l" defTabSz="977494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楷体_GB2312" charset="-122"/>
        <a:buNone/>
        <a:defRPr kumimoji="0" sz="1924" b="0" i="0" u="none" baseline="0">
          <a:solidFill>
            <a:schemeClr val="tx1"/>
          </a:solidFill>
          <a:effectLst/>
        </a:defRPr>
      </a:lvl1pPr>
      <a:lvl2pPr marL="488747" indent="0" algn="l" defTabSz="977494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楷体_GB2312" charset="-122"/>
        <a:buNone/>
        <a:defRPr kumimoji="0" sz="1924" b="0" i="0" u="none" baseline="0">
          <a:solidFill>
            <a:schemeClr val="tx1"/>
          </a:solidFill>
          <a:effectLst/>
        </a:defRPr>
      </a:lvl2pPr>
      <a:lvl3pPr marL="977494" indent="0" algn="l" defTabSz="977494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楷体_GB2312" charset="-122"/>
        <a:buNone/>
        <a:defRPr kumimoji="0" sz="1924" b="0" i="0" u="none" baseline="0">
          <a:solidFill>
            <a:schemeClr val="tx1"/>
          </a:solidFill>
          <a:effectLst/>
        </a:defRPr>
      </a:lvl3pPr>
      <a:lvl4pPr marL="1466240" indent="0" algn="l" defTabSz="977494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楷体_GB2312" charset="-122"/>
        <a:buNone/>
        <a:defRPr kumimoji="0" sz="1924" b="0" i="0" u="none" baseline="0">
          <a:solidFill>
            <a:schemeClr val="tx1"/>
          </a:solidFill>
          <a:effectLst/>
        </a:defRPr>
      </a:lvl4pPr>
      <a:lvl5pPr marL="1954987" indent="0" algn="l" defTabSz="977494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楷体_GB2312" charset="-122"/>
        <a:buNone/>
        <a:defRPr kumimoji="0" sz="1924" b="0" i="0" u="none" baseline="0">
          <a:solidFill>
            <a:schemeClr val="tx1"/>
          </a:solidFill>
          <a:effectLst/>
        </a:defRPr>
      </a:lvl5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4.wmf" /><Relationship Id="rId4" Type="http://schemas.openxmlformats.org/officeDocument/2006/relationships/image" Target="../media/image5.png" /><Relationship Id="rId5" Type="http://schemas.openxmlformats.org/officeDocument/2006/relationships/vmlDrawing" Target="../drawings/vmlDrawing1.v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4.wmf" /><Relationship Id="rId4" Type="http://schemas.openxmlformats.org/officeDocument/2006/relationships/vmlDrawing" Target="../drawings/vmlDrawing2.v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oleObject" Target="../embeddings/oleObject3.bin" TargetMode="Internal" /><Relationship Id="rId3" Type="http://schemas.openxmlformats.org/officeDocument/2006/relationships/image" Target="../media/image4.wmf" /><Relationship Id="rId4" Type="http://schemas.openxmlformats.org/officeDocument/2006/relationships/vmlDrawing" Target="../drawings/vmlDrawing3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4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4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7511300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"/>
          <p:cNvSpPr/>
          <p:nvPr/>
        </p:nvSpPr>
        <p:spPr>
          <a:xfrm>
            <a:off x="731424" y="2587983"/>
            <a:ext cx="8247602" cy="121677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 altLang="en-US"/>
            </a:defPPr>
            <a:lvl1pPr marL="0" indent="0" algn="ctr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76" b="1" i="0" u="none" kern="120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  <a:cs typeface="+mn-cs"/>
              </a:defRPr>
            </a:lvl1pPr>
            <a:lvl2pPr marL="48874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77494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6624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5498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sz="3976">
                <a:solidFill>
                  <a:srgbClr val="000069"/>
                </a:solidFill>
              </a:rPr>
              <a:t>农药及黄曲霉毒素的测定及平安处置</a:t>
            </a:r>
            <a:br>
              <a:rPr sz="3976">
                <a:solidFill>
                  <a:srgbClr val="000069"/>
                </a:solidFill>
              </a:rPr>
            </a:br>
            <a:br>
              <a:rPr sz="3976">
                <a:solidFill>
                  <a:srgbClr val="000069"/>
                </a:solidFill>
              </a:rPr>
            </a:br>
          </a:p>
        </p:txBody>
      </p:sp>
      <p:sp>
        <p:nvSpPr>
          <p:cNvPr id="2051" name=""/>
          <p:cNvSpPr/>
          <p:nvPr/>
        </p:nvSpPr>
        <p:spPr>
          <a:xfrm>
            <a:off x="631298" y="4512423"/>
            <a:ext cx="8473309" cy="123204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 altLang="en-US"/>
            </a:defPPr>
            <a:lvl1pPr marL="366560" indent="-366560" algn="l" defTabSz="977494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421" b="1" i="0" u="none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  <a:cs typeface="+mn-cs"/>
              </a:defRPr>
            </a:lvl1pPr>
            <a:lvl2pPr marL="794214" indent="-305467" algn="l" defTabSz="977494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93" b="1" i="0" u="none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  <a:cs typeface="+mn-cs"/>
              </a:defRPr>
            </a:lvl2pPr>
            <a:lvl3pPr marL="1221867" indent="-244373" algn="l" defTabSz="977494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66" b="1" i="0" u="none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  <a:cs typeface="+mn-cs"/>
              </a:defRPr>
            </a:lvl3pPr>
            <a:lvl4pPr marL="1710614" indent="-244373" algn="l" defTabSz="977494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  <a:cs typeface="+mn-cs"/>
              </a:defRPr>
            </a:lvl4pPr>
            <a:lvl5pPr marL="2199361" indent="-244373" algn="l" defTabSz="977494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None/>
            </a:pPr>
            <a:r>
              <a:rPr sz="2907">
                <a:solidFill>
                  <a:srgbClr val="333468"/>
                </a:solidFill>
                <a:latin typeface="楷体_GB2312" charset="-122"/>
                <a:ea typeface="楷体_GB2312" charset="-122"/>
              </a:rPr>
              <a:t>天津市药品检验所         </a:t>
            </a:r>
            <a:endParaRPr sz="3207">
              <a:solidFill>
                <a:srgbClr val="3333FF"/>
              </a:solidFill>
              <a:latin typeface="楷体_GB2312" charset="-122"/>
              <a:ea typeface="楷体_GB2312" charset="-122"/>
            </a:endParaRPr>
          </a:p>
          <a:p>
            <a:pPr lvl="0" algn="ctr">
              <a:buNone/>
            </a:pPr>
            <a:r>
              <a:rPr sz="2366">
                <a:solidFill>
                  <a:srgbClr val="000069"/>
                </a:solidFill>
              </a:rPr>
              <a:t>王杰</a:t>
            </a:r>
            <a:endParaRPr sz="2566"/>
          </a:p>
        </p:txBody>
      </p:sp>
      <p:pic>
        <p:nvPicPr>
          <p:cNvPr id="2052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8761805" y="201948"/>
            <a:ext cx="821366" cy="84682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053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97"/>
          </a:p>
        </p:txBody>
      </p:sp>
      <p:sp>
        <p:nvSpPr>
          <p:cNvPr id="2055" name="New shape"/>
          <p:cNvSpPr/>
          <p:nvPr/>
        </p:nvSpPr>
        <p:spPr>
          <a:xfrm>
            <a:off x="0" y="7077202"/>
            <a:ext cx="977493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第一页，共八十页。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5" name=""/>
          <p:cNvSpPr/>
          <p:nvPr>
            <p:ph type="title" idx="4294967295"/>
          </p:nvPr>
        </p:nvSpPr>
        <p:spPr>
          <a:xfrm>
            <a:off x="500626" y="1048769"/>
            <a:ext cx="8797442" cy="121677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7749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76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000069"/>
                </a:solidFill>
              </a:rPr>
              <a:t>药典情况</a:t>
            </a:r>
          </a:p>
        </p:txBody>
      </p:sp>
      <p:sp>
        <p:nvSpPr>
          <p:cNvPr id="2056" name=""/>
          <p:cNvSpPr/>
          <p:nvPr>
            <p:ph type="body" idx="4294967295"/>
          </p:nvPr>
        </p:nvSpPr>
        <p:spPr>
          <a:xfrm>
            <a:off x="500626" y="2357186"/>
            <a:ext cx="8797442" cy="357565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6560" indent="-366560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421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94214" indent="-305467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93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21867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710614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99361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/>
            <a:r>
              <a:rPr>
                <a:solidFill>
                  <a:srgbClr val="000069"/>
                </a:solidFill>
              </a:rPr>
              <a:t>?中国药典?2005年版一部相关增修订内容</a:t>
            </a:r>
          </a:p>
          <a:p>
            <a:pPr lvl="0"/>
            <a:r>
              <a:rPr>
                <a:solidFill>
                  <a:srgbClr val="000069"/>
                </a:solidFill>
              </a:rPr>
              <a:t>附录IX Q “农药残留量测定法〞</a:t>
            </a:r>
          </a:p>
          <a:p>
            <a:pPr lvl="0"/>
            <a:r>
              <a:rPr>
                <a:solidFill>
                  <a:srgbClr val="000069"/>
                </a:solidFill>
              </a:rPr>
              <a:t>有机氯类农药残留量测定法         ——保存</a:t>
            </a:r>
          </a:p>
          <a:p>
            <a:pPr lvl="0"/>
            <a:r>
              <a:rPr>
                <a:solidFill>
                  <a:srgbClr val="000069"/>
                </a:solidFill>
              </a:rPr>
              <a:t>有机磷类农药残留量测定法         ——新增</a:t>
            </a:r>
          </a:p>
          <a:p>
            <a:pPr lvl="0"/>
            <a:r>
              <a:rPr>
                <a:solidFill>
                  <a:srgbClr val="000069"/>
                </a:solidFill>
              </a:rPr>
              <a:t>拟除虫菊酯类农药残留量测定法  ——新增</a:t>
            </a:r>
          </a:p>
        </p:txBody>
      </p:sp>
      <p:sp>
        <p:nvSpPr>
          <p:cNvPr id="205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97"/>
          </a:p>
        </p:txBody>
      </p:sp>
      <p:sp>
        <p:nvSpPr>
          <p:cNvPr id="2059" name="New shape"/>
          <p:cNvSpPr/>
          <p:nvPr/>
        </p:nvSpPr>
        <p:spPr>
          <a:xfrm>
            <a:off x="0" y="7077202"/>
            <a:ext cx="977493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第二页，共八十页。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9" name=""/>
          <p:cNvSpPr/>
          <p:nvPr>
            <p:ph type="title" idx="4294967295"/>
          </p:nvPr>
        </p:nvSpPr>
        <p:spPr>
          <a:xfrm>
            <a:off x="488747" y="1279566"/>
            <a:ext cx="8797442" cy="121677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7749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76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000069"/>
                </a:solidFill>
              </a:rPr>
              <a:t>药典附录农药残留量测定法</a:t>
            </a:r>
          </a:p>
        </p:txBody>
      </p:sp>
      <p:sp>
        <p:nvSpPr>
          <p:cNvPr id="2060" name=""/>
          <p:cNvSpPr/>
          <p:nvPr>
            <p:ph type="body" idx="4294967295"/>
          </p:nvPr>
        </p:nvSpPr>
        <p:spPr>
          <a:xfrm>
            <a:off x="488747" y="2973210"/>
            <a:ext cx="8797442" cy="357565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6560" indent="-366560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421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94214" indent="-305467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93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21867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710614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99361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/>
            <a:r>
              <a:rPr>
                <a:solidFill>
                  <a:srgbClr val="000069"/>
                </a:solidFill>
              </a:rPr>
              <a:t>一、有机氯类农药残留量测定</a:t>
            </a:r>
          </a:p>
          <a:p>
            <a:pPr lvl="0"/>
            <a:r>
              <a:rPr>
                <a:solidFill>
                  <a:srgbClr val="000069"/>
                </a:solidFill>
              </a:rPr>
              <a:t>二、有机磷类农药残留量测定</a:t>
            </a:r>
          </a:p>
          <a:p>
            <a:pPr lvl="0"/>
            <a:r>
              <a:rPr>
                <a:solidFill>
                  <a:srgbClr val="000069"/>
                </a:solidFill>
              </a:rPr>
              <a:t>三、拟除虫菊酯类农药残留量测定</a:t>
            </a:r>
          </a:p>
        </p:txBody>
      </p:sp>
      <p:sp>
        <p:nvSpPr>
          <p:cNvPr id="2061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97"/>
          </a:p>
        </p:txBody>
      </p:sp>
      <p:sp>
        <p:nvSpPr>
          <p:cNvPr id="2063" name="New shape"/>
          <p:cNvSpPr/>
          <p:nvPr/>
        </p:nvSpPr>
        <p:spPr>
          <a:xfrm>
            <a:off x="0" y="7077202"/>
            <a:ext cx="977493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第三页，共八十页。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3" name=""/>
          <p:cNvSpPr/>
          <p:nvPr>
            <p:ph type="title" idx="4294967295"/>
          </p:nvPr>
        </p:nvSpPr>
        <p:spPr>
          <a:xfrm>
            <a:off x="490444" y="1695341"/>
            <a:ext cx="8778774" cy="68899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7749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76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000069"/>
                </a:solidFill>
              </a:rPr>
              <a:t>各国药典的比较</a:t>
            </a:r>
          </a:p>
        </p:txBody>
      </p:sp>
      <p:sp>
        <p:nvSpPr>
          <p:cNvPr id="2064" name=""/>
          <p:cNvSpPr/>
          <p:nvPr>
            <p:ph type="body" idx="4294967295"/>
          </p:nvPr>
        </p:nvSpPr>
        <p:spPr>
          <a:xfrm>
            <a:off x="653360" y="1433997"/>
            <a:ext cx="8839867" cy="492649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6560" indent="-366560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421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94214" indent="-305467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93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21867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710614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99361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>
              <a:lnSpc>
                <a:spcPct val="140000"/>
              </a:lnSpc>
            </a:pPr>
            <a:r>
              <a:rPr sz="2593">
                <a:solidFill>
                  <a:srgbClr val="000069"/>
                </a:solidFill>
              </a:rPr>
              <a:t>检测指标</a:t>
            </a:r>
            <a:endParaRPr sz="2993"/>
          </a:p>
          <a:p>
            <a:pPr lvl="0">
              <a:lnSpc>
                <a:spcPct val="140000"/>
              </a:lnSpc>
            </a:pPr>
            <a:r>
              <a:rPr sz="2693">
                <a:solidFill>
                  <a:srgbClr val="000069"/>
                </a:solidFill>
              </a:rPr>
              <a:t>中国药典：24个单体</a:t>
            </a:r>
            <a:endParaRPr sz="2993"/>
          </a:p>
          <a:p>
            <a:pPr lvl="0">
              <a:lnSpc>
                <a:spcPct val="140000"/>
              </a:lnSpc>
            </a:pPr>
            <a:r>
              <a:rPr sz="2893">
                <a:solidFill>
                  <a:srgbClr val="000069"/>
                </a:solidFill>
              </a:rPr>
              <a:t>欧洲药典：70种，约110个单体</a:t>
            </a:r>
            <a:endParaRPr sz="2993"/>
          </a:p>
          <a:p>
            <a:pPr lvl="0">
              <a:lnSpc>
                <a:spcPct val="140000"/>
              </a:lnSpc>
            </a:pPr>
            <a:r>
              <a:rPr sz="2893">
                <a:solidFill>
                  <a:srgbClr val="000069"/>
                </a:solidFill>
              </a:rPr>
              <a:t>WHO：40余种</a:t>
            </a:r>
            <a:endParaRPr sz="2993"/>
          </a:p>
          <a:p>
            <a:pPr lvl="0">
              <a:lnSpc>
                <a:spcPct val="140000"/>
              </a:lnSpc>
            </a:pPr>
            <a:r>
              <a:rPr sz="2893">
                <a:solidFill>
                  <a:srgbClr val="000069"/>
                </a:solidFill>
              </a:rPr>
              <a:t>韩国药典〔公示〕：42种</a:t>
            </a:r>
            <a:endParaRPr sz="2993"/>
          </a:p>
          <a:p>
            <a:pPr lvl="0">
              <a:lnSpc>
                <a:spcPct val="140000"/>
              </a:lnSpc>
            </a:pPr>
            <a:r>
              <a:rPr sz="2893">
                <a:solidFill>
                  <a:srgbClr val="000069"/>
                </a:solidFill>
              </a:rPr>
              <a:t>检测方法</a:t>
            </a:r>
            <a:endParaRPr sz="2993"/>
          </a:p>
          <a:p>
            <a:pPr lvl="0">
              <a:lnSpc>
                <a:spcPct val="140000"/>
              </a:lnSpc>
            </a:pPr>
            <a:r>
              <a:rPr sz="2593">
                <a:solidFill>
                  <a:srgbClr val="000069"/>
                </a:solidFill>
              </a:rPr>
              <a:t>中国：气相色谱，专属性检测器</a:t>
            </a:r>
            <a:endParaRPr sz="2993"/>
          </a:p>
          <a:p>
            <a:pPr lvl="0">
              <a:lnSpc>
                <a:spcPct val="140000"/>
              </a:lnSpc>
            </a:pPr>
            <a:r>
              <a:rPr sz="2593">
                <a:solidFill>
                  <a:srgbClr val="000069"/>
                </a:solidFill>
              </a:rPr>
              <a:t>国外：气相色谱，气质联用</a:t>
            </a:r>
            <a:endParaRPr sz="2993"/>
          </a:p>
        </p:txBody>
      </p:sp>
      <p:sp>
        <p:nvSpPr>
          <p:cNvPr id="2065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97"/>
          </a:p>
        </p:txBody>
      </p:sp>
      <p:sp>
        <p:nvSpPr>
          <p:cNvPr id="2067" name="New shape"/>
          <p:cNvSpPr/>
          <p:nvPr/>
        </p:nvSpPr>
        <p:spPr>
          <a:xfrm>
            <a:off x="0" y="7077202"/>
            <a:ext cx="977493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第四页，共八十页。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7" name=""/>
          <p:cNvSpPr/>
          <p:nvPr>
            <p:ph type="title" idx="4294967295"/>
          </p:nvPr>
        </p:nvSpPr>
        <p:spPr>
          <a:xfrm>
            <a:off x="500626" y="970705"/>
            <a:ext cx="8502158" cy="49723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7749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76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br>
              <a:rPr sz="4304">
                <a:solidFill>
                  <a:srgbClr val="009A02"/>
                </a:solidFill>
                <a:latin typeface="华文新魏" charset="-122"/>
                <a:ea typeface="华文新魏" charset="-122"/>
              </a:rPr>
            </a:br>
            <a:r>
              <a:rPr sz="4304">
                <a:solidFill>
                  <a:srgbClr val="009A02"/>
                </a:solidFill>
                <a:latin typeface="华文新魏" charset="-122"/>
                <a:ea typeface="华文新魏" charset="-122"/>
              </a:rPr>
              <a:t>中华人民共和国国家标准〔2004年1月1日起执行〕</a:t>
            </a:r>
            <a:endParaRPr sz="4704">
              <a:solidFill>
                <a:schemeClr val="hlink"/>
              </a:solidFill>
              <a:latin typeface="华文新魏" charset="-122"/>
              <a:ea typeface="华文新魏" charset="-122"/>
            </a:endParaRPr>
          </a:p>
        </p:txBody>
      </p:sp>
      <p:sp>
        <p:nvSpPr>
          <p:cNvPr id="2068" name=""/>
          <p:cNvSpPr/>
          <p:nvPr>
            <p:ph type="body" idx="4294967295"/>
          </p:nvPr>
        </p:nvSpPr>
        <p:spPr>
          <a:xfrm>
            <a:off x="814578" y="2156936"/>
            <a:ext cx="8634527" cy="439872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6560" indent="-366560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421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94214" indent="-305467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93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21867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710614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99361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>
              <a:buClr>
                <a:schemeClr val="hlink"/>
              </a:buClr>
              <a:buFont typeface="Wingdings" charset="2"/>
              <a:buChar char="Ø"/>
            </a:pPr>
            <a:r>
              <a:rPr>
                <a:solidFill>
                  <a:srgbClr val="000069"/>
                </a:solidFill>
                <a:latin typeface="宋体" charset="-122"/>
              </a:rPr>
              <a:t>有关农残测定法，大局部集中于GB/T5009.101~203－2003</a:t>
            </a:r>
            <a:endParaRPr>
              <a:latin typeface="宋体" charset="-122"/>
            </a:endParaRPr>
          </a:p>
          <a:p>
            <a:pPr lvl="0">
              <a:buClr>
                <a:schemeClr val="hlink"/>
              </a:buClr>
              <a:buFont typeface="Wingdings" charset="2"/>
              <a:buChar char="Ø"/>
            </a:pPr>
            <a:r>
              <a:rPr>
                <a:solidFill>
                  <a:srgbClr val="000069"/>
                </a:solidFill>
                <a:latin typeface="宋体" charset="-122"/>
              </a:rPr>
              <a:t>涉及有机氯、有机磷、拟除虫菊酯、氨基甲酸酯等总计近70种农药</a:t>
            </a:r>
            <a:endParaRPr>
              <a:latin typeface="宋体" charset="-122"/>
            </a:endParaRPr>
          </a:p>
          <a:p>
            <a:pPr lvl="0">
              <a:buClr>
                <a:schemeClr val="hlink"/>
              </a:buClr>
              <a:buFont typeface="Wingdings" charset="2"/>
              <a:buChar char="Ø"/>
            </a:pPr>
            <a:r>
              <a:rPr>
                <a:solidFill>
                  <a:srgbClr val="000069"/>
                </a:solidFill>
                <a:latin typeface="宋体" charset="-122"/>
              </a:rPr>
              <a:t>测定方法以气相色谱为主，采用专属性检测器，但多采用填充柱</a:t>
            </a:r>
            <a:endParaRPr>
              <a:latin typeface="宋体" charset="-122"/>
            </a:endParaRPr>
          </a:p>
          <a:p>
            <a:pPr lvl="0">
              <a:buClr>
                <a:schemeClr val="hlink"/>
              </a:buClr>
              <a:buFont typeface="Wingdings" charset="2"/>
              <a:buChar char="Ø"/>
            </a:pPr>
            <a:r>
              <a:rPr>
                <a:solidFill>
                  <a:srgbClr val="000069"/>
                </a:solidFill>
                <a:latin typeface="宋体" charset="-122"/>
              </a:rPr>
              <a:t>局部标准内容交叉</a:t>
            </a:r>
            <a:endParaRPr>
              <a:latin typeface="宋体" charset="-122"/>
            </a:endParaRPr>
          </a:p>
        </p:txBody>
      </p:sp>
      <p:sp>
        <p:nvSpPr>
          <p:cNvPr id="206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97"/>
          </a:p>
        </p:txBody>
      </p:sp>
      <p:sp>
        <p:nvSpPr>
          <p:cNvPr id="2071" name="New shape"/>
          <p:cNvSpPr/>
          <p:nvPr/>
        </p:nvSpPr>
        <p:spPr>
          <a:xfrm>
            <a:off x="0" y="7077202"/>
            <a:ext cx="977493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第五页，共八十页。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1" name=""/>
          <p:cNvSpPr/>
          <p:nvPr>
            <p:ph type="title" idx="4294967295"/>
          </p:nvPr>
        </p:nvSpPr>
        <p:spPr>
          <a:xfrm>
            <a:off x="488747" y="1279566"/>
            <a:ext cx="8797442" cy="7976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7749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76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/>
        </p:txBody>
      </p:sp>
      <p:sp>
        <p:nvSpPr>
          <p:cNvPr id="2072" name=""/>
          <p:cNvSpPr/>
          <p:nvPr>
            <p:ph type="body" idx="4294967295"/>
          </p:nvPr>
        </p:nvSpPr>
        <p:spPr>
          <a:xfrm>
            <a:off x="1264293" y="1221867"/>
            <a:ext cx="8308696" cy="533378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6560" indent="-366560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421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94214" indent="-305467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93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21867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710614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99361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>
              <a:buNone/>
            </a:pPr>
            <a:r>
              <a:rPr sz="3448">
                <a:solidFill>
                  <a:srgbClr val="009A02"/>
                </a:solidFill>
                <a:latin typeface="宋体" charset="-122"/>
              </a:rPr>
              <a:t>药典与国标农残测定方法比较：</a:t>
            </a:r>
            <a:endParaRPr sz="3848">
              <a:solidFill>
                <a:schemeClr val="hlink"/>
              </a:solidFill>
              <a:latin typeface="宋体" charset="-122"/>
            </a:endParaRPr>
          </a:p>
          <a:p>
            <a:pPr lvl="0">
              <a:buNone/>
            </a:pPr>
            <a:r>
              <a:rPr sz="3748">
                <a:solidFill>
                  <a:srgbClr val="009A02"/>
                </a:solidFill>
                <a:latin typeface="宋体" charset="-122"/>
              </a:rPr>
              <a:t>均以气相色谱法为主</a:t>
            </a:r>
            <a:endParaRPr sz="3848">
              <a:solidFill>
                <a:schemeClr val="hlink"/>
              </a:solidFill>
              <a:latin typeface="宋体" charset="-122"/>
            </a:endParaRPr>
          </a:p>
          <a:p>
            <a:pPr lvl="0">
              <a:buNone/>
            </a:pPr>
            <a:r>
              <a:rPr sz="3548">
                <a:solidFill>
                  <a:srgbClr val="009A02"/>
                </a:solidFill>
                <a:latin typeface="宋体" charset="-122"/>
              </a:rPr>
              <a:t>均采用高灵敏度的选择性检测器</a:t>
            </a:r>
            <a:endParaRPr sz="3848">
              <a:solidFill>
                <a:schemeClr val="hlink"/>
              </a:solidFill>
              <a:latin typeface="宋体" charset="-122"/>
            </a:endParaRPr>
          </a:p>
          <a:p>
            <a:pPr lvl="0">
              <a:buNone/>
            </a:pPr>
            <a:r>
              <a:rPr sz="3448">
                <a:solidFill>
                  <a:srgbClr val="009A02"/>
                </a:solidFill>
                <a:latin typeface="宋体" charset="-122"/>
              </a:rPr>
              <a:t>药典采用毛细管气相色谱法，国标多采用填充柱气相色谱法</a:t>
            </a:r>
            <a:endParaRPr sz="3848">
              <a:solidFill>
                <a:schemeClr val="hlink"/>
              </a:solidFill>
              <a:latin typeface="宋体" charset="-122"/>
            </a:endParaRPr>
          </a:p>
          <a:p>
            <a:pPr lvl="0">
              <a:buNone/>
            </a:pPr>
            <a:r>
              <a:rPr sz="3748">
                <a:solidFill>
                  <a:srgbClr val="009A02"/>
                </a:solidFill>
                <a:latin typeface="宋体" charset="-122"/>
              </a:rPr>
              <a:t>国标中收录的待测农药种类与品种数量多于药典</a:t>
            </a:r>
            <a:endParaRPr sz="3848">
              <a:solidFill>
                <a:schemeClr val="hlink"/>
              </a:solidFill>
              <a:latin typeface="宋体" charset="-122"/>
            </a:endParaRPr>
          </a:p>
        </p:txBody>
      </p:sp>
      <p:sp>
        <p:nvSpPr>
          <p:cNvPr id="2073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97"/>
          </a:p>
        </p:txBody>
      </p:sp>
      <p:sp>
        <p:nvSpPr>
          <p:cNvPr id="2075" name="New shape"/>
          <p:cNvSpPr/>
          <p:nvPr/>
        </p:nvSpPr>
        <p:spPr>
          <a:xfrm>
            <a:off x="0" y="7077202"/>
            <a:ext cx="977493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第六页，共八十页。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5" name=""/>
          <p:cNvSpPr/>
          <p:nvPr>
            <p:ph type="title" idx="4294967295"/>
          </p:nvPr>
        </p:nvSpPr>
        <p:spPr>
          <a:xfrm>
            <a:off x="488747" y="1279566"/>
            <a:ext cx="8797442" cy="7636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7749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76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endParaRPr sz="3848"/>
          </a:p>
        </p:txBody>
      </p:sp>
      <p:sp>
        <p:nvSpPr>
          <p:cNvPr id="2076" name=""/>
          <p:cNvSpPr/>
          <p:nvPr>
            <p:ph type="body" idx="4294967295"/>
          </p:nvPr>
        </p:nvSpPr>
        <p:spPr>
          <a:xfrm>
            <a:off x="500626" y="1510363"/>
            <a:ext cx="8797442" cy="357565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6560" indent="-366560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421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94214" indent="-305467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93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21867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710614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99361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>
                <a:solidFill>
                  <a:srgbClr val="000069"/>
                </a:solidFill>
                <a:latin typeface="宋体" charset="-122"/>
              </a:rPr>
              <a:t>农药残留分析〔pesticide residue analysis〕的特点</a:t>
            </a:r>
            <a:endParaRPr>
              <a:solidFill>
                <a:schemeClr val="tx2"/>
              </a:solidFill>
              <a:latin typeface="宋体" charset="-122"/>
            </a:endParaRPr>
          </a:p>
          <a:p>
            <a:pPr lvl="0">
              <a:lnSpc>
                <a:spcPct val="90000"/>
              </a:lnSpc>
            </a:pPr>
            <a:r>
              <a:rPr>
                <a:solidFill>
                  <a:srgbClr val="000069"/>
                </a:solidFill>
                <a:latin typeface="宋体" charset="-122"/>
              </a:rPr>
              <a:t>对待测样品中微量农药残留进行定性、定量分析。</a:t>
            </a:r>
            <a:endParaRPr>
              <a:solidFill>
                <a:schemeClr val="tx2"/>
              </a:solidFill>
              <a:latin typeface="宋体" charset="-122"/>
            </a:endParaRPr>
          </a:p>
          <a:p>
            <a:pPr lvl="0">
              <a:lnSpc>
                <a:spcPct val="90000"/>
              </a:lnSpc>
            </a:pPr>
            <a:r>
              <a:rPr>
                <a:solidFill>
                  <a:srgbClr val="000069"/>
                </a:solidFill>
                <a:latin typeface="宋体" charset="-122"/>
              </a:rPr>
              <a:t>分析目的物含量低</a:t>
            </a:r>
            <a:endParaRPr>
              <a:solidFill>
                <a:schemeClr val="tx2"/>
              </a:solidFill>
              <a:latin typeface="宋体" charset="-122"/>
            </a:endParaRPr>
          </a:p>
          <a:p>
            <a:pPr lvl="0">
              <a:lnSpc>
                <a:spcPct val="90000"/>
              </a:lnSpc>
            </a:pPr>
            <a:r>
              <a:rPr>
                <a:solidFill>
                  <a:srgbClr val="000069"/>
                </a:solidFill>
                <a:latin typeface="宋体" charset="-122"/>
              </a:rPr>
              <a:t>分析目的物类型多，化学结构和化学性质差异很大 。</a:t>
            </a:r>
            <a:endParaRPr>
              <a:solidFill>
                <a:schemeClr val="tx2"/>
              </a:solidFill>
              <a:latin typeface="宋体" charset="-122"/>
            </a:endParaRPr>
          </a:p>
          <a:p>
            <a:pPr lvl="0">
              <a:lnSpc>
                <a:spcPct val="90000"/>
              </a:lnSpc>
            </a:pPr>
            <a:r>
              <a:rPr>
                <a:solidFill>
                  <a:srgbClr val="000069"/>
                </a:solidFill>
                <a:latin typeface="宋体" charset="-122"/>
              </a:rPr>
              <a:t>样品种类多，基体和干扰成分各异。</a:t>
            </a:r>
            <a:endParaRPr>
              <a:solidFill>
                <a:schemeClr val="tx2"/>
              </a:solidFill>
              <a:latin typeface="宋体" charset="-122"/>
            </a:endParaRPr>
          </a:p>
          <a:p>
            <a:pPr lvl="0">
              <a:lnSpc>
                <a:spcPct val="90000"/>
              </a:lnSpc>
            </a:pPr>
            <a:r>
              <a:rPr>
                <a:solidFill>
                  <a:srgbClr val="000069"/>
                </a:solidFill>
                <a:latin typeface="宋体" charset="-122"/>
              </a:rPr>
              <a:t>方法要求准确、快速、灵敏、平安、简便 。</a:t>
            </a:r>
            <a:endParaRPr>
              <a:solidFill>
                <a:schemeClr val="tx2"/>
              </a:solidFill>
              <a:latin typeface="宋体" charset="-122"/>
            </a:endParaRPr>
          </a:p>
          <a:p>
            <a:pPr lvl="0">
              <a:lnSpc>
                <a:spcPct val="90000"/>
              </a:lnSpc>
            </a:pPr>
            <a:r>
              <a:rPr>
                <a:solidFill>
                  <a:srgbClr val="000069"/>
                </a:solidFill>
                <a:latin typeface="宋体" charset="-122"/>
              </a:rPr>
              <a:t>对样品的前处理和仪器性能要求越来越高。</a:t>
            </a:r>
            <a:endParaRPr>
              <a:solidFill>
                <a:schemeClr val="tx2"/>
              </a:solidFill>
              <a:latin typeface="宋体" charset="-122"/>
            </a:endParaRPr>
          </a:p>
        </p:txBody>
      </p:sp>
      <p:sp>
        <p:nvSpPr>
          <p:cNvPr id="207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97"/>
          </a:p>
        </p:txBody>
      </p:sp>
      <p:sp>
        <p:nvSpPr>
          <p:cNvPr id="2079" name="New shape"/>
          <p:cNvSpPr/>
          <p:nvPr/>
        </p:nvSpPr>
        <p:spPr>
          <a:xfrm>
            <a:off x="0" y="7077202"/>
            <a:ext cx="977493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第七页，共八十页。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079" name=""/>
          <p:cNvGraphicFramePr>
            <a:graphicFrameLocks noChangeAspect="1"/>
          </p:cNvGraphicFramePr>
          <p:nvPr>
            <p:ph idx="1"/>
          </p:nvPr>
        </p:nvGraphicFramePr>
        <p:xfrm>
          <a:off x="488747" y="1428906"/>
          <a:ext cx="8797442" cy="497062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Picture2" r:id="rId2" progId="Word.Picture.8">
                  <p:embed/>
                </p:oleObj>
              </mc:Choice>
              <mc:Fallback>
                <p:oleObj name="Picture2" r:id="rId2" progId="Word.Picture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88747" y="1428906"/>
                        <a:ext cx="8797442" cy="4970623"/>
                      </a:xfrm>
                      <a:prstGeom prst="rect">
                        <a:avLst/>
                      </a:prstGeom>
                      <a:noFill/>
                      <a:ln cap="flat">
                        <a:noFill/>
                        <a:prstDash val="solid"/>
                        <a:miter lim="800000"/>
                        <a:headEnd type="none" w="med" len="med"/>
                        <a:tailEnd type="none" w="med" len="med"/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080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346196" y="894339"/>
            <a:ext cx="8878900" cy="485692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cxnSp>
        <p:nvCxnSpPr>
          <p:cNvPr id="2081" name=""/>
          <p:cNvCxnSpPr/>
          <p:nvPr/>
        </p:nvCxnSpPr>
        <p:spPr>
          <a:xfrm flipH="1" flipV="1">
            <a:off x="1792072" y="1710614"/>
            <a:ext cx="0" cy="325831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sp>
        <p:nvSpPr>
          <p:cNvPr id="2082" name=""/>
          <p:cNvSpPr/>
          <p:nvPr/>
        </p:nvSpPr>
        <p:spPr>
          <a:xfrm>
            <a:off x="1303325" y="1384783"/>
            <a:ext cx="770455" cy="26507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6210" tIns="50029" rIns="96210" bIns="50029">
            <a:spAutoFit/>
          </a:bodyPr>
          <a:lstStyle>
            <a:defPPr>
              <a:defRPr lang="zh-CN" altLang="en-US"/>
            </a:defPPr>
            <a:lvl1pPr marL="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874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77494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6624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5498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r>
              <a:rPr kumimoji="1" sz="1083" b="1">
                <a:solidFill>
                  <a:srgbClr val="000069"/>
                </a:solidFill>
                <a:latin typeface="Tahoma" charset="0"/>
              </a:rPr>
              <a:t>α-BHC</a:t>
            </a:r>
            <a:endParaRPr kumimoji="1" sz="1283" b="1">
              <a:latin typeface="Tahoma" charset="0"/>
            </a:endParaRPr>
          </a:p>
        </p:txBody>
      </p:sp>
      <p:cxnSp>
        <p:nvCxnSpPr>
          <p:cNvPr id="2083" name=""/>
          <p:cNvCxnSpPr/>
          <p:nvPr/>
        </p:nvCxnSpPr>
        <p:spPr>
          <a:xfrm flipV="1">
            <a:off x="2117903" y="1303325"/>
            <a:ext cx="244373" cy="325831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sp>
        <p:nvSpPr>
          <p:cNvPr id="2084" name=""/>
          <p:cNvSpPr/>
          <p:nvPr/>
        </p:nvSpPr>
        <p:spPr>
          <a:xfrm>
            <a:off x="2470358" y="1167562"/>
            <a:ext cx="505078" cy="23594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lIns="96210" tIns="50029" rIns="96210" bIns="50029" anchor="t" anchorCtr="0">
            <a:spAutoFit/>
          </a:bodyPr>
          <a:lstStyle>
            <a:defPPr>
              <a:defRPr lang="zh-CN" altLang="en-US"/>
            </a:defPPr>
            <a:lvl1pPr marL="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874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77494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6624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5498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kumimoji="1" sz="883" b="1">
                <a:solidFill>
                  <a:srgbClr val="000069"/>
                </a:solidFill>
                <a:latin typeface="Tahoma" charset="0"/>
              </a:rPr>
              <a:t>PCNB</a:t>
            </a:r>
            <a:endParaRPr kumimoji="1" sz="1283" b="1">
              <a:latin typeface="Tahoma" charset="0"/>
            </a:endParaRPr>
          </a:p>
        </p:txBody>
      </p:sp>
      <p:cxnSp>
        <p:nvCxnSpPr>
          <p:cNvPr id="2085" name=""/>
          <p:cNvCxnSpPr/>
          <p:nvPr/>
        </p:nvCxnSpPr>
        <p:spPr>
          <a:xfrm flipH="1" flipV="1">
            <a:off x="6353708" y="2362276"/>
            <a:ext cx="0" cy="325831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sp>
        <p:nvSpPr>
          <p:cNvPr id="2086" name=""/>
          <p:cNvSpPr/>
          <p:nvPr/>
        </p:nvSpPr>
        <p:spPr>
          <a:xfrm>
            <a:off x="6026642" y="2117903"/>
            <a:ext cx="742378" cy="25133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lIns="96210" tIns="50029" rIns="96210" bIns="50029" anchor="t" anchorCtr="0">
            <a:spAutoFit/>
          </a:bodyPr>
          <a:lstStyle>
            <a:defPPr>
              <a:defRPr lang="zh-CN" altLang="en-US"/>
            </a:defPPr>
            <a:lvl1pPr marL="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874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77494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6624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5498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kumimoji="1" sz="983" b="1">
                <a:solidFill>
                  <a:srgbClr val="000069"/>
                </a:solidFill>
                <a:latin typeface="Tahoma" charset="0"/>
              </a:rPr>
              <a:t>pp`-DDE</a:t>
            </a:r>
            <a:endParaRPr kumimoji="1" sz="1283" b="1">
              <a:latin typeface="Tahoma" charset="0"/>
            </a:endParaRPr>
          </a:p>
        </p:txBody>
      </p:sp>
      <p:sp>
        <p:nvSpPr>
          <p:cNvPr id="2087" name=""/>
          <p:cNvSpPr/>
          <p:nvPr/>
        </p:nvSpPr>
        <p:spPr>
          <a:xfrm>
            <a:off x="4154348" y="2932481"/>
            <a:ext cx="770455" cy="26507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6210" tIns="50029" rIns="96210" bIns="50029">
            <a:spAutoFit/>
          </a:bodyPr>
          <a:lstStyle>
            <a:defPPr>
              <a:defRPr lang="zh-CN" altLang="en-US"/>
            </a:defPPr>
            <a:lvl1pPr marL="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874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77494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6624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5498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r>
              <a:rPr kumimoji="1" sz="1083" b="1">
                <a:solidFill>
                  <a:srgbClr val="000069"/>
                </a:solidFill>
                <a:latin typeface="Tahoma" charset="0"/>
              </a:rPr>
              <a:t>δ-BHC</a:t>
            </a:r>
            <a:endParaRPr kumimoji="1" sz="1283" b="1">
              <a:latin typeface="Tahoma" charset="0"/>
            </a:endParaRPr>
          </a:p>
        </p:txBody>
      </p:sp>
      <p:sp>
        <p:nvSpPr>
          <p:cNvPr id="2088" name=""/>
          <p:cNvSpPr/>
          <p:nvPr/>
        </p:nvSpPr>
        <p:spPr>
          <a:xfrm>
            <a:off x="3502685" y="2851023"/>
            <a:ext cx="770455" cy="26507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6210" tIns="50029" rIns="96210" bIns="50029">
            <a:spAutoFit/>
          </a:bodyPr>
          <a:lstStyle>
            <a:defPPr>
              <a:defRPr lang="zh-CN" altLang="en-US"/>
            </a:defPPr>
            <a:lvl1pPr marL="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874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77494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6624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5498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r>
              <a:rPr kumimoji="1" sz="1083" b="1">
                <a:solidFill>
                  <a:srgbClr val="000069"/>
                </a:solidFill>
                <a:latin typeface="Tahoma" charset="0"/>
              </a:rPr>
              <a:t>β-BHC</a:t>
            </a:r>
            <a:endParaRPr kumimoji="1" sz="1283" b="1">
              <a:latin typeface="Tahoma" charset="0"/>
            </a:endParaRPr>
          </a:p>
        </p:txBody>
      </p:sp>
      <p:sp>
        <p:nvSpPr>
          <p:cNvPr id="2089" name=""/>
          <p:cNvSpPr/>
          <p:nvPr/>
        </p:nvSpPr>
        <p:spPr>
          <a:xfrm>
            <a:off x="2117903" y="1954987"/>
            <a:ext cx="770455" cy="28031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6210" tIns="50029" rIns="96210" bIns="50029">
            <a:spAutoFit/>
          </a:bodyPr>
          <a:lstStyle>
            <a:defPPr>
              <a:defRPr lang="zh-CN" altLang="en-US"/>
            </a:defPPr>
            <a:lvl1pPr marL="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874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77494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6624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5498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r>
              <a:rPr kumimoji="1" sz="1183" b="1">
                <a:solidFill>
                  <a:srgbClr val="000069"/>
                </a:solidFill>
                <a:latin typeface="Tahoma" charset="0"/>
              </a:rPr>
              <a:t>γ-BHC</a:t>
            </a:r>
            <a:endParaRPr kumimoji="1" sz="1283" b="1">
              <a:latin typeface="Tahoma" charset="0"/>
            </a:endParaRPr>
          </a:p>
        </p:txBody>
      </p:sp>
      <p:sp>
        <p:nvSpPr>
          <p:cNvPr id="2090" name=""/>
          <p:cNvSpPr/>
          <p:nvPr/>
        </p:nvSpPr>
        <p:spPr>
          <a:xfrm>
            <a:off x="6977728" y="3258312"/>
            <a:ext cx="796892" cy="26672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lIns="96210" tIns="50029" rIns="96210" bIns="50029" anchor="t" anchorCtr="0">
            <a:spAutoFit/>
          </a:bodyPr>
          <a:lstStyle>
            <a:defPPr>
              <a:defRPr lang="zh-CN" altLang="en-US"/>
            </a:defPPr>
            <a:lvl1pPr marL="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874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77494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6624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5498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kumimoji="1" sz="1083" b="1">
                <a:solidFill>
                  <a:srgbClr val="000069"/>
                </a:solidFill>
                <a:latin typeface="Tahoma" charset="0"/>
              </a:rPr>
              <a:t>op`-DDT</a:t>
            </a:r>
            <a:endParaRPr kumimoji="1" sz="1283" b="1">
              <a:latin typeface="Tahoma" charset="0"/>
            </a:endParaRPr>
          </a:p>
        </p:txBody>
      </p:sp>
      <p:sp>
        <p:nvSpPr>
          <p:cNvPr id="2091" name=""/>
          <p:cNvSpPr/>
          <p:nvPr/>
        </p:nvSpPr>
        <p:spPr>
          <a:xfrm>
            <a:off x="7727637" y="2932481"/>
            <a:ext cx="761618" cy="25133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lIns="96210" tIns="50029" rIns="96210" bIns="50029" anchor="t" anchorCtr="0">
            <a:spAutoFit/>
          </a:bodyPr>
          <a:lstStyle>
            <a:defPPr>
              <a:defRPr lang="zh-CN" altLang="en-US"/>
            </a:defPPr>
            <a:lvl1pPr marL="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874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77494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6624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5498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kumimoji="1" sz="983" b="1">
                <a:solidFill>
                  <a:srgbClr val="000069"/>
                </a:solidFill>
                <a:latin typeface="Tahoma" charset="0"/>
              </a:rPr>
              <a:t>pp`-DDD</a:t>
            </a:r>
            <a:endParaRPr kumimoji="1" sz="1283" b="1">
              <a:latin typeface="Tahoma" charset="0"/>
            </a:endParaRPr>
          </a:p>
        </p:txBody>
      </p:sp>
      <p:sp>
        <p:nvSpPr>
          <p:cNvPr id="2092" name=""/>
          <p:cNvSpPr/>
          <p:nvPr/>
        </p:nvSpPr>
        <p:spPr>
          <a:xfrm>
            <a:off x="8337123" y="3584144"/>
            <a:ext cx="683053" cy="23594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lIns="96210" tIns="50029" rIns="96210" bIns="50029" anchor="t" anchorCtr="0">
            <a:spAutoFit/>
          </a:bodyPr>
          <a:lstStyle>
            <a:defPPr>
              <a:defRPr lang="zh-CN" altLang="en-US"/>
            </a:defPPr>
            <a:lvl1pPr marL="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874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77494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6624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5498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kumimoji="1" sz="883" b="1">
                <a:solidFill>
                  <a:srgbClr val="000069"/>
                </a:solidFill>
                <a:latin typeface="Tahoma" charset="0"/>
              </a:rPr>
              <a:t>pp`-DDT</a:t>
            </a:r>
            <a:endParaRPr kumimoji="1" sz="1283" b="1">
              <a:latin typeface="Tahoma" charset="0"/>
            </a:endParaRPr>
          </a:p>
        </p:txBody>
      </p:sp>
      <p:cxnSp>
        <p:nvCxnSpPr>
          <p:cNvPr id="2093" name=""/>
          <p:cNvCxnSpPr/>
          <p:nvPr/>
        </p:nvCxnSpPr>
        <p:spPr>
          <a:xfrm flipH="1" flipV="1">
            <a:off x="2443734" y="2199361"/>
            <a:ext cx="0" cy="244373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094" name=""/>
          <p:cNvCxnSpPr/>
          <p:nvPr/>
        </p:nvCxnSpPr>
        <p:spPr>
          <a:xfrm flipH="1" flipV="1">
            <a:off x="4480179" y="3176854"/>
            <a:ext cx="0" cy="244373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095" name=""/>
          <p:cNvCxnSpPr/>
          <p:nvPr/>
        </p:nvCxnSpPr>
        <p:spPr>
          <a:xfrm flipH="1" flipV="1">
            <a:off x="3828517" y="3176854"/>
            <a:ext cx="0" cy="244373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096" name=""/>
          <p:cNvCxnSpPr/>
          <p:nvPr/>
        </p:nvCxnSpPr>
        <p:spPr>
          <a:xfrm flipH="1" flipV="1">
            <a:off x="7331202" y="3502685"/>
            <a:ext cx="0" cy="244373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097" name=""/>
          <p:cNvCxnSpPr/>
          <p:nvPr/>
        </p:nvCxnSpPr>
        <p:spPr>
          <a:xfrm flipH="1" flipV="1">
            <a:off x="8064322" y="3176854"/>
            <a:ext cx="0" cy="407289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098" name=""/>
          <p:cNvCxnSpPr/>
          <p:nvPr/>
        </p:nvCxnSpPr>
        <p:spPr>
          <a:xfrm flipH="1" flipV="1">
            <a:off x="8553069" y="3828517"/>
            <a:ext cx="0" cy="244373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sp>
        <p:nvSpPr>
          <p:cNvPr id="2099" name=""/>
          <p:cNvSpPr/>
          <p:nvPr/>
        </p:nvSpPr>
        <p:spPr>
          <a:xfrm>
            <a:off x="2655864" y="6021089"/>
            <a:ext cx="4848436" cy="31290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6210" tIns="50029" rIns="96210" bIns="50029">
            <a:spAutoFit/>
          </a:bodyPr>
          <a:lstStyle>
            <a:defPPr>
              <a:defRPr lang="zh-CN" altLang="en-US"/>
            </a:defPPr>
            <a:lvl1pPr marL="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874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77494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6624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5498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50000"/>
              </a:spcBef>
            </a:pPr>
            <a:r>
              <a:rPr kumimoji="1" sz="1397" b="1">
                <a:solidFill>
                  <a:srgbClr val="000069"/>
                </a:solidFill>
                <a:latin typeface="Tahoma" charset="0"/>
              </a:rPr>
              <a:t>一种红参制品中9种有机氯类农药残留分析</a:t>
            </a:r>
            <a:endParaRPr kumimoji="1" sz="1497" b="1">
              <a:latin typeface="Tahoma" charset="0"/>
            </a:endParaRPr>
          </a:p>
        </p:txBody>
      </p:sp>
      <p:sp>
        <p:nvSpPr>
          <p:cNvPr id="2100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97"/>
          </a:p>
        </p:txBody>
      </p:sp>
      <p:sp>
        <p:nvSpPr>
          <p:cNvPr id="2102" name="New shape"/>
          <p:cNvSpPr/>
          <p:nvPr/>
        </p:nvSpPr>
        <p:spPr>
          <a:xfrm>
            <a:off x="0" y="7077202"/>
            <a:ext cx="977493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第八页，共八十页。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2" name=""/>
          <p:cNvSpPr/>
          <p:nvPr>
            <p:ph type="title" idx="4294967295"/>
          </p:nvPr>
        </p:nvSpPr>
        <p:spPr>
          <a:xfrm>
            <a:off x="346196" y="817972"/>
            <a:ext cx="8797442" cy="121677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7749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76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000069"/>
                </a:solidFill>
              </a:rPr>
              <a:t>农残一般分析程序</a:t>
            </a:r>
          </a:p>
        </p:txBody>
      </p:sp>
      <p:graphicFrame>
        <p:nvGraphicFramePr>
          <p:cNvPr id="2103" name=""/>
          <p:cNvGraphicFramePr>
            <a:graphicFrameLocks noChangeAspect="1"/>
          </p:cNvGraphicFramePr>
          <p:nvPr>
            <p:ph idx="1"/>
          </p:nvPr>
        </p:nvGraphicFramePr>
        <p:xfrm>
          <a:off x="1394965" y="2973210"/>
          <a:ext cx="6985006" cy="357565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Picture2" r:id="rId2" progId="Word.Picture.8">
                  <p:embed/>
                </p:oleObj>
              </mc:Choice>
              <mc:Fallback>
                <p:oleObj name="Picture2" r:id="rId2" progId="Word.Picture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394965" y="2973210"/>
                        <a:ext cx="6985006" cy="3575658"/>
                      </a:xfrm>
                      <a:prstGeom prst="rect">
                        <a:avLst/>
                      </a:prstGeom>
                      <a:noFill/>
                      <a:ln cap="flat">
                        <a:noFill/>
                        <a:prstDash val="solid"/>
                        <a:miter lim="800000"/>
                        <a:headEnd type="none" w="med" len="med"/>
                        <a:tailEnd type="none" w="med" len="med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04" name=""/>
          <p:cNvSpPr/>
          <p:nvPr/>
        </p:nvSpPr>
        <p:spPr>
          <a:xfrm>
            <a:off x="2403005" y="2771263"/>
            <a:ext cx="1954987" cy="480254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102390" tIns="51197" rIns="102390" bIns="51197">
            <a:spAutoFit/>
          </a:bodyPr>
          <a:lstStyle>
            <a:defPPr>
              <a:defRPr lang="zh-CN" altLang="en-US"/>
            </a:defPPr>
            <a:lvl1pPr marL="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874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77494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6624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5498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025011">
              <a:spcBef>
                <a:spcPct val="50000"/>
              </a:spcBef>
            </a:pPr>
            <a:r>
              <a:rPr kumimoji="1" sz="2479">
                <a:solidFill>
                  <a:srgbClr val="000069"/>
                </a:solidFill>
                <a:latin typeface="Tahoma" charset="0"/>
              </a:rPr>
              <a:t>前处理</a:t>
            </a:r>
            <a:endParaRPr kumimoji="1" sz="2779">
              <a:latin typeface="Tahoma" charset="0"/>
            </a:endParaRPr>
          </a:p>
        </p:txBody>
      </p:sp>
      <p:sp>
        <p:nvSpPr>
          <p:cNvPr id="2105" name=""/>
          <p:cNvSpPr/>
          <p:nvPr/>
        </p:nvSpPr>
        <p:spPr>
          <a:xfrm>
            <a:off x="2341912" y="4809405"/>
            <a:ext cx="1941411" cy="465014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102390" tIns="51197" rIns="102390" bIns="51197">
            <a:spAutoFit/>
          </a:bodyPr>
          <a:lstStyle>
            <a:defPPr>
              <a:defRPr lang="zh-CN" altLang="en-US"/>
            </a:defPPr>
            <a:lvl1pPr marL="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874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77494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6624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5498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025011">
              <a:spcBef>
                <a:spcPct val="50000"/>
              </a:spcBef>
            </a:pPr>
            <a:r>
              <a:rPr kumimoji="1" sz="2379">
                <a:solidFill>
                  <a:srgbClr val="000069"/>
                </a:solidFill>
                <a:latin typeface="Tahoma" charset="0"/>
              </a:rPr>
              <a:t>仪器分析</a:t>
            </a:r>
            <a:endParaRPr kumimoji="1" sz="2779">
              <a:latin typeface="Tahoma" charset="0"/>
            </a:endParaRPr>
          </a:p>
        </p:txBody>
      </p:sp>
      <p:sp>
        <p:nvSpPr>
          <p:cNvPr id="2106" name=""/>
          <p:cNvSpPr/>
          <p:nvPr/>
        </p:nvSpPr>
        <p:spPr>
          <a:xfrm>
            <a:off x="5430520" y="2365670"/>
            <a:ext cx="1004646" cy="285806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102390" tIns="51197" rIns="102390" bIns="51197">
            <a:spAutoFit/>
          </a:bodyPr>
          <a:lstStyle>
            <a:defPPr>
              <a:defRPr lang="zh-CN" altLang="en-US"/>
            </a:defPPr>
            <a:lvl1pPr marL="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874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77494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6624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5498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025011">
              <a:spcBef>
                <a:spcPct val="50000"/>
              </a:spcBef>
            </a:pPr>
            <a:r>
              <a:rPr kumimoji="1" sz="1204">
                <a:solidFill>
                  <a:srgbClr val="000069"/>
                </a:solidFill>
                <a:latin typeface="Tahoma" charset="0"/>
              </a:rPr>
              <a:t>预处理</a:t>
            </a:r>
            <a:endParaRPr kumimoji="1" sz="1604">
              <a:latin typeface="Tahoma" charset="0"/>
            </a:endParaRPr>
          </a:p>
        </p:txBody>
      </p:sp>
      <p:sp>
        <p:nvSpPr>
          <p:cNvPr id="2107" name=""/>
          <p:cNvSpPr/>
          <p:nvPr/>
        </p:nvSpPr>
        <p:spPr>
          <a:xfrm>
            <a:off x="733120" y="3258312"/>
            <a:ext cx="582640" cy="1551092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vert="eaVert" lIns="102390" tIns="51197" rIns="102390" bIns="51197">
            <a:spAutoFit/>
          </a:bodyPr>
          <a:lstStyle>
            <a:defPPr>
              <a:defRPr lang="zh-CN" altLang="en-US"/>
            </a:defPPr>
            <a:lvl1pPr marL="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874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77494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6624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5498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025011">
              <a:spcBef>
                <a:spcPct val="50000"/>
              </a:spcBef>
            </a:pPr>
            <a:r>
              <a:rPr kumimoji="1" sz="2479">
                <a:solidFill>
                  <a:srgbClr val="000069"/>
                </a:solidFill>
                <a:latin typeface="Tahoma" charset="0"/>
              </a:rPr>
              <a:t>农残分析</a:t>
            </a:r>
            <a:endParaRPr kumimoji="1" sz="2779">
              <a:latin typeface="Tahoma" charset="0"/>
            </a:endParaRPr>
          </a:p>
        </p:txBody>
      </p:sp>
      <p:sp>
        <p:nvSpPr>
          <p:cNvPr id="2108" name=""/>
          <p:cNvSpPr/>
          <p:nvPr/>
        </p:nvSpPr>
        <p:spPr>
          <a:xfrm>
            <a:off x="5430520" y="2769565"/>
            <a:ext cx="970705" cy="331526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102390" tIns="51197" rIns="102390" bIns="51197">
            <a:spAutoFit/>
          </a:bodyPr>
          <a:lstStyle>
            <a:defPPr>
              <a:defRPr lang="zh-CN" altLang="en-US"/>
            </a:defPPr>
            <a:lvl1pPr marL="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874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77494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6624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5498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025011">
              <a:spcBef>
                <a:spcPct val="50000"/>
              </a:spcBef>
            </a:pPr>
            <a:r>
              <a:rPr kumimoji="1" sz="1504">
                <a:solidFill>
                  <a:srgbClr val="000069"/>
                </a:solidFill>
                <a:latin typeface="Tahoma" charset="0"/>
              </a:rPr>
              <a:t>提取</a:t>
            </a:r>
            <a:endParaRPr kumimoji="1" sz="1604">
              <a:latin typeface="Tahoma" charset="0"/>
            </a:endParaRPr>
          </a:p>
        </p:txBody>
      </p:sp>
      <p:sp>
        <p:nvSpPr>
          <p:cNvPr id="2109" name=""/>
          <p:cNvSpPr/>
          <p:nvPr/>
        </p:nvSpPr>
        <p:spPr>
          <a:xfrm>
            <a:off x="5430520" y="3178552"/>
            <a:ext cx="970705" cy="301046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102390" tIns="51197" rIns="102390" bIns="51197">
            <a:spAutoFit/>
          </a:bodyPr>
          <a:lstStyle>
            <a:defPPr>
              <a:defRPr lang="zh-CN" altLang="en-US"/>
            </a:defPPr>
            <a:lvl1pPr marL="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874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77494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6624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5498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025011">
              <a:spcBef>
                <a:spcPct val="50000"/>
              </a:spcBef>
            </a:pPr>
            <a:r>
              <a:rPr kumimoji="1" sz="1304">
                <a:solidFill>
                  <a:srgbClr val="000069"/>
                </a:solidFill>
                <a:latin typeface="Tahoma" charset="0"/>
              </a:rPr>
              <a:t>净化</a:t>
            </a:r>
            <a:endParaRPr kumimoji="1" sz="1604">
              <a:latin typeface="Tahoma" charset="0"/>
            </a:endParaRPr>
          </a:p>
        </p:txBody>
      </p:sp>
      <p:sp>
        <p:nvSpPr>
          <p:cNvPr id="2110" name=""/>
          <p:cNvSpPr/>
          <p:nvPr/>
        </p:nvSpPr>
        <p:spPr>
          <a:xfrm>
            <a:off x="5430520" y="3587537"/>
            <a:ext cx="970705" cy="301046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102390" tIns="51197" rIns="102390" bIns="51197">
            <a:spAutoFit/>
          </a:bodyPr>
          <a:lstStyle>
            <a:defPPr>
              <a:defRPr lang="zh-CN" altLang="en-US"/>
            </a:defPPr>
            <a:lvl1pPr marL="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874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77494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6624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5498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025011">
              <a:spcBef>
                <a:spcPct val="50000"/>
              </a:spcBef>
            </a:pPr>
            <a:r>
              <a:rPr kumimoji="1" sz="1304">
                <a:solidFill>
                  <a:srgbClr val="000069"/>
                </a:solidFill>
                <a:latin typeface="Tahoma" charset="0"/>
              </a:rPr>
              <a:t>浓缩</a:t>
            </a:r>
            <a:endParaRPr kumimoji="1" sz="1604">
              <a:latin typeface="Tahoma" charset="0"/>
            </a:endParaRPr>
          </a:p>
        </p:txBody>
      </p:sp>
      <p:sp>
        <p:nvSpPr>
          <p:cNvPr id="2111" name=""/>
          <p:cNvSpPr/>
          <p:nvPr/>
        </p:nvSpPr>
        <p:spPr>
          <a:xfrm>
            <a:off x="7290473" y="4074588"/>
            <a:ext cx="2036445" cy="316287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102390" tIns="51197" rIns="102390" bIns="51197">
            <a:spAutoFit/>
          </a:bodyPr>
          <a:lstStyle>
            <a:defPPr>
              <a:defRPr lang="zh-CN" altLang="en-US"/>
            </a:defPPr>
            <a:lvl1pPr marL="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874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77494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6624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5498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025011">
              <a:spcBef>
                <a:spcPct val="50000"/>
              </a:spcBef>
            </a:pPr>
            <a:r>
              <a:rPr kumimoji="1" sz="1404">
                <a:solidFill>
                  <a:srgbClr val="000069"/>
                </a:solidFill>
                <a:latin typeface="Tahoma" charset="0"/>
              </a:rPr>
              <a:t>ECD、FPD、NPD</a:t>
            </a:r>
            <a:endParaRPr kumimoji="1" sz="1604">
              <a:latin typeface="Tahoma" charset="0"/>
            </a:endParaRPr>
          </a:p>
        </p:txBody>
      </p:sp>
      <p:sp>
        <p:nvSpPr>
          <p:cNvPr id="2112" name=""/>
          <p:cNvSpPr/>
          <p:nvPr/>
        </p:nvSpPr>
        <p:spPr>
          <a:xfrm>
            <a:off x="5430520" y="4076284"/>
            <a:ext cx="1126833" cy="285806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102390" tIns="51197" rIns="102390" bIns="51197">
            <a:spAutoFit/>
          </a:bodyPr>
          <a:lstStyle>
            <a:defPPr>
              <a:defRPr lang="zh-CN" altLang="en-US"/>
            </a:defPPr>
            <a:lvl1pPr marL="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874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77494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6624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5498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025011">
              <a:spcBef>
                <a:spcPct val="50000"/>
              </a:spcBef>
            </a:pPr>
            <a:r>
              <a:rPr kumimoji="1" sz="1204">
                <a:solidFill>
                  <a:srgbClr val="000069"/>
                </a:solidFill>
                <a:latin typeface="Tahoma" charset="0"/>
              </a:rPr>
              <a:t>GC</a:t>
            </a:r>
            <a:endParaRPr kumimoji="1" sz="1604">
              <a:latin typeface="Tahoma" charset="0"/>
            </a:endParaRPr>
          </a:p>
        </p:txBody>
      </p:sp>
      <p:sp>
        <p:nvSpPr>
          <p:cNvPr id="2113" name=""/>
          <p:cNvSpPr/>
          <p:nvPr/>
        </p:nvSpPr>
        <p:spPr>
          <a:xfrm>
            <a:off x="5430520" y="4889165"/>
            <a:ext cx="1126833" cy="301046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102390" tIns="51197" rIns="102390" bIns="51197">
            <a:spAutoFit/>
          </a:bodyPr>
          <a:lstStyle>
            <a:defPPr>
              <a:defRPr lang="zh-CN" altLang="en-US"/>
            </a:defPPr>
            <a:lvl1pPr marL="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874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77494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6624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5498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025011">
              <a:spcBef>
                <a:spcPct val="50000"/>
              </a:spcBef>
            </a:pPr>
            <a:r>
              <a:rPr kumimoji="1" sz="1304">
                <a:solidFill>
                  <a:srgbClr val="000069"/>
                </a:solidFill>
                <a:latin typeface="Tahoma" charset="0"/>
              </a:rPr>
              <a:t>HPLC</a:t>
            </a:r>
            <a:endParaRPr kumimoji="1" sz="1604">
              <a:latin typeface="Tahoma" charset="0"/>
            </a:endParaRPr>
          </a:p>
        </p:txBody>
      </p:sp>
      <p:sp>
        <p:nvSpPr>
          <p:cNvPr id="2114" name=""/>
          <p:cNvSpPr/>
          <p:nvPr/>
        </p:nvSpPr>
        <p:spPr>
          <a:xfrm>
            <a:off x="5430520" y="4480178"/>
            <a:ext cx="1147197" cy="301046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102390" tIns="51197" rIns="102390" bIns="51197">
            <a:spAutoFit/>
          </a:bodyPr>
          <a:lstStyle>
            <a:defPPr>
              <a:defRPr lang="zh-CN" altLang="en-US"/>
            </a:defPPr>
            <a:lvl1pPr marL="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874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77494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6624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5498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025011">
              <a:spcBef>
                <a:spcPct val="50000"/>
              </a:spcBef>
            </a:pPr>
            <a:r>
              <a:rPr kumimoji="1" sz="1304">
                <a:solidFill>
                  <a:srgbClr val="000069"/>
                </a:solidFill>
                <a:latin typeface="Tahoma" charset="0"/>
              </a:rPr>
              <a:t>GC/MS</a:t>
            </a:r>
            <a:endParaRPr kumimoji="1" sz="1604">
              <a:latin typeface="Tahoma" charset="0"/>
            </a:endParaRPr>
          </a:p>
        </p:txBody>
      </p:sp>
      <p:sp>
        <p:nvSpPr>
          <p:cNvPr id="2115" name=""/>
          <p:cNvSpPr/>
          <p:nvPr/>
        </p:nvSpPr>
        <p:spPr>
          <a:xfrm>
            <a:off x="5430520" y="5298151"/>
            <a:ext cx="1126833" cy="331526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102390" tIns="51197" rIns="102390" bIns="51197">
            <a:spAutoFit/>
          </a:bodyPr>
          <a:lstStyle>
            <a:defPPr>
              <a:defRPr lang="zh-CN" altLang="en-US"/>
            </a:defPPr>
            <a:lvl1pPr marL="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874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77494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6624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5498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025011">
              <a:spcBef>
                <a:spcPct val="50000"/>
              </a:spcBef>
            </a:pPr>
            <a:r>
              <a:rPr kumimoji="1" sz="1504">
                <a:solidFill>
                  <a:srgbClr val="000069"/>
                </a:solidFill>
                <a:latin typeface="Tahoma" charset="0"/>
              </a:rPr>
              <a:t>LC/MS</a:t>
            </a:r>
            <a:endParaRPr kumimoji="1" sz="1604">
              <a:latin typeface="Tahoma" charset="0"/>
            </a:endParaRPr>
          </a:p>
        </p:txBody>
      </p:sp>
      <p:sp>
        <p:nvSpPr>
          <p:cNvPr id="2116" name=""/>
          <p:cNvSpPr/>
          <p:nvPr/>
        </p:nvSpPr>
        <p:spPr>
          <a:xfrm>
            <a:off x="7283684" y="4480178"/>
            <a:ext cx="1676673" cy="331526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102390" tIns="51197" rIns="102390" bIns="51197">
            <a:spAutoFit/>
          </a:bodyPr>
          <a:lstStyle>
            <a:defPPr>
              <a:defRPr lang="zh-CN" altLang="en-US"/>
            </a:defPPr>
            <a:lvl1pPr marL="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874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77494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6624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5498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025011">
              <a:spcBef>
                <a:spcPct val="50000"/>
              </a:spcBef>
            </a:pPr>
            <a:r>
              <a:rPr kumimoji="1" sz="1504">
                <a:solidFill>
                  <a:srgbClr val="000069"/>
                </a:solidFill>
                <a:latin typeface="Tahoma" charset="0"/>
              </a:rPr>
              <a:t>EI、CI</a:t>
            </a:r>
            <a:endParaRPr kumimoji="1" sz="1604">
              <a:latin typeface="Tahoma" charset="0"/>
            </a:endParaRPr>
          </a:p>
        </p:txBody>
      </p:sp>
      <p:sp>
        <p:nvSpPr>
          <p:cNvPr id="2117" name=""/>
          <p:cNvSpPr/>
          <p:nvPr/>
        </p:nvSpPr>
        <p:spPr>
          <a:xfrm>
            <a:off x="5430520" y="6117820"/>
            <a:ext cx="970705" cy="285806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102390" tIns="51197" rIns="102390" bIns="51197">
            <a:spAutoFit/>
          </a:bodyPr>
          <a:lstStyle>
            <a:defPPr>
              <a:defRPr lang="zh-CN" altLang="en-US"/>
            </a:defPPr>
            <a:lvl1pPr marL="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874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77494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6624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5498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025011">
              <a:spcBef>
                <a:spcPct val="50000"/>
              </a:spcBef>
            </a:pPr>
            <a:r>
              <a:rPr kumimoji="1" sz="1204">
                <a:solidFill>
                  <a:srgbClr val="000069"/>
                </a:solidFill>
                <a:latin typeface="Tahoma" charset="0"/>
              </a:rPr>
              <a:t>其它</a:t>
            </a:r>
            <a:endParaRPr kumimoji="1" sz="1604">
              <a:latin typeface="Tahoma" charset="0"/>
            </a:endParaRPr>
          </a:p>
        </p:txBody>
      </p:sp>
      <p:sp>
        <p:nvSpPr>
          <p:cNvPr id="2118" name=""/>
          <p:cNvSpPr/>
          <p:nvPr/>
        </p:nvSpPr>
        <p:spPr>
          <a:xfrm>
            <a:off x="7283684" y="4889165"/>
            <a:ext cx="1676673" cy="285806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102390" tIns="51197" rIns="102390" bIns="51197">
            <a:spAutoFit/>
          </a:bodyPr>
          <a:lstStyle>
            <a:defPPr>
              <a:defRPr lang="zh-CN" altLang="en-US"/>
            </a:defPPr>
            <a:lvl1pPr marL="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874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77494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6624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5498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025011">
              <a:spcBef>
                <a:spcPct val="50000"/>
              </a:spcBef>
            </a:pPr>
            <a:r>
              <a:rPr kumimoji="1" sz="1204">
                <a:solidFill>
                  <a:srgbClr val="000069"/>
                </a:solidFill>
                <a:latin typeface="Tahoma" charset="0"/>
              </a:rPr>
              <a:t>UV、FLD、DAD</a:t>
            </a:r>
            <a:endParaRPr kumimoji="1" sz="1604">
              <a:latin typeface="Tahoma" charset="0"/>
            </a:endParaRPr>
          </a:p>
        </p:txBody>
      </p:sp>
      <p:cxnSp>
        <p:nvCxnSpPr>
          <p:cNvPr id="2119" name=""/>
          <p:cNvCxnSpPr/>
          <p:nvPr/>
        </p:nvCxnSpPr>
        <p:spPr>
          <a:xfrm flipH="1">
            <a:off x="1988928" y="2280818"/>
            <a:ext cx="0" cy="2852721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120" name=""/>
          <p:cNvCxnSpPr/>
          <p:nvPr/>
        </p:nvCxnSpPr>
        <p:spPr>
          <a:xfrm>
            <a:off x="1988928" y="3013939"/>
            <a:ext cx="414077" cy="1698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121" name=""/>
          <p:cNvCxnSpPr/>
          <p:nvPr/>
        </p:nvCxnSpPr>
        <p:spPr>
          <a:xfrm>
            <a:off x="1988928" y="5133539"/>
            <a:ext cx="332619" cy="0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122" name=""/>
          <p:cNvCxnSpPr/>
          <p:nvPr/>
        </p:nvCxnSpPr>
        <p:spPr>
          <a:xfrm>
            <a:off x="1371206" y="3991432"/>
            <a:ext cx="617722" cy="0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123" name=""/>
          <p:cNvCxnSpPr/>
          <p:nvPr/>
        </p:nvCxnSpPr>
        <p:spPr>
          <a:xfrm flipH="1">
            <a:off x="4989290" y="2445432"/>
            <a:ext cx="0" cy="1301627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124" name=""/>
          <p:cNvCxnSpPr/>
          <p:nvPr/>
        </p:nvCxnSpPr>
        <p:spPr>
          <a:xfrm>
            <a:off x="4989290" y="2445432"/>
            <a:ext cx="441230" cy="0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125" name=""/>
          <p:cNvCxnSpPr/>
          <p:nvPr/>
        </p:nvCxnSpPr>
        <p:spPr>
          <a:xfrm>
            <a:off x="4989290" y="2934178"/>
            <a:ext cx="427653" cy="0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126" name=""/>
          <p:cNvCxnSpPr/>
          <p:nvPr/>
        </p:nvCxnSpPr>
        <p:spPr>
          <a:xfrm>
            <a:off x="4989290" y="3343164"/>
            <a:ext cx="441230" cy="0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127" name=""/>
          <p:cNvCxnSpPr/>
          <p:nvPr/>
        </p:nvCxnSpPr>
        <p:spPr>
          <a:xfrm>
            <a:off x="4989290" y="3747059"/>
            <a:ext cx="441230" cy="0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128" name=""/>
          <p:cNvCxnSpPr/>
          <p:nvPr/>
        </p:nvCxnSpPr>
        <p:spPr>
          <a:xfrm>
            <a:off x="4357992" y="3015636"/>
            <a:ext cx="624510" cy="0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129" name=""/>
          <p:cNvCxnSpPr/>
          <p:nvPr/>
        </p:nvCxnSpPr>
        <p:spPr>
          <a:xfrm flipH="1">
            <a:off x="5009655" y="4156045"/>
            <a:ext cx="0" cy="2119599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130" name=""/>
          <p:cNvCxnSpPr/>
          <p:nvPr/>
        </p:nvCxnSpPr>
        <p:spPr>
          <a:xfrm>
            <a:off x="5009655" y="4156045"/>
            <a:ext cx="407289" cy="0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131" name=""/>
          <p:cNvCxnSpPr/>
          <p:nvPr/>
        </p:nvCxnSpPr>
        <p:spPr>
          <a:xfrm>
            <a:off x="5009655" y="4644792"/>
            <a:ext cx="407289" cy="0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132" name=""/>
          <p:cNvCxnSpPr/>
          <p:nvPr/>
        </p:nvCxnSpPr>
        <p:spPr>
          <a:xfrm flipV="1">
            <a:off x="4989290" y="5052081"/>
            <a:ext cx="427653" cy="1697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133" name=""/>
          <p:cNvCxnSpPr/>
          <p:nvPr/>
        </p:nvCxnSpPr>
        <p:spPr>
          <a:xfrm>
            <a:off x="4989290" y="5457673"/>
            <a:ext cx="427653" cy="1698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134" name=""/>
          <p:cNvCxnSpPr/>
          <p:nvPr/>
        </p:nvCxnSpPr>
        <p:spPr>
          <a:xfrm>
            <a:off x="4989290" y="6275645"/>
            <a:ext cx="441230" cy="0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135" name=""/>
          <p:cNvCxnSpPr/>
          <p:nvPr/>
        </p:nvCxnSpPr>
        <p:spPr>
          <a:xfrm>
            <a:off x="4283323" y="5053778"/>
            <a:ext cx="617722" cy="0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136" name=""/>
          <p:cNvCxnSpPr/>
          <p:nvPr/>
        </p:nvCxnSpPr>
        <p:spPr>
          <a:xfrm>
            <a:off x="6557353" y="4235806"/>
            <a:ext cx="733120" cy="1698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137" name=""/>
          <p:cNvCxnSpPr/>
          <p:nvPr/>
        </p:nvCxnSpPr>
        <p:spPr>
          <a:xfrm>
            <a:off x="6577717" y="4644792"/>
            <a:ext cx="705968" cy="0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138" name=""/>
          <p:cNvCxnSpPr/>
          <p:nvPr/>
        </p:nvCxnSpPr>
        <p:spPr>
          <a:xfrm>
            <a:off x="1988928" y="2280818"/>
            <a:ext cx="414077" cy="1698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sp>
        <p:nvSpPr>
          <p:cNvPr id="2139" name=""/>
          <p:cNvSpPr/>
          <p:nvPr/>
        </p:nvSpPr>
        <p:spPr>
          <a:xfrm>
            <a:off x="2403005" y="2036445"/>
            <a:ext cx="1968564" cy="480254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102390" tIns="51197" rIns="102390" bIns="51197">
            <a:spAutoFit/>
          </a:bodyPr>
          <a:lstStyle>
            <a:defPPr>
              <a:defRPr lang="zh-CN" altLang="en-US"/>
            </a:defPPr>
            <a:lvl1pPr marL="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874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77494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6624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5498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025011">
              <a:spcBef>
                <a:spcPct val="50000"/>
              </a:spcBef>
            </a:pPr>
            <a:r>
              <a:rPr kumimoji="1" sz="2479">
                <a:solidFill>
                  <a:srgbClr val="000069"/>
                </a:solidFill>
                <a:latin typeface="Tahoma" charset="0"/>
              </a:rPr>
              <a:t>样品收集</a:t>
            </a:r>
            <a:endParaRPr kumimoji="1" sz="2779">
              <a:latin typeface="Tahoma" charset="0"/>
            </a:endParaRPr>
          </a:p>
        </p:txBody>
      </p:sp>
      <p:cxnSp>
        <p:nvCxnSpPr>
          <p:cNvPr id="2140" name=""/>
          <p:cNvCxnSpPr/>
          <p:nvPr/>
        </p:nvCxnSpPr>
        <p:spPr>
          <a:xfrm>
            <a:off x="6557353" y="5052081"/>
            <a:ext cx="719544" cy="0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141" name=""/>
          <p:cNvCxnSpPr/>
          <p:nvPr/>
        </p:nvCxnSpPr>
        <p:spPr>
          <a:xfrm flipV="1">
            <a:off x="6557353" y="5457673"/>
            <a:ext cx="726332" cy="1698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sp>
        <p:nvSpPr>
          <p:cNvPr id="2142" name=""/>
          <p:cNvSpPr/>
          <p:nvPr/>
        </p:nvSpPr>
        <p:spPr>
          <a:xfrm>
            <a:off x="7283684" y="5298151"/>
            <a:ext cx="1676673" cy="331526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102390" tIns="51197" rIns="102390" bIns="51197">
            <a:spAutoFit/>
          </a:bodyPr>
          <a:lstStyle>
            <a:defPPr>
              <a:defRPr lang="zh-CN" altLang="en-US"/>
            </a:defPPr>
            <a:lvl1pPr marL="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874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77494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6624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5498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025011">
              <a:spcBef>
                <a:spcPct val="50000"/>
              </a:spcBef>
            </a:pPr>
            <a:r>
              <a:rPr kumimoji="1" sz="1504">
                <a:solidFill>
                  <a:srgbClr val="000069"/>
                </a:solidFill>
                <a:latin typeface="Tahoma" charset="0"/>
              </a:rPr>
              <a:t>ESI、APCI</a:t>
            </a:r>
            <a:endParaRPr kumimoji="1" sz="1604">
              <a:latin typeface="Tahoma" charset="0"/>
            </a:endParaRPr>
          </a:p>
        </p:txBody>
      </p:sp>
      <p:sp>
        <p:nvSpPr>
          <p:cNvPr id="2143" name=""/>
          <p:cNvSpPr/>
          <p:nvPr/>
        </p:nvSpPr>
        <p:spPr>
          <a:xfrm>
            <a:off x="7331203" y="6109336"/>
            <a:ext cx="1676673" cy="316287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102390" tIns="51197" rIns="102390" bIns="51197">
            <a:spAutoFit/>
          </a:bodyPr>
          <a:lstStyle>
            <a:defPPr>
              <a:defRPr lang="zh-CN" altLang="en-US"/>
            </a:defPPr>
            <a:lvl1pPr marL="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874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77494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6624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5498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025011">
              <a:spcBef>
                <a:spcPct val="50000"/>
              </a:spcBef>
            </a:pPr>
            <a:r>
              <a:rPr kumimoji="1" sz="1404">
                <a:solidFill>
                  <a:srgbClr val="000069"/>
                </a:solidFill>
                <a:latin typeface="Tahoma" charset="0"/>
              </a:rPr>
              <a:t>TLC、CE</a:t>
            </a:r>
            <a:endParaRPr kumimoji="1" sz="1604">
              <a:latin typeface="Tahoma" charset="0"/>
            </a:endParaRPr>
          </a:p>
        </p:txBody>
      </p:sp>
      <p:cxnSp>
        <p:nvCxnSpPr>
          <p:cNvPr id="2144" name=""/>
          <p:cNvCxnSpPr/>
          <p:nvPr/>
        </p:nvCxnSpPr>
        <p:spPr>
          <a:xfrm>
            <a:off x="6401226" y="6275645"/>
            <a:ext cx="882460" cy="0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sp>
        <p:nvSpPr>
          <p:cNvPr id="2145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97"/>
          </a:p>
        </p:txBody>
      </p:sp>
      <p:sp>
        <p:nvSpPr>
          <p:cNvPr id="2147" name="New shape"/>
          <p:cNvSpPr/>
          <p:nvPr/>
        </p:nvSpPr>
        <p:spPr>
          <a:xfrm>
            <a:off x="0" y="7077202"/>
            <a:ext cx="977493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第九页，共八十页。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147" name=""/>
          <p:cNvGraphicFramePr>
            <a:graphicFrameLocks noChangeAspect="1"/>
          </p:cNvGraphicFramePr>
          <p:nvPr>
            <p:ph idx="1"/>
          </p:nvPr>
        </p:nvGraphicFramePr>
        <p:xfrm>
          <a:off x="651663" y="1562972"/>
          <a:ext cx="7730006" cy="4368174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Picture2" r:id="rId2" progId="Word.Picture.8">
                  <p:embed/>
                </p:oleObj>
              </mc:Choice>
              <mc:Fallback>
                <p:oleObj name="Picture2" r:id="rId2" progId="Word.Picture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51663" y="1562972"/>
                        <a:ext cx="7730006" cy="4368174"/>
                      </a:xfrm>
                      <a:prstGeom prst="rect">
                        <a:avLst/>
                      </a:prstGeom>
                      <a:noFill/>
                      <a:ln cap="flat">
                        <a:noFill/>
                        <a:prstDash val="solid"/>
                        <a:miter lim="800000"/>
                        <a:headEnd type="none" w="med" len="med"/>
                        <a:tailEnd type="none" w="med" len="med"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148" name=""/>
          <p:cNvGraphicFramePr>
            <a:graphicFrameLocks noGrp="1"/>
          </p:cNvGraphicFramePr>
          <p:nvPr/>
        </p:nvGraphicFramePr>
        <p:xfrm>
          <a:off x="407289" y="2606650"/>
          <a:ext cx="9041815" cy="4454828"/>
        </p:xfrm>
        <a:graphic>
          <a:graphicData uri="http://schemas.openxmlformats.org/drawingml/2006/table">
            <a:tbl>
              <a:tblPr/>
              <a:tblGrid>
                <a:gridCol w="3187036"/>
                <a:gridCol w="1537516"/>
                <a:gridCol w="1466240"/>
                <a:gridCol w="1583337"/>
                <a:gridCol w="1267686"/>
              </a:tblGrid>
              <a:tr h="473473">
                <a:tc>
                  <a:txBody>
                    <a:bodyPr vert="horz" wrap="square" lIns="96210" tIns="50029" rIns="96210" bIns="50029"/>
                    <a:lstStyle>
                      <a:lvl1pPr marL="366560" indent="-366560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93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94214" indent="-305467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6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21867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38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710614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99361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66"/>
                        <a:t>组成</a:t>
                      </a:r>
                      <a:endParaRPr sz="2400"/>
                    </a:p>
                  </a:txBody>
                  <a:tcPr marL="96210" marR="96210" marT="50029" marB="50029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6210" tIns="50029" rIns="96210" bIns="50029"/>
                    <a:lstStyle>
                      <a:lvl1pPr marL="366560" indent="-366560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93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94214" indent="-305467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6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21867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38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710614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99361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66"/>
                        <a:t>极性</a:t>
                      </a:r>
                      <a:endParaRPr sz="2400"/>
                    </a:p>
                  </a:txBody>
                  <a:tcPr marL="96210" marR="96210" marT="50029" marB="5002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6210" tIns="50029" rIns="96210" bIns="50029"/>
                    <a:lstStyle>
                      <a:lvl1pPr marL="366560" indent="-366560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93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94214" indent="-305467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6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21867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38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710614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99361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66"/>
                        <a:t>J&amp;W</a:t>
                      </a:r>
                      <a:endParaRPr sz="2400"/>
                    </a:p>
                  </a:txBody>
                  <a:tcPr marL="96210" marR="96210" marT="50029" marB="5002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6210" tIns="50029" rIns="96210" bIns="50029"/>
                    <a:lstStyle>
                      <a:lvl1pPr marL="366560" indent="-366560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93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94214" indent="-305467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6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21867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38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710614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99361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66"/>
                        <a:t>Restec</a:t>
                      </a:r>
                      <a:endParaRPr sz="2400"/>
                    </a:p>
                  </a:txBody>
                  <a:tcPr marL="96210" marR="96210" marT="50029" marB="5002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6210" tIns="50029" rIns="96210" bIns="50029"/>
                    <a:lstStyle>
                      <a:lvl1pPr marL="366560" indent="-366560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93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94214" indent="-305467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6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21867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38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710614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99361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66"/>
                        <a:t>岛津</a:t>
                      </a:r>
                      <a:endParaRPr sz="2400"/>
                    </a:p>
                  </a:txBody>
                  <a:tcPr marL="96210" marR="96210" marT="50029" marB="5002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22688">
                <a:tc>
                  <a:txBody>
                    <a:bodyPr vert="horz" wrap="square" lIns="96210" tIns="50029" rIns="96210" bIns="50029"/>
                    <a:lstStyle>
                      <a:lvl1pPr marL="366560" indent="-366560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93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94214" indent="-305467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6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21867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38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710614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99361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1710"/>
                        <a:t>聚甲基硅氧烷</a:t>
                      </a:r>
                      <a:endParaRPr sz="1600"/>
                    </a:p>
                  </a:txBody>
                  <a:tcPr marL="96210" marR="96210" marT="50029" marB="50029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6210" tIns="50029" rIns="96210" bIns="50029"/>
                    <a:lstStyle>
                      <a:lvl1pPr marL="366560" indent="-366560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93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94214" indent="-305467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6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21867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38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710614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99361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66"/>
                        <a:t>非极性</a:t>
                      </a:r>
                      <a:endParaRPr sz="2400"/>
                    </a:p>
                  </a:txBody>
                  <a:tcPr marL="96210" marR="96210" marT="50029" marB="5002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6210" tIns="50029" rIns="96210" bIns="50029"/>
                    <a:lstStyle>
                      <a:lvl1pPr marL="366560" indent="-366560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93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94214" indent="-305467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6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21867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38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710614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99361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66"/>
                        <a:t>DB-1</a:t>
                      </a:r>
                      <a:endParaRPr sz="2400"/>
                    </a:p>
                  </a:txBody>
                  <a:tcPr marL="96210" marR="96210" marT="50029" marB="5002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6210" tIns="50029" rIns="96210" bIns="50029"/>
                    <a:lstStyle>
                      <a:lvl1pPr marL="366560" indent="-366560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93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94214" indent="-305467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6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21867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38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710614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99361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66"/>
                        <a:t>Rtx-1</a:t>
                      </a:r>
                      <a:endParaRPr sz="2400"/>
                    </a:p>
                  </a:txBody>
                  <a:tcPr marL="96210" marR="96210" marT="50029" marB="5002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6210" tIns="50029" rIns="96210" bIns="50029"/>
                    <a:lstStyle>
                      <a:lvl1pPr marL="366560" indent="-366560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93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94214" indent="-305467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6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21867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38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710614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99361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66"/>
                        <a:t>CBP1</a:t>
                      </a:r>
                      <a:endParaRPr sz="2400"/>
                    </a:p>
                  </a:txBody>
                  <a:tcPr marL="96210" marR="96210" marT="50029" marB="5002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36264">
                <a:tc>
                  <a:txBody>
                    <a:bodyPr vert="horz" wrap="square" lIns="96210" tIns="50029" rIns="96210" bIns="50029"/>
                    <a:lstStyle>
                      <a:lvl1pPr marL="366560" indent="-366560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93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94214" indent="-305467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6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21867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38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710614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99361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1710"/>
                        <a:t>聚苯基甲基硅氧烷（5％苯基）</a:t>
                      </a:r>
                      <a:endParaRPr sz="1600"/>
                    </a:p>
                  </a:txBody>
                  <a:tcPr marL="96210" marR="96210" marT="50029" marB="50029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6210" tIns="50029" rIns="96210" bIns="50029"/>
                    <a:lstStyle>
                      <a:lvl1pPr marL="366560" indent="-366560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93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94214" indent="-305467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6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21867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38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710614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99361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66"/>
                        <a:t>弱极性</a:t>
                      </a:r>
                      <a:endParaRPr sz="2400"/>
                    </a:p>
                  </a:txBody>
                  <a:tcPr marL="96210" marR="96210" marT="50029" marB="5002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6210" tIns="50029" rIns="96210" bIns="50029"/>
                    <a:lstStyle>
                      <a:lvl1pPr marL="366560" indent="-366560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93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94214" indent="-305467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6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21867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38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710614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99361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66"/>
                        <a:t>DB-5</a:t>
                      </a:r>
                      <a:endParaRPr sz="2400"/>
                    </a:p>
                  </a:txBody>
                  <a:tcPr marL="96210" marR="96210" marT="50029" marB="5002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6210" tIns="50029" rIns="96210" bIns="50029"/>
                    <a:lstStyle>
                      <a:lvl1pPr marL="366560" indent="-366560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93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94214" indent="-305467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6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21867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38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710614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99361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66"/>
                        <a:t>Rtx-5</a:t>
                      </a:r>
                      <a:endParaRPr sz="2400"/>
                    </a:p>
                  </a:txBody>
                  <a:tcPr marL="96210" marR="96210" marT="50029" marB="5002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6210" tIns="50029" rIns="96210" bIns="50029"/>
                    <a:lstStyle>
                      <a:lvl1pPr marL="366560" indent="-366560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93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94214" indent="-305467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6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21867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38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710614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99361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66"/>
                        <a:t>CBP5</a:t>
                      </a:r>
                      <a:endParaRPr sz="2400"/>
                    </a:p>
                  </a:txBody>
                  <a:tcPr marL="96210" marR="96210" marT="50029" marB="5002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70205">
                <a:tc>
                  <a:txBody>
                    <a:bodyPr vert="horz" wrap="square" lIns="96210" tIns="50029" rIns="96210" bIns="50029"/>
                    <a:lstStyle>
                      <a:lvl1pPr marL="366560" indent="-366560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93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94214" indent="-305467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6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21867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38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710614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99361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1710"/>
                        <a:t>聚苯基甲基硅氧烷（50％苯基）</a:t>
                      </a:r>
                      <a:endParaRPr sz="1600"/>
                    </a:p>
                  </a:txBody>
                  <a:tcPr marL="96210" marR="96210" marT="50029" marB="50029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6210" tIns="50029" rIns="96210" bIns="50029"/>
                    <a:lstStyle>
                      <a:lvl1pPr marL="366560" indent="-366560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93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94214" indent="-305467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6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21867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38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710614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99361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66"/>
                        <a:t>中等极性</a:t>
                      </a:r>
                      <a:endParaRPr sz="2400"/>
                    </a:p>
                  </a:txBody>
                  <a:tcPr marL="96210" marR="96210" marT="50029" marB="5002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6210" tIns="50029" rIns="96210" bIns="50029"/>
                    <a:lstStyle>
                      <a:lvl1pPr marL="366560" indent="-366560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93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94214" indent="-305467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6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21867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38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710614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99361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66"/>
                        <a:t>DB-17</a:t>
                      </a:r>
                      <a:endParaRPr sz="2400"/>
                    </a:p>
                  </a:txBody>
                  <a:tcPr marL="96210" marR="96210" marT="50029" marB="5002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6210" tIns="50029" rIns="96210" bIns="50029"/>
                    <a:lstStyle>
                      <a:lvl1pPr marL="366560" indent="-366560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93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94214" indent="-305467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6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21867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38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710614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99361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66"/>
                        <a:t>Rtx-17</a:t>
                      </a:r>
                      <a:endParaRPr sz="2400"/>
                    </a:p>
                  </a:txBody>
                  <a:tcPr marL="96210" marR="96210" marT="50029" marB="5002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6210" tIns="50029" rIns="96210" bIns="50029"/>
                    <a:lstStyle>
                      <a:lvl1pPr marL="366560" indent="-366560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93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94214" indent="-305467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6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21867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38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710614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99361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endParaRPr sz="2400"/>
                    </a:p>
                  </a:txBody>
                  <a:tcPr marL="96210" marR="96210" marT="50029" marB="5002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70205">
                <a:tc>
                  <a:txBody>
                    <a:bodyPr vert="horz" wrap="square" lIns="96210" tIns="50029" rIns="96210" bIns="50029"/>
                    <a:lstStyle>
                      <a:lvl1pPr marL="366560" indent="-366560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93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94214" indent="-305467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6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21867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38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710614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99361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1710"/>
                        <a:t>14％腈苯基86％甲基聚硅氧烷</a:t>
                      </a:r>
                      <a:endParaRPr sz="1600"/>
                    </a:p>
                  </a:txBody>
                  <a:tcPr marL="96210" marR="96210" marT="50029" marB="50029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6210" tIns="50029" rIns="96210" bIns="50029"/>
                    <a:lstStyle>
                      <a:lvl1pPr marL="366560" indent="-366560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93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94214" indent="-305467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6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21867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38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710614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99361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66"/>
                        <a:t>中等极性</a:t>
                      </a:r>
                      <a:endParaRPr sz="2400"/>
                    </a:p>
                  </a:txBody>
                  <a:tcPr marL="96210" marR="96210" marT="50029" marB="5002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6210" tIns="50029" rIns="96210" bIns="50029"/>
                    <a:lstStyle>
                      <a:lvl1pPr marL="366560" indent="-366560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93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94214" indent="-305467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6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21867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38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710614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99361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66"/>
                        <a:t>DB-1701</a:t>
                      </a:r>
                      <a:endParaRPr sz="2400"/>
                    </a:p>
                  </a:txBody>
                  <a:tcPr marL="96210" marR="96210" marT="50029" marB="5002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6210" tIns="50029" rIns="96210" bIns="50029"/>
                    <a:lstStyle>
                      <a:lvl1pPr marL="366560" indent="-366560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93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94214" indent="-305467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6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21867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38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710614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99361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66"/>
                        <a:t>Rtx-1701</a:t>
                      </a:r>
                      <a:endParaRPr sz="2400"/>
                    </a:p>
                  </a:txBody>
                  <a:tcPr marL="96210" marR="96210" marT="50029" marB="5002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6210" tIns="50029" rIns="96210" bIns="50029"/>
                    <a:lstStyle>
                      <a:lvl1pPr marL="366560" indent="-366560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93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94214" indent="-305467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6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21867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38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710614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99361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66"/>
                        <a:t>CBP10</a:t>
                      </a:r>
                      <a:endParaRPr sz="2400"/>
                    </a:p>
                  </a:txBody>
                  <a:tcPr marL="96210" marR="96210" marT="50029" marB="5002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70205">
                <a:tc>
                  <a:txBody>
                    <a:bodyPr vert="horz" wrap="square" lIns="96210" tIns="50029" rIns="96210" bIns="50029"/>
                    <a:lstStyle>
                      <a:lvl1pPr marL="366560" indent="-366560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93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94214" indent="-305467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6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21867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38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710614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99361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1710"/>
                        <a:t>6％腈苯基94％甲基聚硅氧烷</a:t>
                      </a:r>
                      <a:endParaRPr sz="1600"/>
                    </a:p>
                  </a:txBody>
                  <a:tcPr marL="96210" marR="96210" marT="50029" marB="50029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6210" tIns="50029" rIns="96210" bIns="50029"/>
                    <a:lstStyle>
                      <a:lvl1pPr marL="366560" indent="-366560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93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94214" indent="-305467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6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21867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38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710614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99361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66"/>
                        <a:t>中低极性</a:t>
                      </a:r>
                      <a:endParaRPr sz="2400"/>
                    </a:p>
                  </a:txBody>
                  <a:tcPr marL="96210" marR="96210" marT="50029" marB="5002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6210" tIns="50029" rIns="96210" bIns="50029"/>
                    <a:lstStyle>
                      <a:lvl1pPr marL="366560" indent="-366560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93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94214" indent="-305467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6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21867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38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710614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99361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66"/>
                        <a:t>DB-624</a:t>
                      </a:r>
                      <a:endParaRPr sz="2400"/>
                    </a:p>
                  </a:txBody>
                  <a:tcPr marL="96210" marR="96210" marT="50029" marB="5002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6210" tIns="50029" rIns="96210" bIns="50029"/>
                    <a:lstStyle>
                      <a:lvl1pPr marL="366560" indent="-366560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93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94214" indent="-305467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6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21867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38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710614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99361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66"/>
                        <a:t>Rtx-624</a:t>
                      </a:r>
                      <a:endParaRPr sz="2400"/>
                    </a:p>
                  </a:txBody>
                  <a:tcPr marL="96210" marR="96210" marT="50029" marB="5002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6210" tIns="50029" rIns="96210" bIns="50029"/>
                    <a:lstStyle>
                      <a:lvl1pPr marL="366560" indent="-366560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93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94214" indent="-305467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6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21867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38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710614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99361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endParaRPr sz="2400"/>
                    </a:p>
                  </a:txBody>
                  <a:tcPr marL="96210" marR="96210" marT="50029" marB="5002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70205">
                <a:tc>
                  <a:txBody>
                    <a:bodyPr vert="horz" wrap="square" lIns="96210" tIns="50029" rIns="96210" bIns="50029"/>
                    <a:lstStyle>
                      <a:lvl1pPr marL="366560" indent="-366560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93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94214" indent="-305467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6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21867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38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710614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99361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1710"/>
                        <a:t>聚乙二醇（PEG20M)</a:t>
                      </a:r>
                      <a:endParaRPr sz="1600"/>
                    </a:p>
                  </a:txBody>
                  <a:tcPr marL="96210" marR="96210" marT="50029" marB="50029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6210" tIns="50029" rIns="96210" bIns="50029"/>
                    <a:lstStyle>
                      <a:lvl1pPr marL="366560" indent="-366560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93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94214" indent="-305467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6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21867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38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710614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99361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66"/>
                        <a:t>强极性</a:t>
                      </a:r>
                      <a:endParaRPr sz="2400"/>
                    </a:p>
                  </a:txBody>
                  <a:tcPr marL="96210" marR="96210" marT="50029" marB="5002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6210" tIns="50029" rIns="96210" bIns="50029"/>
                    <a:lstStyle>
                      <a:lvl1pPr marL="366560" indent="-366560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93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94214" indent="-305467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6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21867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38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710614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99361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66"/>
                        <a:t>DB-Wax</a:t>
                      </a:r>
                      <a:endParaRPr sz="2400"/>
                    </a:p>
                  </a:txBody>
                  <a:tcPr marL="96210" marR="96210" marT="50029" marB="5002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6210" tIns="50029" rIns="96210" bIns="50029"/>
                    <a:lstStyle>
                      <a:lvl1pPr marL="366560" indent="-366560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93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94214" indent="-305467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6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21867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38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710614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99361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66"/>
                        <a:t>Stabilwax</a:t>
                      </a:r>
                      <a:endParaRPr sz="2400"/>
                    </a:p>
                  </a:txBody>
                  <a:tcPr marL="96210" marR="96210" marT="50029" marB="5002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6210" tIns="50029" rIns="96210" bIns="50029"/>
                    <a:lstStyle>
                      <a:lvl1pPr marL="366560" indent="-366560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93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94214" indent="-305467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6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21867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38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710614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99361" indent="-244373" algn="l" defTabSz="977494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92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66"/>
                        <a:t>CBP20</a:t>
                      </a:r>
                      <a:endParaRPr sz="2400"/>
                    </a:p>
                  </a:txBody>
                  <a:tcPr marL="96210" marR="96210" marT="50029" marB="50029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14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97"/>
          </a:p>
        </p:txBody>
      </p:sp>
      <p:sp>
        <p:nvSpPr>
          <p:cNvPr id="2151" name="New shape"/>
          <p:cNvSpPr/>
          <p:nvPr/>
        </p:nvSpPr>
        <p:spPr>
          <a:xfrm>
            <a:off x="0" y="7077202"/>
            <a:ext cx="977493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第十页，共八十页。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08" name=""/>
          <p:cNvSpPr/>
          <p:nvPr>
            <p:ph type="title" idx="4294967295"/>
          </p:nvPr>
        </p:nvSpPr>
        <p:spPr>
          <a:xfrm>
            <a:off x="488747" y="1279566"/>
            <a:ext cx="8797442" cy="121677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7749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76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/>
        </p:txBody>
      </p:sp>
      <p:sp>
        <p:nvSpPr>
          <p:cNvPr id="2209" name=""/>
          <p:cNvSpPr/>
          <p:nvPr>
            <p:ph type="body" idx="4294967295"/>
          </p:nvPr>
        </p:nvSpPr>
        <p:spPr>
          <a:xfrm>
            <a:off x="488747" y="2973210"/>
            <a:ext cx="8797442" cy="357565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6560" indent="-366560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421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94214" indent="-305467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93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21867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710614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99361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>
              <a:buNone/>
            </a:pPr>
            <a:r>
              <a:rPr>
                <a:solidFill>
                  <a:srgbClr val="009A02"/>
                </a:solidFill>
              </a:rPr>
              <a:t>色谱柱的选择</a:t>
            </a:r>
            <a:endParaRPr>
              <a:solidFill>
                <a:schemeClr val="hlink"/>
              </a:solidFill>
            </a:endParaRPr>
          </a:p>
          <a:p>
            <a:pPr lvl="0">
              <a:buNone/>
            </a:pPr>
            <a:r>
              <a:rPr>
                <a:solidFill>
                  <a:srgbClr val="009A02"/>
                </a:solidFill>
              </a:rPr>
              <a:t>     原那么：相似相溶</a:t>
            </a:r>
            <a:endParaRPr>
              <a:solidFill>
                <a:schemeClr val="hlink"/>
              </a:solidFill>
            </a:endParaRPr>
          </a:p>
          <a:p>
            <a:pPr lvl="0">
              <a:buNone/>
            </a:pPr>
            <a:r>
              <a:rPr>
                <a:solidFill>
                  <a:srgbClr val="009A02"/>
                </a:solidFill>
              </a:rPr>
              <a:t>非极性固定液</a:t>
            </a:r>
            <a:endParaRPr>
              <a:solidFill>
                <a:schemeClr val="hlink"/>
              </a:solidFill>
            </a:endParaRPr>
          </a:p>
          <a:p>
            <a:pPr lvl="0">
              <a:buNone/>
            </a:pPr>
            <a:r>
              <a:rPr>
                <a:solidFill>
                  <a:srgbClr val="009A02"/>
                </a:solidFill>
              </a:rPr>
              <a:t>极性固定液</a:t>
            </a:r>
            <a:endParaRPr>
              <a:solidFill>
                <a:schemeClr val="hlink"/>
              </a:solidFill>
            </a:endParaRPr>
          </a:p>
          <a:p>
            <a:pPr lvl="0">
              <a:buNone/>
            </a:pPr>
            <a:r>
              <a:rPr>
                <a:solidFill>
                  <a:srgbClr val="009A02"/>
                </a:solidFill>
              </a:rPr>
              <a:t>农残分析：中、低极性色谱柱最常用，DB-5</a:t>
            </a:r>
            <a:endParaRPr>
              <a:solidFill>
                <a:schemeClr val="hlink"/>
              </a:solidFill>
            </a:endParaRPr>
          </a:p>
          <a:p>
            <a:pPr lvl="0">
              <a:buNone/>
            </a:pPr>
            <a:endParaRPr>
              <a:solidFill>
                <a:schemeClr val="hlink"/>
              </a:solidFill>
            </a:endParaRPr>
          </a:p>
        </p:txBody>
      </p:sp>
      <p:sp>
        <p:nvSpPr>
          <p:cNvPr id="2210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97"/>
          </a:p>
        </p:txBody>
      </p:sp>
      <p:sp>
        <p:nvSpPr>
          <p:cNvPr id="2212" name="New shape"/>
          <p:cNvSpPr/>
          <p:nvPr/>
        </p:nvSpPr>
        <p:spPr>
          <a:xfrm>
            <a:off x="0" y="7077202"/>
            <a:ext cx="977493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第十一页，共八十页。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12" name=""/>
          <p:cNvSpPr/>
          <p:nvPr>
            <p:ph type="title" idx="4294967295"/>
          </p:nvPr>
        </p:nvSpPr>
        <p:spPr>
          <a:xfrm>
            <a:off x="488747" y="1279566"/>
            <a:ext cx="8797442" cy="121677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7749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76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/>
        </p:txBody>
      </p:sp>
      <p:sp>
        <p:nvSpPr>
          <p:cNvPr id="2213" name=""/>
          <p:cNvSpPr/>
          <p:nvPr>
            <p:ph type="body" idx="4294967295"/>
          </p:nvPr>
        </p:nvSpPr>
        <p:spPr>
          <a:xfrm>
            <a:off x="1058952" y="1873530"/>
            <a:ext cx="8308696" cy="439872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6560" indent="-366560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421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94214" indent="-305467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93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21867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710614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99361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>
                <a:solidFill>
                  <a:srgbClr val="000069"/>
                </a:solidFill>
                <a:latin typeface="楷体_GB2312" charset="-122"/>
              </a:rPr>
              <a:t>检测器：</a:t>
            </a:r>
            <a:endParaRPr>
              <a:solidFill>
                <a:schemeClr val="tx2"/>
              </a:solidFill>
              <a:latin typeface="楷体_GB2312" charset="-122"/>
            </a:endParaRPr>
          </a:p>
          <a:p>
            <a:pPr lvl="0">
              <a:lnSpc>
                <a:spcPct val="90000"/>
              </a:lnSpc>
            </a:pPr>
            <a:r>
              <a:rPr>
                <a:solidFill>
                  <a:srgbClr val="000069"/>
                </a:solidFill>
                <a:latin typeface="楷体_GB2312" charset="-122"/>
              </a:rPr>
              <a:t>电子捕获检测器〔ECD〕 </a:t>
            </a:r>
            <a:endParaRPr>
              <a:solidFill>
                <a:schemeClr val="tx2"/>
              </a:solidFill>
              <a:latin typeface="楷体_GB2312" charset="-122"/>
            </a:endParaRPr>
          </a:p>
          <a:p>
            <a:pPr lvl="0">
              <a:lnSpc>
                <a:spcPct val="90000"/>
              </a:lnSpc>
            </a:pPr>
            <a:r>
              <a:rPr>
                <a:solidFill>
                  <a:srgbClr val="000069"/>
                </a:solidFill>
                <a:latin typeface="楷体_GB2312" charset="-122"/>
              </a:rPr>
              <a:t>只对具有电负性的物质有响应，检测灵敏度可达1×10-14g/ml，对卤素灵敏度按F&lt;Cl&lt;&lt;Br&lt;I顺序依次增高。</a:t>
            </a:r>
            <a:endParaRPr>
              <a:solidFill>
                <a:schemeClr val="tx2"/>
              </a:solidFill>
              <a:latin typeface="楷体_GB2312" charset="-122"/>
            </a:endParaRPr>
          </a:p>
          <a:p>
            <a:pPr lvl="0">
              <a:lnSpc>
                <a:spcPct val="90000"/>
              </a:lnSpc>
            </a:pPr>
            <a:r>
              <a:rPr>
                <a:solidFill>
                  <a:srgbClr val="000069"/>
                </a:solidFill>
                <a:latin typeface="楷体_GB2312" charset="-122"/>
              </a:rPr>
              <a:t>防止空气混入，影响稳定性</a:t>
            </a:r>
            <a:endParaRPr>
              <a:solidFill>
                <a:schemeClr val="tx2"/>
              </a:solidFill>
              <a:latin typeface="楷体_GB2312" charset="-122"/>
            </a:endParaRPr>
          </a:p>
          <a:p>
            <a:pPr lvl="0">
              <a:lnSpc>
                <a:spcPct val="90000"/>
              </a:lnSpc>
            </a:pPr>
            <a:r>
              <a:rPr>
                <a:solidFill>
                  <a:srgbClr val="000069"/>
                </a:solidFill>
                <a:latin typeface="楷体_GB2312" charset="-122"/>
              </a:rPr>
              <a:t>载气及尾吹气纯度要求高</a:t>
            </a:r>
            <a:endParaRPr>
              <a:solidFill>
                <a:schemeClr val="tx2"/>
              </a:solidFill>
              <a:latin typeface="楷体_GB2312" charset="-122"/>
            </a:endParaRPr>
          </a:p>
          <a:p>
            <a:pPr lvl="0">
              <a:lnSpc>
                <a:spcPct val="90000"/>
              </a:lnSpc>
            </a:pPr>
            <a:r>
              <a:rPr>
                <a:solidFill>
                  <a:srgbClr val="000069"/>
                </a:solidFill>
                <a:latin typeface="楷体_GB2312" charset="-122"/>
              </a:rPr>
              <a:t>操作温度250～300℃</a:t>
            </a:r>
            <a:endParaRPr>
              <a:solidFill>
                <a:schemeClr val="tx2"/>
              </a:solidFill>
              <a:latin typeface="楷体_GB2312" charset="-122"/>
            </a:endParaRPr>
          </a:p>
          <a:p>
            <a:pPr lvl="0">
              <a:lnSpc>
                <a:spcPct val="90000"/>
              </a:lnSpc>
            </a:pPr>
            <a:r>
              <a:rPr>
                <a:solidFill>
                  <a:srgbClr val="000069"/>
                </a:solidFill>
                <a:latin typeface="楷体_GB2312" charset="-122"/>
              </a:rPr>
              <a:t>63Ni为管制的放射源</a:t>
            </a:r>
            <a:endParaRPr>
              <a:solidFill>
                <a:schemeClr val="tx2"/>
              </a:solidFill>
              <a:latin typeface="楷体_GB2312" charset="-122"/>
            </a:endParaRPr>
          </a:p>
          <a:p>
            <a:pPr lvl="0">
              <a:lnSpc>
                <a:spcPct val="90000"/>
              </a:lnSpc>
            </a:pPr>
            <a:r>
              <a:rPr>
                <a:solidFill>
                  <a:srgbClr val="000069"/>
                </a:solidFill>
                <a:latin typeface="楷体_GB2312" charset="-122"/>
              </a:rPr>
              <a:t>在含有卤素的有机氯类、拟除虫菊酯类农药残留分析中获得广泛的应用。 </a:t>
            </a:r>
            <a:endParaRPr>
              <a:solidFill>
                <a:schemeClr val="tx2"/>
              </a:solidFill>
              <a:latin typeface="楷体_GB2312" charset="-122"/>
            </a:endParaRPr>
          </a:p>
        </p:txBody>
      </p:sp>
      <p:sp>
        <p:nvSpPr>
          <p:cNvPr id="2214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97"/>
          </a:p>
        </p:txBody>
      </p:sp>
      <p:sp>
        <p:nvSpPr>
          <p:cNvPr id="2216" name="New shape"/>
          <p:cNvSpPr/>
          <p:nvPr/>
        </p:nvSpPr>
        <p:spPr>
          <a:xfrm>
            <a:off x="0" y="7077202"/>
            <a:ext cx="977493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第十二页，共八十页。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16" name=""/>
          <p:cNvSpPr/>
          <p:nvPr>
            <p:ph type="title" idx="4294967295"/>
          </p:nvPr>
        </p:nvSpPr>
        <p:spPr>
          <a:xfrm>
            <a:off x="488747" y="1279566"/>
            <a:ext cx="8797442" cy="121677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7749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76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 sz="3021">
                <a:solidFill>
                  <a:srgbClr val="000069"/>
                </a:solidFill>
              </a:rPr>
              <a:t>香港中成药注册农残检测任务</a:t>
            </a:r>
            <a:endParaRPr sz="3421">
              <a:solidFill>
                <a:schemeClr val="tx1"/>
              </a:solidFill>
            </a:endParaRPr>
          </a:p>
        </p:txBody>
      </p:sp>
      <p:sp>
        <p:nvSpPr>
          <p:cNvPr id="2217" name=""/>
          <p:cNvSpPr/>
          <p:nvPr>
            <p:ph type="body" idx="4294967295"/>
          </p:nvPr>
        </p:nvSpPr>
        <p:spPr>
          <a:xfrm>
            <a:off x="488747" y="2973210"/>
            <a:ext cx="8797442" cy="357565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6560" indent="-366560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421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94214" indent="-305467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93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21867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710614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99361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/>
            <a:r>
              <a:rPr sz="1938">
                <a:solidFill>
                  <a:srgbClr val="000069"/>
                </a:solidFill>
              </a:rPr>
              <a:t>检测指标： HCB、а-BHC、γ-BHC、 β-BHC、 δ-BHC、七氯、 PCNB、五氯苯胺、 MPCPS、艾试剂、 氧化氯丹、环氧七氯、反式氯丹、顺式氯丹、狄试剂、异狄试剂、pp`-DDE、 op`-DDT、pp`-DDD、pp`-DDT</a:t>
            </a:r>
            <a:endParaRPr sz="2138"/>
          </a:p>
          <a:p>
            <a:pPr lvl="0"/>
            <a:r>
              <a:rPr sz="1838">
                <a:solidFill>
                  <a:srgbClr val="000069"/>
                </a:solidFill>
              </a:rPr>
              <a:t>样品提取与净化  醋酸乙酯提取，无水硫酸钠脱水后，过弗罗里硅土小柱，用乙醚－正己烷(15:85)洗脱。</a:t>
            </a:r>
            <a:endParaRPr sz="2138"/>
          </a:p>
          <a:p>
            <a:pPr lvl="0"/>
            <a:r>
              <a:rPr sz="1938">
                <a:solidFill>
                  <a:srgbClr val="000069"/>
                </a:solidFill>
              </a:rPr>
              <a:t>对照品〔标准曲线〕 0.8～500ng/ml</a:t>
            </a:r>
            <a:endParaRPr sz="2138"/>
          </a:p>
          <a:p>
            <a:pPr lvl="0"/>
            <a:r>
              <a:rPr sz="1738">
                <a:solidFill>
                  <a:srgbClr val="000069"/>
                </a:solidFill>
              </a:rPr>
              <a:t>色谱条件  </a:t>
            </a:r>
            <a:endParaRPr sz="2138"/>
          </a:p>
          <a:p>
            <a:pPr lvl="0"/>
            <a:r>
              <a:rPr sz="2038">
                <a:solidFill>
                  <a:srgbClr val="000069"/>
                </a:solidFill>
              </a:rPr>
              <a:t>     测定柱OV-1701,验证柱DB-5</a:t>
            </a:r>
            <a:endParaRPr sz="2138"/>
          </a:p>
          <a:p>
            <a:pPr lvl="0"/>
            <a:r>
              <a:rPr sz="1938">
                <a:solidFill>
                  <a:srgbClr val="000069"/>
                </a:solidFill>
              </a:rPr>
              <a:t>回收率  86.3～119.0％，RSD7.4～28.0％〔3水平，n=9)</a:t>
            </a:r>
            <a:endParaRPr sz="2138"/>
          </a:p>
        </p:txBody>
      </p:sp>
      <p:sp>
        <p:nvSpPr>
          <p:cNvPr id="2218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97"/>
          </a:p>
        </p:txBody>
      </p:sp>
      <p:sp>
        <p:nvSpPr>
          <p:cNvPr id="2220" name="New shape"/>
          <p:cNvSpPr/>
          <p:nvPr/>
        </p:nvSpPr>
        <p:spPr>
          <a:xfrm>
            <a:off x="0" y="7077202"/>
            <a:ext cx="977493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第十三页，共八十页。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20" name=""/>
          <p:cNvSpPr/>
          <p:nvPr>
            <p:ph type="title" idx="4294967295"/>
          </p:nvPr>
        </p:nvSpPr>
        <p:spPr>
          <a:xfrm>
            <a:off x="488747" y="1279566"/>
            <a:ext cx="8797442" cy="121677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7749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76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 sz="3021">
                <a:solidFill>
                  <a:srgbClr val="000069"/>
                </a:solidFill>
              </a:rPr>
              <a:t>拟除虫菊酯类农药残留量测定法</a:t>
            </a:r>
            <a:endParaRPr sz="3421"/>
          </a:p>
        </p:txBody>
      </p:sp>
      <p:sp>
        <p:nvSpPr>
          <p:cNvPr id="2221" name=""/>
          <p:cNvSpPr/>
          <p:nvPr>
            <p:ph type="body" idx="4294967295"/>
          </p:nvPr>
        </p:nvSpPr>
        <p:spPr>
          <a:xfrm>
            <a:off x="651663" y="2156936"/>
            <a:ext cx="8921327" cy="439872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6560" indent="-366560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421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94214" indent="-305467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93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21867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710614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99361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/>
            <a:r>
              <a:rPr>
                <a:solidFill>
                  <a:srgbClr val="000069"/>
                </a:solidFill>
              </a:rPr>
              <a:t>拟除虫菊酯类杀虫剂</a:t>
            </a:r>
          </a:p>
          <a:p>
            <a:pPr lvl="0">
              <a:buNone/>
            </a:pPr>
            <a:r>
              <a:rPr>
                <a:solidFill>
                  <a:srgbClr val="000069"/>
                </a:solidFill>
              </a:rPr>
              <a:t>         仿天然除虫菊素合成的化学杀虫剂，具有天然 除虫菊素的高杀虫活性和易自然降解的特点，广泛用于农作物害虫和卫生害虫的防治。</a:t>
            </a:r>
          </a:p>
          <a:p>
            <a:pPr lvl="0"/>
            <a:endParaRPr>
              <a:solidFill>
                <a:srgbClr val="000069"/>
              </a:solidFill>
            </a:endParaRPr>
          </a:p>
          <a:p>
            <a:pPr lvl="0"/>
            <a:endParaRPr sz="2566"/>
          </a:p>
        </p:txBody>
      </p:sp>
      <p:sp>
        <p:nvSpPr>
          <p:cNvPr id="222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97"/>
          </a:p>
        </p:txBody>
      </p:sp>
      <p:sp>
        <p:nvSpPr>
          <p:cNvPr id="2224" name="New shape"/>
          <p:cNvSpPr/>
          <p:nvPr/>
        </p:nvSpPr>
        <p:spPr>
          <a:xfrm>
            <a:off x="0" y="7077202"/>
            <a:ext cx="977493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第十四页，共八十页。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24" name=""/>
          <p:cNvSpPr/>
          <p:nvPr>
            <p:ph type="title" idx="4294967295"/>
          </p:nvPr>
        </p:nvSpPr>
        <p:spPr>
          <a:xfrm>
            <a:off x="488747" y="1279566"/>
            <a:ext cx="8797442" cy="121677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7749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76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/>
        </p:txBody>
      </p:sp>
      <p:sp>
        <p:nvSpPr>
          <p:cNvPr id="2225" name=""/>
          <p:cNvSpPr/>
          <p:nvPr>
            <p:ph type="body" idx="4294967295"/>
          </p:nvPr>
        </p:nvSpPr>
        <p:spPr>
          <a:xfrm>
            <a:off x="488747" y="2973210"/>
            <a:ext cx="8797442" cy="357565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6560" indent="-366560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421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94214" indent="-305467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93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21867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710614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99361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/>
            <a:r>
              <a:rPr>
                <a:solidFill>
                  <a:srgbClr val="000069"/>
                </a:solidFill>
              </a:rPr>
              <a:t>结构特点：</a:t>
            </a:r>
          </a:p>
          <a:p>
            <a:pPr lvl="0">
              <a:buClr>
                <a:schemeClr val="hlink"/>
              </a:buClr>
              <a:buFont typeface="Wingdings" charset="2"/>
              <a:buChar char="ü"/>
            </a:pPr>
            <a:r>
              <a:rPr>
                <a:solidFill>
                  <a:srgbClr val="000069"/>
                </a:solidFill>
              </a:rPr>
              <a:t>含卤素</a:t>
            </a:r>
          </a:p>
          <a:p>
            <a:pPr lvl="0">
              <a:buClr>
                <a:schemeClr val="hlink"/>
              </a:buClr>
              <a:buFont typeface="Wingdings" charset="2"/>
              <a:buChar char="ü"/>
            </a:pPr>
            <a:r>
              <a:rPr>
                <a:solidFill>
                  <a:srgbClr val="000069"/>
                </a:solidFill>
              </a:rPr>
              <a:t>分子量较大</a:t>
            </a:r>
          </a:p>
          <a:p>
            <a:pPr lvl="0">
              <a:buClr>
                <a:schemeClr val="hlink"/>
              </a:buClr>
              <a:buFont typeface="Wingdings" charset="2"/>
              <a:buChar char="ü"/>
            </a:pPr>
            <a:r>
              <a:rPr>
                <a:solidFill>
                  <a:srgbClr val="000069"/>
                </a:solidFill>
              </a:rPr>
              <a:t>结构不稳定，易分解</a:t>
            </a:r>
          </a:p>
          <a:p>
            <a:pPr lvl="0">
              <a:buClr>
                <a:schemeClr val="hlink"/>
              </a:buClr>
              <a:buFont typeface="Wingdings" charset="2"/>
              <a:buChar char="ü"/>
            </a:pPr>
            <a:r>
              <a:rPr>
                <a:solidFill>
                  <a:srgbClr val="000069"/>
                </a:solidFill>
              </a:rPr>
              <a:t>存在异构体</a:t>
            </a:r>
          </a:p>
          <a:p>
            <a:pPr lvl="0"/>
            <a:endParaRPr>
              <a:solidFill>
                <a:srgbClr val="000069"/>
              </a:solidFill>
            </a:endParaRPr>
          </a:p>
        </p:txBody>
      </p:sp>
      <p:sp>
        <p:nvSpPr>
          <p:cNvPr id="2226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97"/>
          </a:p>
        </p:txBody>
      </p:sp>
      <p:sp>
        <p:nvSpPr>
          <p:cNvPr id="2228" name="New shape"/>
          <p:cNvSpPr/>
          <p:nvPr/>
        </p:nvSpPr>
        <p:spPr>
          <a:xfrm>
            <a:off x="0" y="7077202"/>
            <a:ext cx="977493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第十五页，共八十页。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28" name=""/>
          <p:cNvSpPr/>
          <p:nvPr>
            <p:ph type="title" idx="4294967295"/>
          </p:nvPr>
        </p:nvSpPr>
        <p:spPr>
          <a:xfrm>
            <a:off x="488747" y="1279566"/>
            <a:ext cx="8797442" cy="121677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7749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76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/>
        </p:txBody>
      </p:sp>
      <p:sp>
        <p:nvSpPr>
          <p:cNvPr id="2229" name=""/>
          <p:cNvSpPr/>
          <p:nvPr>
            <p:ph type="body" idx="4294967295"/>
          </p:nvPr>
        </p:nvSpPr>
        <p:spPr>
          <a:xfrm>
            <a:off x="488747" y="2973210"/>
            <a:ext cx="8797442" cy="357565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6560" indent="-366560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421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94214" indent="-305467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93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21867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710614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99361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/>
            <a:r>
              <a:rPr>
                <a:solidFill>
                  <a:srgbClr val="000069"/>
                </a:solidFill>
              </a:rPr>
              <a:t>分析条件</a:t>
            </a:r>
          </a:p>
          <a:p>
            <a:pPr lvl="0">
              <a:buClr>
                <a:schemeClr val="hlink"/>
              </a:buClr>
              <a:buFont typeface="Wingdings" charset="2"/>
              <a:buChar char="Ø"/>
            </a:pPr>
            <a:r>
              <a:rPr>
                <a:solidFill>
                  <a:srgbClr val="000069"/>
                </a:solidFill>
              </a:rPr>
              <a:t>GC-ECD</a:t>
            </a:r>
          </a:p>
          <a:p>
            <a:pPr lvl="0">
              <a:buClr>
                <a:schemeClr val="hlink"/>
              </a:buClr>
              <a:buFont typeface="Wingdings" charset="2"/>
              <a:buChar char="Ø"/>
            </a:pPr>
            <a:r>
              <a:rPr>
                <a:solidFill>
                  <a:srgbClr val="000069"/>
                </a:solidFill>
              </a:rPr>
              <a:t>色谱柱：SE-54或者DB-5</a:t>
            </a:r>
          </a:p>
        </p:txBody>
      </p:sp>
      <p:sp>
        <p:nvSpPr>
          <p:cNvPr id="2230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97"/>
          </a:p>
        </p:txBody>
      </p:sp>
      <p:sp>
        <p:nvSpPr>
          <p:cNvPr id="2232" name="New shape"/>
          <p:cNvSpPr/>
          <p:nvPr/>
        </p:nvSpPr>
        <p:spPr>
          <a:xfrm>
            <a:off x="0" y="7077202"/>
            <a:ext cx="977493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第十六页，共八十页。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32" name=""/>
          <p:cNvSpPr/>
          <p:nvPr>
            <p:ph type="title" idx="4294967295"/>
          </p:nvPr>
        </p:nvSpPr>
        <p:spPr>
          <a:xfrm>
            <a:off x="488747" y="1279566"/>
            <a:ext cx="8797442" cy="121677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7749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76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000069"/>
                </a:solidFill>
              </a:rPr>
              <a:t>GC－ECD测定三种菊酯</a:t>
            </a:r>
          </a:p>
        </p:txBody>
      </p:sp>
      <p:pic>
        <p:nvPicPr>
          <p:cNvPr id="2233" name=""/>
          <p:cNvPicPr/>
          <p:nvPr>
            <p:ph type="body" idx="4294967295"/>
          </p:nvPr>
        </p:nvPicPr>
        <p:blipFill>
          <a:blip r:embed="rId2"/>
          <a:stretch>
            <a:fillRect/>
          </a:stretch>
        </p:blipFill>
        <p:spPr>
          <a:xfrm>
            <a:off x="977494" y="2280818"/>
            <a:ext cx="7392295" cy="439872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234" name=""/>
          <p:cNvSpPr/>
          <p:nvPr/>
        </p:nvSpPr>
        <p:spPr>
          <a:xfrm>
            <a:off x="1873529" y="2932481"/>
            <a:ext cx="4892560" cy="82850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 altLang="en-US"/>
            </a:defPPr>
            <a:lvl1pPr marL="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874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77494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6624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5498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</a:pPr>
            <a:r>
              <a:rPr kumimoji="1" sz="1397" b="1">
                <a:solidFill>
                  <a:srgbClr val="000069"/>
                </a:solidFill>
                <a:latin typeface="Tahoma" charset="0"/>
              </a:rPr>
              <a:t>线性范围：1、10、50、200ng/ml</a:t>
            </a:r>
            <a:endParaRPr kumimoji="1" sz="1497" b="1">
              <a:latin typeface="Tahoma" charset="0"/>
            </a:endParaRPr>
          </a:p>
          <a:p>
            <a:pPr lvl="0">
              <a:spcBef>
                <a:spcPct val="50000"/>
              </a:spcBef>
            </a:pPr>
            <a:r>
              <a:rPr kumimoji="1" sz="1097" b="1">
                <a:solidFill>
                  <a:srgbClr val="000069"/>
                </a:solidFill>
                <a:latin typeface="Tahoma" charset="0"/>
              </a:rPr>
              <a:t>相关系数均&gt;0.995</a:t>
            </a:r>
            <a:endParaRPr kumimoji="1" sz="1497" b="1">
              <a:latin typeface="Tahoma" charset="0"/>
            </a:endParaRPr>
          </a:p>
          <a:p>
            <a:pPr lvl="0">
              <a:spcBef>
                <a:spcPct val="50000"/>
              </a:spcBef>
            </a:pPr>
            <a:r>
              <a:rPr kumimoji="1" sz="1197" b="1">
                <a:solidFill>
                  <a:srgbClr val="000069"/>
                </a:solidFill>
                <a:latin typeface="Tahoma" charset="0"/>
              </a:rPr>
              <a:t>〔氯氰菊酯、氰戊菊酯、溴氰菊酯〕</a:t>
            </a:r>
            <a:endParaRPr kumimoji="1" sz="1497" b="1">
              <a:latin typeface="Tahoma" charset="0"/>
            </a:endParaRPr>
          </a:p>
        </p:txBody>
      </p:sp>
      <p:sp>
        <p:nvSpPr>
          <p:cNvPr id="2235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97"/>
          </a:p>
        </p:txBody>
      </p:sp>
      <p:sp>
        <p:nvSpPr>
          <p:cNvPr id="2237" name="New shape"/>
          <p:cNvSpPr/>
          <p:nvPr/>
        </p:nvSpPr>
        <p:spPr>
          <a:xfrm>
            <a:off x="0" y="7077202"/>
            <a:ext cx="977493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第十七页，共八十页。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37" name=""/>
          <p:cNvPicPr/>
          <p:nvPr>
            <p:ph type="title" idx="4294967295"/>
          </p:nvPr>
        </p:nvPicPr>
        <p:blipFill>
          <a:blip r:embed="rId2"/>
          <a:stretch>
            <a:fillRect/>
          </a:stretch>
        </p:blipFill>
        <p:spPr>
          <a:xfrm>
            <a:off x="884157" y="1355933"/>
            <a:ext cx="7640063" cy="276956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238" name=""/>
          <p:cNvPicPr/>
          <p:nvPr>
            <p:ph type="body" idx="4294967295"/>
          </p:nvPr>
        </p:nvPicPr>
        <p:blipFill>
          <a:blip r:embed="rId3"/>
          <a:stretch>
            <a:fillRect/>
          </a:stretch>
        </p:blipFill>
        <p:spPr>
          <a:xfrm>
            <a:off x="576993" y="4436056"/>
            <a:ext cx="8279847" cy="225027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239" name=""/>
          <p:cNvSpPr/>
          <p:nvPr/>
        </p:nvSpPr>
        <p:spPr>
          <a:xfrm>
            <a:off x="2932481" y="977494"/>
            <a:ext cx="4887468" cy="62354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 altLang="en-US"/>
            </a:defPPr>
            <a:lvl1pPr marL="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874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77494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66240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54987" indent="0" algn="l" defTabSz="977494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2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</a:pPr>
            <a:r>
              <a:rPr kumimoji="1" sz="1397" b="1">
                <a:solidFill>
                  <a:srgbClr val="000069"/>
                </a:solidFill>
                <a:latin typeface="Tahoma" charset="0"/>
              </a:rPr>
              <a:t>拟除虫菊酯农药检测</a:t>
            </a:r>
            <a:endParaRPr kumimoji="1" sz="1497" b="1">
              <a:latin typeface="Tahoma" charset="0"/>
            </a:endParaRPr>
          </a:p>
          <a:p>
            <a:pPr lvl="0">
              <a:spcBef>
                <a:spcPct val="50000"/>
              </a:spcBef>
            </a:pPr>
            <a:r>
              <a:rPr kumimoji="1" sz="1397" b="1">
                <a:solidFill>
                  <a:srgbClr val="000069"/>
                </a:solidFill>
                <a:latin typeface="Tahoma" charset="0"/>
              </a:rPr>
              <a:t>上：混合对照品   下：丹参样品＋混合对照品</a:t>
            </a:r>
            <a:endParaRPr kumimoji="1" sz="1497" b="1">
              <a:latin typeface="Tahoma" charset="0"/>
            </a:endParaRPr>
          </a:p>
        </p:txBody>
      </p:sp>
      <p:sp>
        <p:nvSpPr>
          <p:cNvPr id="2240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97"/>
          </a:p>
        </p:txBody>
      </p:sp>
      <p:sp>
        <p:nvSpPr>
          <p:cNvPr id="2242" name="New shape"/>
          <p:cNvSpPr/>
          <p:nvPr/>
        </p:nvSpPr>
        <p:spPr>
          <a:xfrm>
            <a:off x="0" y="7077202"/>
            <a:ext cx="977493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第十八页，共八十页。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42" name=""/>
          <p:cNvSpPr/>
          <p:nvPr>
            <p:ph type="title" idx="4294967295"/>
          </p:nvPr>
        </p:nvSpPr>
        <p:spPr>
          <a:xfrm>
            <a:off x="653360" y="663542"/>
            <a:ext cx="8929812" cy="38522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7749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76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endParaRPr sz="3848"/>
          </a:p>
        </p:txBody>
      </p:sp>
      <p:sp>
        <p:nvSpPr>
          <p:cNvPr id="2243" name=""/>
          <p:cNvSpPr/>
          <p:nvPr>
            <p:ph type="body" idx="4294967295"/>
          </p:nvPr>
        </p:nvSpPr>
        <p:spPr>
          <a:xfrm>
            <a:off x="488747" y="2117903"/>
            <a:ext cx="8878900" cy="439872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6560" indent="-366560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421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94214" indent="-305467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93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21867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710614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99361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sz="2893">
                <a:solidFill>
                  <a:srgbClr val="000069"/>
                </a:solidFill>
              </a:rPr>
              <a:t>分别以具体农药为例，对其各个方面进行介绍</a:t>
            </a:r>
            <a:endParaRPr sz="2993"/>
          </a:p>
          <a:p>
            <a:pPr lvl="0">
              <a:lnSpc>
                <a:spcPct val="90000"/>
              </a:lnSpc>
            </a:pPr>
            <a:r>
              <a:rPr sz="2593">
                <a:solidFill>
                  <a:srgbClr val="000069"/>
                </a:solidFill>
              </a:rPr>
              <a:t>首先以有机氯农药滴滴涕为例：</a:t>
            </a:r>
            <a:endParaRPr sz="2993"/>
          </a:p>
          <a:p>
            <a:pPr lvl="0">
              <a:lnSpc>
                <a:spcPct val="90000"/>
              </a:lnSpc>
            </a:pPr>
            <a:r>
              <a:rPr sz="2593">
                <a:solidFill>
                  <a:srgbClr val="000069"/>
                </a:solidFill>
              </a:rPr>
              <a:t>中文名称：滴滴涕〔p,p'-DDT〕 。</a:t>
            </a:r>
            <a:endParaRPr sz="2993"/>
          </a:p>
          <a:p>
            <a:pPr lvl="0">
              <a:lnSpc>
                <a:spcPct val="90000"/>
              </a:lnSpc>
            </a:pPr>
            <a:r>
              <a:rPr sz="2693">
                <a:solidFill>
                  <a:srgbClr val="000069"/>
                </a:solidFill>
              </a:rPr>
              <a:t>英文名称：2,2-bis(4-Chlorophenyl)-1,1,1-trichloroethane；p,p'-DDT。</a:t>
            </a:r>
            <a:endParaRPr sz="2993"/>
          </a:p>
          <a:p>
            <a:pPr lvl="0">
              <a:lnSpc>
                <a:spcPct val="90000"/>
              </a:lnSpc>
            </a:pPr>
            <a:r>
              <a:rPr sz="2693">
                <a:solidFill>
                  <a:srgbClr val="000069"/>
                </a:solidFill>
              </a:rPr>
              <a:t>别名：2,2-双(4-氯苯基)-1,1,1-三氯乙烷。</a:t>
            </a:r>
            <a:endParaRPr sz="2993"/>
          </a:p>
          <a:p>
            <a:pPr lvl="0">
              <a:lnSpc>
                <a:spcPct val="90000"/>
              </a:lnSpc>
            </a:pPr>
            <a:r>
              <a:rPr sz="2793">
                <a:solidFill>
                  <a:srgbClr val="000069"/>
                </a:solidFill>
              </a:rPr>
              <a:t>分子式：C14H9Cl5。</a:t>
            </a:r>
            <a:endParaRPr sz="2993"/>
          </a:p>
          <a:p>
            <a:pPr lvl="0">
              <a:lnSpc>
                <a:spcPct val="90000"/>
              </a:lnSpc>
            </a:pPr>
            <a:r>
              <a:rPr sz="2693">
                <a:solidFill>
                  <a:srgbClr val="000069"/>
                </a:solidFill>
              </a:rPr>
              <a:t>分子量：354.5。</a:t>
            </a:r>
            <a:endParaRPr sz="2993"/>
          </a:p>
          <a:p>
            <a:pPr lvl="0">
              <a:lnSpc>
                <a:spcPct val="90000"/>
              </a:lnSpc>
            </a:pPr>
            <a:r>
              <a:rPr sz="2593">
                <a:solidFill>
                  <a:srgbClr val="000069"/>
                </a:solidFill>
              </a:rPr>
              <a:t>危险标记：14(有毒品)。</a:t>
            </a:r>
            <a:endParaRPr sz="2993"/>
          </a:p>
        </p:txBody>
      </p:sp>
      <p:sp>
        <p:nvSpPr>
          <p:cNvPr id="2244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97"/>
          </a:p>
        </p:txBody>
      </p:sp>
      <p:sp>
        <p:nvSpPr>
          <p:cNvPr id="2246" name="New shape"/>
          <p:cNvSpPr/>
          <p:nvPr/>
        </p:nvSpPr>
        <p:spPr>
          <a:xfrm>
            <a:off x="0" y="7077202"/>
            <a:ext cx="977493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第十九页，共八十页。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46" name=""/>
          <p:cNvSpPr/>
          <p:nvPr>
            <p:ph type="title" idx="4294967295"/>
          </p:nvPr>
        </p:nvSpPr>
        <p:spPr>
          <a:xfrm>
            <a:off x="488747" y="1279566"/>
            <a:ext cx="8797442" cy="121677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7749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76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000069"/>
                </a:solidFill>
              </a:rPr>
              <a:t>理化性质</a:t>
            </a:r>
          </a:p>
        </p:txBody>
      </p:sp>
      <p:sp>
        <p:nvSpPr>
          <p:cNvPr id="2247" name=""/>
          <p:cNvSpPr/>
          <p:nvPr>
            <p:ph type="body" idx="4294967295"/>
          </p:nvPr>
        </p:nvSpPr>
        <p:spPr>
          <a:xfrm>
            <a:off x="488747" y="2973210"/>
            <a:ext cx="8797442" cy="357565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6560" indent="-366560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421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94214" indent="-305467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93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21867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710614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99361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 algn="just">
              <a:lnSpc>
                <a:spcPct val="90000"/>
              </a:lnSpc>
            </a:pPr>
            <a:r>
              <a:rPr sz="2693">
                <a:solidFill>
                  <a:srgbClr val="336768"/>
                </a:solidFill>
                <a:latin typeface="宋体" charset="-122"/>
              </a:rPr>
              <a:t>主要成分：乳剂、可湿性粉剂、粉剂和气溶胶。</a:t>
            </a:r>
            <a:endParaRPr sz="2993">
              <a:solidFill>
                <a:srgbClr val="3366FF"/>
              </a:solidFill>
              <a:latin typeface="宋体" charset="-122"/>
            </a:endParaRPr>
          </a:p>
          <a:p>
            <a:pPr lvl="0" algn="just">
              <a:lnSpc>
                <a:spcPct val="90000"/>
              </a:lnSpc>
            </a:pPr>
            <a:r>
              <a:rPr sz="2893">
                <a:solidFill>
                  <a:srgbClr val="336768"/>
                </a:solidFill>
                <a:latin typeface="宋体" charset="-122"/>
              </a:rPr>
              <a:t>外观与性状：白色或淡黄色粉末。</a:t>
            </a:r>
            <a:endParaRPr sz="2993">
              <a:solidFill>
                <a:srgbClr val="3366FF"/>
              </a:solidFill>
              <a:latin typeface="宋体" charset="-122"/>
            </a:endParaRPr>
          </a:p>
          <a:p>
            <a:pPr lvl="0" algn="just">
              <a:lnSpc>
                <a:spcPct val="90000"/>
              </a:lnSpc>
            </a:pPr>
            <a:r>
              <a:rPr sz="2593">
                <a:solidFill>
                  <a:srgbClr val="336768"/>
                </a:solidFill>
                <a:latin typeface="宋体" charset="-122"/>
              </a:rPr>
              <a:t>熔点(℃)：107～109。</a:t>
            </a:r>
            <a:endParaRPr sz="2993">
              <a:solidFill>
                <a:srgbClr val="3366FF"/>
              </a:solidFill>
              <a:latin typeface="宋体" charset="-122"/>
            </a:endParaRPr>
          </a:p>
          <a:p>
            <a:pPr lvl="0" algn="just">
              <a:lnSpc>
                <a:spcPct val="90000"/>
              </a:lnSpc>
            </a:pPr>
            <a:r>
              <a:rPr sz="2593">
                <a:solidFill>
                  <a:srgbClr val="336768"/>
                </a:solidFill>
                <a:latin typeface="宋体" charset="-122"/>
              </a:rPr>
              <a:t>沸点(℃)：260。</a:t>
            </a:r>
            <a:endParaRPr sz="2993">
              <a:solidFill>
                <a:srgbClr val="3366FF"/>
              </a:solidFill>
              <a:latin typeface="宋体" charset="-122"/>
            </a:endParaRPr>
          </a:p>
          <a:p>
            <a:pPr lvl="0" algn="just">
              <a:lnSpc>
                <a:spcPct val="90000"/>
              </a:lnSpc>
            </a:pPr>
            <a:r>
              <a:rPr sz="2793">
                <a:solidFill>
                  <a:srgbClr val="336768"/>
                </a:solidFill>
                <a:latin typeface="宋体" charset="-122"/>
              </a:rPr>
              <a:t>稳定性和反响活性： DDT化学性质稳定，在常温下不分解。对酸稳定，强碱及含铁溶液易促进其分解。当温度高于熔点时，特别是有催化剂或光的情况下，p,p'-DDT经脱氯化氢可形成DDE。</a:t>
            </a:r>
            <a:endParaRPr sz="2993">
              <a:solidFill>
                <a:srgbClr val="3366FF"/>
              </a:solidFill>
              <a:latin typeface="宋体" charset="-122"/>
            </a:endParaRPr>
          </a:p>
          <a:p>
            <a:pPr lvl="0" algn="just">
              <a:lnSpc>
                <a:spcPct val="90000"/>
              </a:lnSpc>
            </a:pPr>
            <a:endParaRPr sz="2993">
              <a:solidFill>
                <a:srgbClr val="3366FF"/>
              </a:solidFill>
              <a:latin typeface="宋体" charset="-122"/>
            </a:endParaRPr>
          </a:p>
          <a:p>
            <a:pPr lvl="0" algn="just">
              <a:lnSpc>
                <a:spcPct val="90000"/>
              </a:lnSpc>
            </a:pPr>
            <a:endParaRPr sz="2993">
              <a:solidFill>
                <a:srgbClr val="3366FF"/>
              </a:solidFill>
              <a:latin typeface="宋体" charset="-122"/>
            </a:endParaRPr>
          </a:p>
        </p:txBody>
      </p:sp>
      <p:sp>
        <p:nvSpPr>
          <p:cNvPr id="2248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97"/>
          </a:p>
        </p:txBody>
      </p:sp>
      <p:sp>
        <p:nvSpPr>
          <p:cNvPr id="2250" name="New shape"/>
          <p:cNvSpPr/>
          <p:nvPr/>
        </p:nvSpPr>
        <p:spPr>
          <a:xfrm>
            <a:off x="0" y="7077202"/>
            <a:ext cx="977493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第二十页，共八十页。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0" name=""/>
          <p:cNvSpPr/>
          <p:nvPr>
            <p:ph type="title" idx="4294967295"/>
          </p:nvPr>
        </p:nvSpPr>
        <p:spPr>
          <a:xfrm>
            <a:off x="488747" y="1279566"/>
            <a:ext cx="8797442" cy="121677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7749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76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000069"/>
                </a:solidFill>
              </a:rPr>
              <a:t>理化性质</a:t>
            </a:r>
          </a:p>
        </p:txBody>
      </p:sp>
      <p:sp>
        <p:nvSpPr>
          <p:cNvPr id="2251" name=""/>
          <p:cNvSpPr/>
          <p:nvPr>
            <p:ph type="body" idx="4294967295"/>
          </p:nvPr>
        </p:nvSpPr>
        <p:spPr>
          <a:xfrm>
            <a:off x="570205" y="2156936"/>
            <a:ext cx="9002785" cy="439872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6560" indent="-366560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421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94214" indent="-305467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93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21867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710614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99361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 algn="just"/>
            <a:r>
              <a:rPr>
                <a:solidFill>
                  <a:srgbClr val="336768"/>
                </a:solidFill>
                <a:latin typeface="宋体" charset="-122"/>
              </a:rPr>
              <a:t>危险特性：遇明火、高热可燃。其粉体与空气可形成爆炸性混合物, 当到达一定浓度时遇火星会发生爆炸。受高热分解放出有毒的气体。 </a:t>
            </a:r>
            <a:endParaRPr>
              <a:solidFill>
                <a:srgbClr val="3366FF"/>
              </a:solidFill>
              <a:latin typeface="宋体" charset="-122"/>
            </a:endParaRPr>
          </a:p>
          <a:p>
            <a:pPr lvl="0" algn="just"/>
            <a:r>
              <a:rPr>
                <a:solidFill>
                  <a:srgbClr val="336768"/>
                </a:solidFill>
                <a:latin typeface="宋体" charset="-122"/>
              </a:rPr>
              <a:t>溶解性：DDT在水中极不易溶解，在有机溶剂中的溶解情况如下(g/100 ml)：苯为106，环己酮为100，氯仿为96，石油溶剂为4～10，乙醇为1.5。</a:t>
            </a:r>
            <a:endParaRPr>
              <a:solidFill>
                <a:srgbClr val="3366FF"/>
              </a:solidFill>
              <a:latin typeface="宋体" charset="-122"/>
            </a:endParaRPr>
          </a:p>
        </p:txBody>
      </p:sp>
      <p:sp>
        <p:nvSpPr>
          <p:cNvPr id="225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97"/>
          </a:p>
        </p:txBody>
      </p:sp>
      <p:sp>
        <p:nvSpPr>
          <p:cNvPr id="2254" name="New shape"/>
          <p:cNvSpPr/>
          <p:nvPr/>
        </p:nvSpPr>
        <p:spPr>
          <a:xfrm>
            <a:off x="0" y="7077202"/>
            <a:ext cx="977493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第二十一页，共八十页。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4" name=""/>
          <p:cNvSpPr/>
          <p:nvPr>
            <p:ph type="title" idx="4294967295"/>
          </p:nvPr>
        </p:nvSpPr>
        <p:spPr>
          <a:xfrm>
            <a:off x="500626" y="894339"/>
            <a:ext cx="8797442" cy="121677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7749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76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000069"/>
                </a:solidFill>
              </a:rPr>
              <a:t>应急防护</a:t>
            </a:r>
          </a:p>
        </p:txBody>
      </p:sp>
      <p:sp>
        <p:nvSpPr>
          <p:cNvPr id="2255" name=""/>
          <p:cNvSpPr/>
          <p:nvPr>
            <p:ph type="body" idx="4294967295"/>
          </p:nvPr>
        </p:nvSpPr>
        <p:spPr>
          <a:xfrm>
            <a:off x="346196" y="1895592"/>
            <a:ext cx="9084242" cy="439872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6560" indent="-366560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421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94214" indent="-305467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93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21867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710614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99361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 algn="just">
              <a:lnSpc>
                <a:spcPct val="90000"/>
              </a:lnSpc>
              <a:buNone/>
            </a:pPr>
            <a:r>
              <a:rPr sz="2593">
                <a:solidFill>
                  <a:srgbClr val="336768"/>
                </a:solidFill>
                <a:latin typeface="宋体" charset="-122"/>
              </a:rPr>
              <a:t>  皮肤接触：用肥皂水及清水彻底冲洗。就医。</a:t>
            </a:r>
            <a:endParaRPr sz="2993">
              <a:solidFill>
                <a:srgbClr val="3366FF"/>
              </a:solidFill>
              <a:latin typeface="宋体" charset="-122"/>
            </a:endParaRPr>
          </a:p>
          <a:p>
            <a:pPr lvl="0" algn="just">
              <a:lnSpc>
                <a:spcPct val="90000"/>
              </a:lnSpc>
              <a:buNone/>
            </a:pPr>
            <a:r>
              <a:rPr sz="2893">
                <a:solidFill>
                  <a:srgbClr val="336768"/>
                </a:solidFill>
                <a:latin typeface="宋体" charset="-122"/>
              </a:rPr>
              <a:t>眼睛接触：拉开眼睑，用流动清水冲洗15 min。就医。 </a:t>
            </a:r>
            <a:endParaRPr sz="2993">
              <a:solidFill>
                <a:srgbClr val="3366FF"/>
              </a:solidFill>
              <a:latin typeface="宋体" charset="-122"/>
            </a:endParaRPr>
          </a:p>
          <a:p>
            <a:pPr lvl="0" algn="just">
              <a:lnSpc>
                <a:spcPct val="90000"/>
              </a:lnSpc>
              <a:buNone/>
            </a:pPr>
            <a:r>
              <a:rPr sz="2793">
                <a:solidFill>
                  <a:srgbClr val="336768"/>
                </a:solidFill>
                <a:latin typeface="宋体" charset="-122"/>
              </a:rPr>
              <a:t>  吸入：脱离现场至空气新鲜处。就医。</a:t>
            </a:r>
            <a:endParaRPr sz="2993">
              <a:solidFill>
                <a:srgbClr val="3366FF"/>
              </a:solidFill>
              <a:latin typeface="宋体" charset="-122"/>
            </a:endParaRPr>
          </a:p>
          <a:p>
            <a:pPr lvl="0" algn="just">
              <a:lnSpc>
                <a:spcPct val="90000"/>
              </a:lnSpc>
              <a:buNone/>
            </a:pPr>
            <a:r>
              <a:rPr sz="2693">
                <a:solidFill>
                  <a:srgbClr val="336768"/>
                </a:solidFill>
                <a:latin typeface="宋体" charset="-122"/>
              </a:rPr>
              <a:t>  食入：误服者，饮适量温水，催吐。就医。</a:t>
            </a:r>
            <a:endParaRPr sz="2993">
              <a:solidFill>
                <a:srgbClr val="3366FF"/>
              </a:solidFill>
              <a:latin typeface="宋体" charset="-122"/>
            </a:endParaRPr>
          </a:p>
          <a:p>
            <a:pPr lvl="0" algn="just">
              <a:lnSpc>
                <a:spcPct val="90000"/>
              </a:lnSpc>
              <a:buNone/>
            </a:pPr>
            <a:r>
              <a:rPr sz="2693">
                <a:solidFill>
                  <a:srgbClr val="336768"/>
                </a:solidFill>
                <a:latin typeface="宋体" charset="-122"/>
              </a:rPr>
              <a:t>  呼吸系统防护：生产操作或农业使用时，必须佩戴防毒口罩。紧急事态抢救或逃生时，应该佩戴自给式呼吸器。</a:t>
            </a:r>
            <a:endParaRPr sz="2993">
              <a:solidFill>
                <a:srgbClr val="3366FF"/>
              </a:solidFill>
              <a:latin typeface="宋体" charset="-122"/>
            </a:endParaRPr>
          </a:p>
          <a:p>
            <a:pPr lvl="0" algn="just">
              <a:lnSpc>
                <a:spcPct val="90000"/>
              </a:lnSpc>
              <a:buNone/>
            </a:pPr>
            <a:r>
              <a:rPr sz="2593">
                <a:solidFill>
                  <a:srgbClr val="336768"/>
                </a:solidFill>
                <a:latin typeface="宋体" charset="-122"/>
              </a:rPr>
              <a:t>  眼睛防护：戴化学平安防护眼镜。</a:t>
            </a:r>
            <a:endParaRPr sz="2993">
              <a:solidFill>
                <a:srgbClr val="3366FF"/>
              </a:solidFill>
              <a:latin typeface="宋体" charset="-122"/>
            </a:endParaRPr>
          </a:p>
          <a:p>
            <a:pPr lvl="0" algn="just">
              <a:lnSpc>
                <a:spcPct val="90000"/>
              </a:lnSpc>
              <a:buNone/>
            </a:pPr>
            <a:r>
              <a:rPr sz="2593">
                <a:solidFill>
                  <a:srgbClr val="336768"/>
                </a:solidFill>
                <a:latin typeface="宋体" charset="-122"/>
              </a:rPr>
              <a:t>  身体防护：穿相应的防护服。</a:t>
            </a:r>
            <a:endParaRPr sz="2993">
              <a:solidFill>
                <a:srgbClr val="3366FF"/>
              </a:solidFill>
              <a:latin typeface="宋体" charset="-122"/>
            </a:endParaRPr>
          </a:p>
        </p:txBody>
      </p:sp>
      <p:sp>
        <p:nvSpPr>
          <p:cNvPr id="2256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97"/>
          </a:p>
        </p:txBody>
      </p:sp>
      <p:sp>
        <p:nvSpPr>
          <p:cNvPr id="2258" name="New shape"/>
          <p:cNvSpPr/>
          <p:nvPr/>
        </p:nvSpPr>
        <p:spPr>
          <a:xfrm>
            <a:off x="0" y="7077202"/>
            <a:ext cx="977493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第二十二页，共八十页。</a:t>
            </a: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8" name=""/>
          <p:cNvSpPr/>
          <p:nvPr>
            <p:ph type="title" idx="4294967295"/>
          </p:nvPr>
        </p:nvSpPr>
        <p:spPr>
          <a:xfrm>
            <a:off x="488747" y="1279566"/>
            <a:ext cx="8797442" cy="121677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7749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76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000069"/>
                </a:solidFill>
              </a:rPr>
              <a:t>应急防护</a:t>
            </a:r>
          </a:p>
        </p:txBody>
      </p:sp>
      <p:sp>
        <p:nvSpPr>
          <p:cNvPr id="2259" name=""/>
          <p:cNvSpPr/>
          <p:nvPr>
            <p:ph type="body" idx="4294967295"/>
          </p:nvPr>
        </p:nvSpPr>
        <p:spPr>
          <a:xfrm>
            <a:off x="488747" y="2973210"/>
            <a:ext cx="8797442" cy="357565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6560" indent="-366560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421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94214" indent="-305467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93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21867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710614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99361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 algn="just"/>
            <a:r>
              <a:rPr>
                <a:solidFill>
                  <a:srgbClr val="336768"/>
                </a:solidFill>
                <a:latin typeface="宋体" charset="-122"/>
              </a:rPr>
              <a:t>手防护</a:t>
            </a:r>
            <a:r>
              <a:rPr>
                <a:solidFill>
                  <a:srgbClr val="000069"/>
                </a:solidFill>
                <a:latin typeface="宋体" charset="-122"/>
              </a:rPr>
              <a:t>：戴防护手套。</a:t>
            </a:r>
            <a:endParaRPr>
              <a:latin typeface="宋体" charset="-122"/>
              <a:ea typeface="Times New Roman" charset="0"/>
            </a:endParaRPr>
          </a:p>
          <a:p>
            <a:pPr lvl="0" algn="just">
              <a:buNone/>
            </a:pPr>
            <a:r>
              <a:rPr>
                <a:solidFill>
                  <a:srgbClr val="336768"/>
                </a:solidFill>
                <a:latin typeface="宋体" charset="-122"/>
              </a:rPr>
              <a:t>  其他防护</a:t>
            </a:r>
            <a:r>
              <a:rPr>
                <a:solidFill>
                  <a:srgbClr val="000069"/>
                </a:solidFill>
                <a:latin typeface="宋体" charset="-122"/>
              </a:rPr>
              <a:t>：工作现场禁止吸烟、进食入饮水。工作后，淋浴更衣。工作服不要带到非作业场所，单独存放被毒物污染的衣服，洗后再用。注意个人清洁卫生。</a:t>
            </a:r>
            <a:endParaRPr>
              <a:latin typeface="宋体" charset="-122"/>
              <a:ea typeface="Times New Roman" charset="0"/>
            </a:endParaRPr>
          </a:p>
          <a:p>
            <a:pPr lvl="0"/>
            <a:endParaRPr>
              <a:solidFill>
                <a:srgbClr val="000069"/>
              </a:solidFill>
              <a:latin typeface="宋体" charset="-122"/>
            </a:endParaRPr>
          </a:p>
        </p:txBody>
      </p:sp>
      <p:sp>
        <p:nvSpPr>
          <p:cNvPr id="2260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97"/>
          </a:p>
        </p:txBody>
      </p:sp>
      <p:sp>
        <p:nvSpPr>
          <p:cNvPr id="2262" name="New shape"/>
          <p:cNvSpPr/>
          <p:nvPr/>
        </p:nvSpPr>
        <p:spPr>
          <a:xfrm>
            <a:off x="0" y="7077202"/>
            <a:ext cx="977493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第二十三页，共八十页。</a:t>
            </a: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62" name=""/>
          <p:cNvSpPr/>
          <p:nvPr>
            <p:ph type="title" idx="4294967295"/>
          </p:nvPr>
        </p:nvSpPr>
        <p:spPr>
          <a:xfrm>
            <a:off x="422563" y="970705"/>
            <a:ext cx="8797442" cy="121677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7749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76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000069"/>
                </a:solidFill>
              </a:rPr>
              <a:t>应急处理</a:t>
            </a:r>
          </a:p>
        </p:txBody>
      </p:sp>
      <p:sp>
        <p:nvSpPr>
          <p:cNvPr id="2263" name=""/>
          <p:cNvSpPr/>
          <p:nvPr>
            <p:ph type="body" idx="4294967295"/>
          </p:nvPr>
        </p:nvSpPr>
        <p:spPr>
          <a:xfrm>
            <a:off x="325831" y="2156936"/>
            <a:ext cx="9247158" cy="439872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6560" indent="-366560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421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94214" indent="-305467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93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21867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710614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99361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 algn="just">
              <a:buNone/>
            </a:pPr>
            <a:r>
              <a:rPr sz="2593">
                <a:solidFill>
                  <a:srgbClr val="336768"/>
                </a:solidFill>
                <a:latin typeface="宋体" charset="-122"/>
              </a:rPr>
              <a:t>  泄漏应急处理：隔离泄漏污染区，周围设警告标志，建议应急处理人员戴好防毒面具，穿化学防护服。不要直接接触泄漏物，防止扬尘，收集于枯燥净洁有盖的容器中，转移到平安场所。也可以用大量水冲洗，经稀释的洗水放入废水系统。如大量泄漏，收集回收或无害处理后废弃。</a:t>
            </a:r>
            <a:endParaRPr sz="2993">
              <a:solidFill>
                <a:srgbClr val="3366FF"/>
              </a:solidFill>
              <a:latin typeface="宋体" charset="-122"/>
            </a:endParaRPr>
          </a:p>
          <a:p>
            <a:pPr lvl="0" algn="just">
              <a:buNone/>
            </a:pPr>
            <a:r>
              <a:rPr sz="2693">
                <a:solidFill>
                  <a:srgbClr val="336768"/>
                </a:solidFill>
                <a:latin typeface="宋体" charset="-122"/>
              </a:rPr>
              <a:t>有害燃烧产物：一氧化碳、二氧化碳、氯化氢。 </a:t>
            </a:r>
            <a:endParaRPr sz="2993">
              <a:solidFill>
                <a:srgbClr val="3366FF"/>
              </a:solidFill>
              <a:latin typeface="宋体" charset="-122"/>
            </a:endParaRPr>
          </a:p>
          <a:p>
            <a:pPr lvl="0" algn="just">
              <a:buNone/>
            </a:pPr>
            <a:r>
              <a:rPr sz="2693">
                <a:solidFill>
                  <a:srgbClr val="336768"/>
                </a:solidFill>
                <a:latin typeface="宋体" charset="-122"/>
              </a:rPr>
              <a:t>灭火方法：抗溶性泡沫、二氧化碳、干粉。 </a:t>
            </a:r>
            <a:endParaRPr sz="2993">
              <a:solidFill>
                <a:srgbClr val="3366FF"/>
              </a:solidFill>
              <a:latin typeface="宋体" charset="-122"/>
            </a:endParaRPr>
          </a:p>
        </p:txBody>
      </p:sp>
      <p:sp>
        <p:nvSpPr>
          <p:cNvPr id="2264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97"/>
          </a:p>
        </p:txBody>
      </p:sp>
      <p:sp>
        <p:nvSpPr>
          <p:cNvPr id="2266" name="New shape"/>
          <p:cNvSpPr/>
          <p:nvPr/>
        </p:nvSpPr>
        <p:spPr>
          <a:xfrm>
            <a:off x="0" y="7077202"/>
            <a:ext cx="977493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第二十四页，共八十页。</a:t>
            </a: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66" name=""/>
          <p:cNvSpPr/>
          <p:nvPr>
            <p:ph type="title" idx="4294967295"/>
          </p:nvPr>
        </p:nvSpPr>
        <p:spPr>
          <a:xfrm>
            <a:off x="500626" y="970705"/>
            <a:ext cx="8797442" cy="121677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7749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76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000069"/>
                </a:solidFill>
              </a:rPr>
              <a:t>操作本卷须知</a:t>
            </a:r>
          </a:p>
        </p:txBody>
      </p:sp>
      <p:sp>
        <p:nvSpPr>
          <p:cNvPr id="2267" name=""/>
          <p:cNvSpPr/>
          <p:nvPr>
            <p:ph type="body" idx="4294967295"/>
          </p:nvPr>
        </p:nvSpPr>
        <p:spPr>
          <a:xfrm>
            <a:off x="422563" y="2126389"/>
            <a:ext cx="8758410" cy="439872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6560" indent="-366560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421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94214" indent="-305467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93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21867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710614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99361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 algn="just"/>
            <a:r>
              <a:rPr sz="2593">
                <a:solidFill>
                  <a:srgbClr val="336768"/>
                </a:solidFill>
                <a:latin typeface="宋体" charset="-122"/>
              </a:rPr>
              <a:t>操作的管理：密闭操作，提供充分的局部排风。防止粉尘释放到空气中。操作人员必须经过专门培训，严格遵守操作规程。建议操作人员佩戴防尘面具〔全面罩〕，穿防毒物渗透工作服，戴橡胶手套。远离火种、热源，工作场所严禁吸烟。使用防爆型的通风系统和设备。防止产生粉尘。防止与氧化剂、碱类接触。配备相应品种和数量的消防器材及泄漏应急处理设备。倒空的容器可能残留有害物。</a:t>
            </a:r>
            <a:endParaRPr sz="2993">
              <a:solidFill>
                <a:srgbClr val="3366FF"/>
              </a:solidFill>
              <a:latin typeface="宋体" charset="-122"/>
            </a:endParaRPr>
          </a:p>
        </p:txBody>
      </p:sp>
      <p:sp>
        <p:nvSpPr>
          <p:cNvPr id="2268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97"/>
          </a:p>
        </p:txBody>
      </p:sp>
      <p:sp>
        <p:nvSpPr>
          <p:cNvPr id="2270" name="New shape"/>
          <p:cNvSpPr/>
          <p:nvPr/>
        </p:nvSpPr>
        <p:spPr>
          <a:xfrm>
            <a:off x="0" y="7077202"/>
            <a:ext cx="977493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第二十五页，共八十页。</a:t>
            </a: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70" name=""/>
          <p:cNvSpPr/>
          <p:nvPr>
            <p:ph type="title" idx="4294967295"/>
          </p:nvPr>
        </p:nvSpPr>
        <p:spPr>
          <a:xfrm>
            <a:off x="488747" y="1279566"/>
            <a:ext cx="8797442" cy="121677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7749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76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000069"/>
                </a:solidFill>
              </a:rPr>
              <a:t>废弃物的处置</a:t>
            </a:r>
          </a:p>
        </p:txBody>
      </p:sp>
      <p:sp>
        <p:nvSpPr>
          <p:cNvPr id="2271" name=""/>
          <p:cNvSpPr/>
          <p:nvPr>
            <p:ph type="body" idx="4294967295"/>
          </p:nvPr>
        </p:nvSpPr>
        <p:spPr>
          <a:xfrm>
            <a:off x="488747" y="2973210"/>
            <a:ext cx="8797442" cy="357565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6560" indent="-366560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421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94214" indent="-305467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93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21867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710614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99361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 algn="just"/>
            <a:r>
              <a:rPr>
                <a:solidFill>
                  <a:srgbClr val="336768"/>
                </a:solidFill>
                <a:latin typeface="宋体" charset="-122"/>
              </a:rPr>
              <a:t>废弃的管理：建议用燃烧法处置。在能利用的地方重复使用容器或在规定场所掩埋。</a:t>
            </a:r>
            <a:endParaRPr>
              <a:solidFill>
                <a:srgbClr val="3366FF"/>
              </a:solidFill>
              <a:latin typeface="宋体" charset="-122"/>
            </a:endParaRPr>
          </a:p>
          <a:p>
            <a:pPr lvl="0" algn="just"/>
            <a:r>
              <a:rPr>
                <a:solidFill>
                  <a:srgbClr val="336768"/>
                </a:solidFill>
                <a:latin typeface="宋体" charset="-122"/>
              </a:rPr>
              <a:t> </a:t>
            </a:r>
            <a:endParaRPr>
              <a:solidFill>
                <a:srgbClr val="3366FF"/>
              </a:solidFill>
              <a:latin typeface="宋体" charset="-122"/>
            </a:endParaRPr>
          </a:p>
        </p:txBody>
      </p:sp>
      <p:sp>
        <p:nvSpPr>
          <p:cNvPr id="227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97"/>
          </a:p>
        </p:txBody>
      </p:sp>
      <p:sp>
        <p:nvSpPr>
          <p:cNvPr id="2274" name="New shape"/>
          <p:cNvSpPr/>
          <p:nvPr/>
        </p:nvSpPr>
        <p:spPr>
          <a:xfrm>
            <a:off x="0" y="7077202"/>
            <a:ext cx="977493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第二十六页，共八十页。</a:t>
            </a: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74" name=""/>
          <p:cNvSpPr/>
          <p:nvPr>
            <p:ph type="title" idx="4294967295"/>
          </p:nvPr>
        </p:nvSpPr>
        <p:spPr>
          <a:xfrm>
            <a:off x="488747" y="1279566"/>
            <a:ext cx="8797442" cy="121677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7749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76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 b="0">
                <a:solidFill>
                  <a:srgbClr val="000069"/>
                </a:solidFill>
                <a:latin typeface="宋体" charset="-122"/>
              </a:rPr>
              <a:t>毒理学</a:t>
            </a:r>
          </a:p>
        </p:txBody>
      </p:sp>
      <p:sp>
        <p:nvSpPr>
          <p:cNvPr id="2275" name=""/>
          <p:cNvSpPr/>
          <p:nvPr>
            <p:ph type="body" idx="4294967295"/>
          </p:nvPr>
        </p:nvSpPr>
        <p:spPr>
          <a:xfrm>
            <a:off x="488747" y="2973210"/>
            <a:ext cx="8797442" cy="357565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6560" indent="-366560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421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94214" indent="-305467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93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21867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710614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99361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/>
            <a:r>
              <a:rPr>
                <a:solidFill>
                  <a:srgbClr val="336768"/>
                </a:solidFill>
                <a:latin typeface="宋体" charset="-122"/>
              </a:rPr>
              <a:t>急性毒性</a:t>
            </a:r>
            <a:r>
              <a:rPr>
                <a:solidFill>
                  <a:srgbClr val="000069"/>
                </a:solidFill>
                <a:latin typeface="宋体" charset="-122"/>
              </a:rPr>
              <a:t>：</a:t>
            </a:r>
            <a:r>
              <a:rPr>
                <a:solidFill>
                  <a:srgbClr val="000069"/>
                </a:solidFill>
              </a:rPr>
              <a:t>150 mg/kg</a:t>
            </a:r>
            <a:r>
              <a:rPr>
                <a:solidFill>
                  <a:srgbClr val="000069"/>
                </a:solidFill>
                <a:latin typeface="宋体" charset="-122"/>
              </a:rPr>
              <a:t>，</a:t>
            </a:r>
            <a:r>
              <a:rPr>
                <a:solidFill>
                  <a:srgbClr val="000069"/>
                </a:solidFill>
              </a:rPr>
              <a:t>1</a:t>
            </a:r>
            <a:r>
              <a:rPr>
                <a:solidFill>
                  <a:srgbClr val="000069"/>
                </a:solidFill>
                <a:latin typeface="宋体" charset="-122"/>
              </a:rPr>
              <a:t>次，婴儿经口，发现的最低致死剂量；</a:t>
            </a:r>
            <a:r>
              <a:rPr>
                <a:solidFill>
                  <a:srgbClr val="000069"/>
                </a:solidFill>
              </a:rPr>
              <a:t>LD</a:t>
            </a:r>
            <a:r>
              <a:rPr baseline="-30000">
                <a:solidFill>
                  <a:srgbClr val="000069"/>
                </a:solidFill>
              </a:rPr>
              <a:t>50</a:t>
            </a:r>
            <a:r>
              <a:rPr>
                <a:solidFill>
                  <a:srgbClr val="000069"/>
                </a:solidFill>
              </a:rPr>
              <a:t>:113 mg/kg</a:t>
            </a:r>
            <a:r>
              <a:rPr>
                <a:solidFill>
                  <a:srgbClr val="000069"/>
                </a:solidFill>
                <a:latin typeface="宋体" charset="-122"/>
              </a:rPr>
              <a:t>，大鼠经口；</a:t>
            </a:r>
            <a:r>
              <a:rPr>
                <a:solidFill>
                  <a:srgbClr val="000069"/>
                </a:solidFill>
              </a:rPr>
              <a:t>135 mg/kg</a:t>
            </a:r>
            <a:r>
              <a:rPr>
                <a:solidFill>
                  <a:srgbClr val="000069"/>
                </a:solidFill>
                <a:latin typeface="宋体" charset="-122"/>
              </a:rPr>
              <a:t>，小鼠经口；</a:t>
            </a:r>
            <a:r>
              <a:rPr>
                <a:solidFill>
                  <a:srgbClr val="000069"/>
                </a:solidFill>
              </a:rPr>
              <a:t>2500 mg/kg</a:t>
            </a:r>
            <a:r>
              <a:rPr>
                <a:solidFill>
                  <a:srgbClr val="000069"/>
                </a:solidFill>
                <a:latin typeface="宋体" charset="-122"/>
              </a:rPr>
              <a:t>，大鼠经皮；</a:t>
            </a:r>
            <a:r>
              <a:rPr>
                <a:solidFill>
                  <a:srgbClr val="000069"/>
                </a:solidFill>
              </a:rPr>
              <a:t>300 mg/kg</a:t>
            </a:r>
            <a:r>
              <a:rPr>
                <a:solidFill>
                  <a:srgbClr val="000069"/>
                </a:solidFill>
                <a:latin typeface="宋体" charset="-122"/>
              </a:rPr>
              <a:t>，兔经皮；</a:t>
            </a:r>
            <a:r>
              <a:rPr>
                <a:solidFill>
                  <a:srgbClr val="000069"/>
                </a:solidFill>
              </a:rPr>
              <a:t>35 mg/kg</a:t>
            </a:r>
            <a:r>
              <a:rPr>
                <a:solidFill>
                  <a:srgbClr val="000069"/>
                </a:solidFill>
                <a:latin typeface="宋体" charset="-122"/>
              </a:rPr>
              <a:t>，两栖动物经皮下。</a:t>
            </a:r>
            <a:r>
              <a:rPr>
                <a:solidFill>
                  <a:srgbClr val="000069"/>
                </a:solidFill>
              </a:rPr>
              <a:t> </a:t>
            </a:r>
          </a:p>
        </p:txBody>
      </p:sp>
      <p:sp>
        <p:nvSpPr>
          <p:cNvPr id="2276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97"/>
          </a:p>
        </p:txBody>
      </p:sp>
      <p:sp>
        <p:nvSpPr>
          <p:cNvPr id="2278" name="New shape"/>
          <p:cNvSpPr/>
          <p:nvPr/>
        </p:nvSpPr>
        <p:spPr>
          <a:xfrm>
            <a:off x="0" y="7077202"/>
            <a:ext cx="977493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第二十七页，共八十页。</a:t>
            </a: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78" name=""/>
          <p:cNvSpPr/>
          <p:nvPr>
            <p:ph type="title" idx="4294967295"/>
          </p:nvPr>
        </p:nvSpPr>
        <p:spPr>
          <a:xfrm>
            <a:off x="488747" y="1279566"/>
            <a:ext cx="8797442" cy="121677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7749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76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 b="0">
                <a:solidFill>
                  <a:srgbClr val="000069"/>
                </a:solidFill>
                <a:latin typeface="宋体" charset="-122"/>
              </a:rPr>
              <a:t>毒理学</a:t>
            </a:r>
            <a:endParaRPr b="0">
              <a:solidFill>
                <a:srgbClr val="000000"/>
              </a:solidFill>
              <a:latin typeface="宋体" charset="-122"/>
            </a:endParaRPr>
          </a:p>
        </p:txBody>
      </p:sp>
      <p:sp>
        <p:nvSpPr>
          <p:cNvPr id="2279" name=""/>
          <p:cNvSpPr/>
          <p:nvPr>
            <p:ph type="body" idx="4294967295"/>
          </p:nvPr>
        </p:nvSpPr>
        <p:spPr>
          <a:xfrm>
            <a:off x="488747" y="2973210"/>
            <a:ext cx="8797442" cy="357565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6560" indent="-366560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421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94214" indent="-305467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93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21867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710614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99361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 algn="just"/>
            <a:r>
              <a:rPr>
                <a:solidFill>
                  <a:srgbClr val="336768"/>
                </a:solidFill>
                <a:latin typeface="宋体" charset="-122"/>
              </a:rPr>
              <a:t>亚急性和慢性毒性：41～80 mg/〔kg·d〕，狗经口，39 ～ 49个月内，全部死亡。21～40 mg/〔kg·d〕，狗经口，39～49个月内，25%死亡。41～80 mg/〔kg·d〕，猴经口，70天内，全部死亡。 </a:t>
            </a:r>
            <a:endParaRPr>
              <a:solidFill>
                <a:srgbClr val="3366FF"/>
              </a:solidFill>
              <a:latin typeface="宋体" charset="-122"/>
            </a:endParaRPr>
          </a:p>
          <a:p>
            <a:pPr lvl="0" algn="just"/>
            <a:r>
              <a:rPr>
                <a:solidFill>
                  <a:srgbClr val="336768"/>
                </a:solidFill>
                <a:latin typeface="宋体" charset="-122"/>
              </a:rPr>
              <a:t>代谢：滴滴涕〔DDT〕</a:t>
            </a:r>
            <a:endParaRPr>
              <a:solidFill>
                <a:srgbClr val="3366FF"/>
              </a:solidFill>
              <a:latin typeface="宋体" charset="-122"/>
            </a:endParaRPr>
          </a:p>
        </p:txBody>
      </p:sp>
      <p:sp>
        <p:nvSpPr>
          <p:cNvPr id="2280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97"/>
          </a:p>
        </p:txBody>
      </p:sp>
      <p:sp>
        <p:nvSpPr>
          <p:cNvPr id="2282" name="New shape"/>
          <p:cNvSpPr/>
          <p:nvPr/>
        </p:nvSpPr>
        <p:spPr>
          <a:xfrm>
            <a:off x="0" y="7077202"/>
            <a:ext cx="977493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第二十八页，共八十页。</a:t>
            </a:r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82" name=""/>
          <p:cNvSpPr/>
          <p:nvPr>
            <p:ph type="title" idx="4294967295"/>
          </p:nvPr>
        </p:nvSpPr>
        <p:spPr>
          <a:xfrm>
            <a:off x="500626" y="970705"/>
            <a:ext cx="8797442" cy="121677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7749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76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000069"/>
                </a:solidFill>
              </a:rPr>
              <a:t>代谢</a:t>
            </a:r>
          </a:p>
        </p:txBody>
      </p:sp>
      <p:sp>
        <p:nvSpPr>
          <p:cNvPr id="2283" name=""/>
          <p:cNvSpPr/>
          <p:nvPr>
            <p:ph type="body" idx="4294967295"/>
          </p:nvPr>
        </p:nvSpPr>
        <p:spPr>
          <a:xfrm>
            <a:off x="346196" y="2202754"/>
            <a:ext cx="8595495" cy="439872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6560" indent="-366560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421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94214" indent="-305467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93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21867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710614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99361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 algn="just">
              <a:lnSpc>
                <a:spcPct val="90000"/>
              </a:lnSpc>
              <a:buNone/>
            </a:pPr>
            <a:r>
              <a:rPr sz="2593">
                <a:solidFill>
                  <a:srgbClr val="000069"/>
                </a:solidFill>
                <a:latin typeface="宋体" charset="-122"/>
              </a:rPr>
              <a:t>     以苯为原料合成的氯代苯类，经皮吸收进入人体后，随血液分布至全身。滴滴涕极易在人体和动物体的脂肪中蓄积，反复给药后，DDT在脂肪组织中的蓄积最初很大，以后逐渐有所减慢，一直到达一种稳定的浓度。在人体内DDT转化成DDE相对较为缓慢，3年间转化成DDE的DDT还不到20%。DDE从体内排放尤为缓慢，生物半减期约需8年。代谢分解后主要经肾脏排出，少量经粪、乳汁和呼吸道排出，而且能经胎盘传给胎儿。</a:t>
            </a:r>
            <a:endParaRPr sz="2993">
              <a:solidFill>
                <a:srgbClr val="000000"/>
              </a:solidFill>
              <a:latin typeface="宋体" charset="-122"/>
            </a:endParaRPr>
          </a:p>
          <a:p>
            <a:pPr lvl="0" algn="just">
              <a:lnSpc>
                <a:spcPct val="90000"/>
              </a:lnSpc>
              <a:buNone/>
            </a:pPr>
            <a:r>
              <a:rPr sz="2793">
                <a:solidFill>
                  <a:srgbClr val="000069"/>
                </a:solidFill>
                <a:latin typeface="宋体" charset="-122"/>
              </a:rPr>
              <a:t> </a:t>
            </a:r>
            <a:endParaRPr sz="2993">
              <a:solidFill>
                <a:srgbClr val="000000"/>
              </a:solidFill>
              <a:latin typeface="宋体" charset="-122"/>
            </a:endParaRPr>
          </a:p>
        </p:txBody>
      </p:sp>
      <p:sp>
        <p:nvSpPr>
          <p:cNvPr id="2284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97"/>
          </a:p>
        </p:txBody>
      </p:sp>
      <p:sp>
        <p:nvSpPr>
          <p:cNvPr id="2286" name="New shape"/>
          <p:cNvSpPr/>
          <p:nvPr/>
        </p:nvSpPr>
        <p:spPr>
          <a:xfrm>
            <a:off x="0" y="7077202"/>
            <a:ext cx="977493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第二十九页，共八十页。</a:t>
            </a:r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86" name=""/>
          <p:cNvSpPr/>
          <p:nvPr>
            <p:ph type="title" idx="4294967295"/>
          </p:nvPr>
        </p:nvSpPr>
        <p:spPr>
          <a:xfrm>
            <a:off x="500626" y="970705"/>
            <a:ext cx="8797442" cy="121677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7749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76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336768"/>
                </a:solidFill>
                <a:latin typeface="宋体" charset="-122"/>
              </a:rPr>
              <a:t>残留和蓄积</a:t>
            </a:r>
            <a:endParaRPr>
              <a:solidFill>
                <a:srgbClr val="3366FF"/>
              </a:solidFill>
              <a:latin typeface="宋体" charset="-122"/>
            </a:endParaRPr>
          </a:p>
        </p:txBody>
      </p:sp>
      <p:sp>
        <p:nvSpPr>
          <p:cNvPr id="2287" name=""/>
          <p:cNvSpPr/>
          <p:nvPr>
            <p:ph type="body" idx="4294967295"/>
          </p:nvPr>
        </p:nvSpPr>
        <p:spPr>
          <a:xfrm>
            <a:off x="268132" y="2126389"/>
            <a:ext cx="9165700" cy="439872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6560" indent="-366560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421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94214" indent="-305467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93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21867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710614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99361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 algn="just">
              <a:lnSpc>
                <a:spcPct val="90000"/>
              </a:lnSpc>
              <a:buNone/>
            </a:pPr>
            <a:r>
              <a:rPr>
                <a:solidFill>
                  <a:srgbClr val="336768"/>
                </a:solidFill>
                <a:latin typeface="宋体" charset="-122"/>
              </a:rPr>
              <a:t>  残留和蓄积：DDT有较高的稳定性和持久性，用药6个月后的农田里，仍可检测到DDT的蒸发。DDT污染普及世界各地。从漂移1000 km 远的灰尘和从南极溶化的雪水中仍可检测到微量的DDT。地表水中DDT的浓度与雨水和土壤中DDT含量水平有关。在未施撒DDT的土壤中发现的DDT浓度为0.10～0.90 mg/kg，只比施撒DDT 10年或10年以上的耕地土壤中的浓度(0.75～2.03 mg/kg)稍低。</a:t>
            </a:r>
            <a:endParaRPr>
              <a:solidFill>
                <a:srgbClr val="3366FF"/>
              </a:solidFill>
              <a:latin typeface="宋体" charset="-122"/>
            </a:endParaRPr>
          </a:p>
        </p:txBody>
      </p:sp>
      <p:sp>
        <p:nvSpPr>
          <p:cNvPr id="2288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97"/>
          </a:p>
        </p:txBody>
      </p:sp>
      <p:sp>
        <p:nvSpPr>
          <p:cNvPr id="2290" name="New shape"/>
          <p:cNvSpPr/>
          <p:nvPr/>
        </p:nvSpPr>
        <p:spPr>
          <a:xfrm>
            <a:off x="0" y="7077202"/>
            <a:ext cx="977493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第三十页，共八十页。</a:t>
            </a:r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90" name=""/>
          <p:cNvSpPr/>
          <p:nvPr>
            <p:ph type="title" idx="4294967295"/>
          </p:nvPr>
        </p:nvSpPr>
        <p:spPr>
          <a:xfrm>
            <a:off x="346196" y="739908"/>
            <a:ext cx="8797442" cy="121677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7749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76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000069"/>
                </a:solidFill>
              </a:rPr>
              <a:t>致癌性研究</a:t>
            </a:r>
          </a:p>
        </p:txBody>
      </p:sp>
      <p:sp>
        <p:nvSpPr>
          <p:cNvPr id="2291" name=""/>
          <p:cNvSpPr/>
          <p:nvPr>
            <p:ph type="body" idx="4294967295"/>
          </p:nvPr>
        </p:nvSpPr>
        <p:spPr>
          <a:xfrm>
            <a:off x="733120" y="2156936"/>
            <a:ext cx="8839869" cy="439872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6560" indent="-366560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421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94214" indent="-305467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93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21867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710614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99361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 algn="just"/>
            <a:r>
              <a:rPr>
                <a:solidFill>
                  <a:srgbClr val="336768"/>
                </a:solidFill>
                <a:latin typeface="宋体" charset="-122"/>
              </a:rPr>
              <a:t>致癌性：11～20 mg/〔kg·d〕，小鼠经口，2年，肝肿瘤危险性提高4.4倍。0.16～0.31 mg/〔kg·d〕，小鼠经口，2代，雄性肝肿瘤危险性增加2倍，雌性中未变。用DDT、DDE和DDD在小鼠中(在大鼠中也有可能)诱发出了肝肿瘤，但是关于这些肿瘤的意义尚存在着不同意见。根据目前现有的资料，还没有证据确证DDT对人类有致癌作用。 </a:t>
            </a:r>
            <a:endParaRPr>
              <a:solidFill>
                <a:srgbClr val="3366FF"/>
              </a:solidFill>
              <a:latin typeface="宋体" charset="-122"/>
            </a:endParaRPr>
          </a:p>
        </p:txBody>
      </p:sp>
      <p:sp>
        <p:nvSpPr>
          <p:cNvPr id="229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97"/>
          </a:p>
        </p:txBody>
      </p:sp>
      <p:sp>
        <p:nvSpPr>
          <p:cNvPr id="2294" name="New shape"/>
          <p:cNvSpPr/>
          <p:nvPr/>
        </p:nvSpPr>
        <p:spPr>
          <a:xfrm>
            <a:off x="0" y="7077202"/>
            <a:ext cx="977493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第三十一页，共八十页。</a:t>
            </a:r>
          </a:p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94" name=""/>
          <p:cNvSpPr/>
          <p:nvPr>
            <p:ph type="title" idx="4294967295"/>
          </p:nvPr>
        </p:nvSpPr>
        <p:spPr>
          <a:xfrm>
            <a:off x="488747" y="1279566"/>
            <a:ext cx="8797442" cy="121677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7749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76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000069"/>
                </a:solidFill>
              </a:rPr>
              <a:t>有机磷农药</a:t>
            </a:r>
          </a:p>
        </p:txBody>
      </p:sp>
      <p:sp>
        <p:nvSpPr>
          <p:cNvPr id="2295" name=""/>
          <p:cNvSpPr/>
          <p:nvPr>
            <p:ph type="body" idx="4294967295"/>
          </p:nvPr>
        </p:nvSpPr>
        <p:spPr>
          <a:xfrm>
            <a:off x="488747" y="2973210"/>
            <a:ext cx="8797442" cy="357565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6560" indent="-366560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421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94214" indent="-305467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93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21867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710614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99361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/>
            <a:r>
              <a:rPr b="0">
                <a:solidFill>
                  <a:srgbClr val="000069"/>
                </a:solidFill>
                <a:latin typeface="宋体" charset="-122"/>
              </a:rPr>
              <a:t>乐果〔乐戈；O,O-二甲基-S-(N-甲基氨基甲酰甲基)二硫代磷酸酯〕 </a:t>
            </a:r>
            <a:endParaRPr b="0">
              <a:latin typeface="宋体" charset="-122"/>
            </a:endParaRPr>
          </a:p>
          <a:p>
            <a:pPr lvl="0"/>
            <a:r>
              <a:rPr b="0">
                <a:solidFill>
                  <a:srgbClr val="000069"/>
                </a:solidFill>
                <a:latin typeface="宋体" charset="-122"/>
              </a:rPr>
              <a:t>分子式：C5H12NO3PS2。</a:t>
            </a:r>
            <a:endParaRPr b="0">
              <a:latin typeface="宋体" charset="-122"/>
            </a:endParaRPr>
          </a:p>
          <a:p>
            <a:pPr lvl="0"/>
            <a:r>
              <a:rPr b="0">
                <a:solidFill>
                  <a:srgbClr val="000069"/>
                </a:solidFill>
                <a:latin typeface="宋体" charset="-122"/>
              </a:rPr>
              <a:t>分子量：229.12。</a:t>
            </a:r>
            <a:endParaRPr b="0">
              <a:latin typeface="宋体" charset="-122"/>
            </a:endParaRPr>
          </a:p>
          <a:p>
            <a:pPr lvl="0"/>
            <a:r>
              <a:rPr b="0">
                <a:solidFill>
                  <a:srgbClr val="000069"/>
                </a:solidFill>
                <a:latin typeface="宋体" charset="-122"/>
              </a:rPr>
              <a:t>危险标记：14(有毒品)。 </a:t>
            </a:r>
            <a:endParaRPr b="0">
              <a:latin typeface="宋体" charset="-122"/>
            </a:endParaRPr>
          </a:p>
        </p:txBody>
      </p:sp>
      <p:sp>
        <p:nvSpPr>
          <p:cNvPr id="2296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97"/>
          </a:p>
        </p:txBody>
      </p:sp>
      <p:sp>
        <p:nvSpPr>
          <p:cNvPr id="2298" name="New shape"/>
          <p:cNvSpPr/>
          <p:nvPr/>
        </p:nvSpPr>
        <p:spPr>
          <a:xfrm>
            <a:off x="0" y="7077202"/>
            <a:ext cx="977493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第三十二页，共八十页。</a:t>
            </a:r>
          </a:p>
        </p:txBody>
      </p:sp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98" name=""/>
          <p:cNvSpPr/>
          <p:nvPr>
            <p:ph type="title" idx="4294967295"/>
          </p:nvPr>
        </p:nvSpPr>
        <p:spPr>
          <a:xfrm>
            <a:off x="488747" y="1279566"/>
            <a:ext cx="8797442" cy="121677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7749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76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 b="0">
                <a:solidFill>
                  <a:srgbClr val="000069"/>
                </a:solidFill>
                <a:latin typeface="宋体" charset="-122"/>
              </a:rPr>
              <a:t>理化性质</a:t>
            </a:r>
            <a:r>
              <a:rPr>
                <a:solidFill>
                  <a:srgbClr val="000069"/>
                </a:solidFill>
              </a:rPr>
              <a:t> </a:t>
            </a:r>
          </a:p>
        </p:txBody>
      </p:sp>
      <p:sp>
        <p:nvSpPr>
          <p:cNvPr id="2299" name=""/>
          <p:cNvSpPr/>
          <p:nvPr>
            <p:ph type="body" idx="4294967295"/>
          </p:nvPr>
        </p:nvSpPr>
        <p:spPr>
          <a:xfrm>
            <a:off x="500626" y="2511615"/>
            <a:ext cx="8797442" cy="357565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6560" indent="-366560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421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94214" indent="-305467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93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21867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710614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99361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 algn="just">
              <a:lnSpc>
                <a:spcPct val="90000"/>
              </a:lnSpc>
            </a:pPr>
            <a:r>
              <a:rPr sz="2693">
                <a:solidFill>
                  <a:srgbClr val="336768"/>
                </a:solidFill>
                <a:latin typeface="宋体" charset="-122"/>
              </a:rPr>
              <a:t>外观与性状：无色结晶，具有樟脑气味，工业品通常是浅黄棕色的乳剂。</a:t>
            </a:r>
            <a:endParaRPr sz="2993">
              <a:solidFill>
                <a:srgbClr val="3366FF"/>
              </a:solidFill>
              <a:latin typeface="宋体" charset="-122"/>
            </a:endParaRPr>
          </a:p>
          <a:p>
            <a:pPr lvl="0" algn="just">
              <a:lnSpc>
                <a:spcPct val="90000"/>
              </a:lnSpc>
            </a:pPr>
            <a:r>
              <a:rPr sz="2893">
                <a:solidFill>
                  <a:srgbClr val="336768"/>
                </a:solidFill>
                <a:latin typeface="宋体" charset="-122"/>
              </a:rPr>
              <a:t>熔点(℃)：51～52。</a:t>
            </a:r>
            <a:endParaRPr sz="2993">
              <a:solidFill>
                <a:srgbClr val="3366FF"/>
              </a:solidFill>
              <a:latin typeface="宋体" charset="-122"/>
            </a:endParaRPr>
          </a:p>
          <a:p>
            <a:pPr lvl="0" algn="just">
              <a:lnSpc>
                <a:spcPct val="90000"/>
              </a:lnSpc>
            </a:pPr>
            <a:r>
              <a:rPr sz="2593">
                <a:solidFill>
                  <a:srgbClr val="336768"/>
                </a:solidFill>
                <a:latin typeface="宋体" charset="-122"/>
              </a:rPr>
              <a:t>沸点(℃)：86℃/1.3 Pa。</a:t>
            </a:r>
            <a:endParaRPr sz="2993">
              <a:solidFill>
                <a:srgbClr val="3366FF"/>
              </a:solidFill>
              <a:latin typeface="宋体" charset="-122"/>
            </a:endParaRPr>
          </a:p>
          <a:p>
            <a:pPr lvl="0" algn="just">
              <a:lnSpc>
                <a:spcPct val="90000"/>
              </a:lnSpc>
            </a:pPr>
            <a:r>
              <a:rPr sz="2793">
                <a:solidFill>
                  <a:srgbClr val="336768"/>
                </a:solidFill>
                <a:latin typeface="宋体" charset="-122"/>
              </a:rPr>
              <a:t>相对密度(水=1)：1.28。</a:t>
            </a:r>
            <a:endParaRPr sz="2993">
              <a:solidFill>
                <a:srgbClr val="3366FF"/>
              </a:solidFill>
              <a:latin typeface="宋体" charset="-122"/>
            </a:endParaRPr>
          </a:p>
          <a:p>
            <a:pPr lvl="0" algn="just">
              <a:lnSpc>
                <a:spcPct val="90000"/>
              </a:lnSpc>
            </a:pPr>
            <a:r>
              <a:rPr sz="2793">
                <a:solidFill>
                  <a:srgbClr val="336768"/>
                </a:solidFill>
                <a:latin typeface="宋体" charset="-122"/>
              </a:rPr>
              <a:t>稳定性和反响活性：在水溶液中稳定，但遇碱液时容易水解，加热转化为甲硫基异构体。对日光稳定。</a:t>
            </a:r>
            <a:endParaRPr sz="2993">
              <a:solidFill>
                <a:srgbClr val="3366FF"/>
              </a:solidFill>
              <a:latin typeface="宋体" charset="-122"/>
            </a:endParaRPr>
          </a:p>
          <a:p>
            <a:pPr lvl="0" algn="just">
              <a:lnSpc>
                <a:spcPct val="90000"/>
              </a:lnSpc>
            </a:pPr>
            <a:r>
              <a:rPr sz="2593">
                <a:solidFill>
                  <a:srgbClr val="336768"/>
                </a:solidFill>
                <a:latin typeface="宋体" charset="-122"/>
              </a:rPr>
              <a:t> </a:t>
            </a:r>
            <a:endParaRPr sz="2993">
              <a:solidFill>
                <a:srgbClr val="3366FF"/>
              </a:solidFill>
              <a:latin typeface="宋体" charset="-122"/>
            </a:endParaRPr>
          </a:p>
        </p:txBody>
      </p:sp>
      <p:sp>
        <p:nvSpPr>
          <p:cNvPr id="2300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97"/>
          </a:p>
        </p:txBody>
      </p:sp>
      <p:sp>
        <p:nvSpPr>
          <p:cNvPr id="2302" name="New shape"/>
          <p:cNvSpPr/>
          <p:nvPr/>
        </p:nvSpPr>
        <p:spPr>
          <a:xfrm>
            <a:off x="0" y="7077202"/>
            <a:ext cx="977493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第三十三页，共八十页。</a:t>
            </a:r>
          </a:p>
        </p:txBody>
      </p:sp>
    </p:spTree>
  </p:cSld>
  <p:clrMapOvr>
    <a:masterClrMapping/>
  </p:clrMapOvr>
  <p:transition/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02" name=""/>
          <p:cNvSpPr/>
          <p:nvPr>
            <p:ph type="title" idx="4294967295"/>
          </p:nvPr>
        </p:nvSpPr>
        <p:spPr>
          <a:xfrm>
            <a:off x="488747" y="1279566"/>
            <a:ext cx="8797442" cy="121677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7749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76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000069"/>
                </a:solidFill>
              </a:rPr>
              <a:t>理化性质</a:t>
            </a:r>
          </a:p>
        </p:txBody>
      </p:sp>
      <p:sp>
        <p:nvSpPr>
          <p:cNvPr id="2303" name=""/>
          <p:cNvSpPr/>
          <p:nvPr>
            <p:ph type="body" idx="4294967295"/>
          </p:nvPr>
        </p:nvSpPr>
        <p:spPr>
          <a:xfrm>
            <a:off x="422563" y="2511615"/>
            <a:ext cx="8797442" cy="357565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6560" indent="-366560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421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94214" indent="-305467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93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21867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710614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99361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 algn="just"/>
            <a:r>
              <a:rPr>
                <a:solidFill>
                  <a:srgbClr val="336768"/>
                </a:solidFill>
                <a:latin typeface="宋体" charset="-122"/>
              </a:rPr>
              <a:t>危险特性：遇明火、高热可燃。受热分解，放出磷、硫的氧化物等毒性气体。与强氧化剂接触可发生化学反响。</a:t>
            </a:r>
            <a:endParaRPr>
              <a:solidFill>
                <a:srgbClr val="3366FF"/>
              </a:solidFill>
              <a:latin typeface="宋体" charset="-122"/>
            </a:endParaRPr>
          </a:p>
          <a:p>
            <a:pPr lvl="0" algn="just"/>
            <a:r>
              <a:rPr>
                <a:solidFill>
                  <a:srgbClr val="336768"/>
                </a:solidFill>
                <a:latin typeface="宋体" charset="-122"/>
              </a:rPr>
              <a:t>溶解性：微溶于水，可溶于大多数有机溶剂，如醇类、酮类、醚类、酯类、苯、甲苯等。</a:t>
            </a:r>
            <a:endParaRPr>
              <a:solidFill>
                <a:srgbClr val="3366FF"/>
              </a:solidFill>
              <a:latin typeface="宋体" charset="-122"/>
            </a:endParaRPr>
          </a:p>
        </p:txBody>
      </p:sp>
      <p:sp>
        <p:nvSpPr>
          <p:cNvPr id="2304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97"/>
          </a:p>
        </p:txBody>
      </p:sp>
      <p:sp>
        <p:nvSpPr>
          <p:cNvPr id="2306" name="New shape"/>
          <p:cNvSpPr/>
          <p:nvPr/>
        </p:nvSpPr>
        <p:spPr>
          <a:xfrm>
            <a:off x="0" y="7077202"/>
            <a:ext cx="977493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第三十四页，共八十页。</a:t>
            </a:r>
          </a:p>
        </p:txBody>
      </p:sp>
    </p:spTree>
  </p:cSld>
  <p:clrMapOvr>
    <a:masterClrMapping/>
  </p:clrMapOvr>
  <p:transition/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06" name=""/>
          <p:cNvSpPr/>
          <p:nvPr>
            <p:ph type="title" idx="4294967295"/>
          </p:nvPr>
        </p:nvSpPr>
        <p:spPr>
          <a:xfrm>
            <a:off x="500626" y="1048769"/>
            <a:ext cx="8797442" cy="121677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7749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76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000069"/>
                </a:solidFill>
              </a:rPr>
              <a:t>应急处置</a:t>
            </a:r>
          </a:p>
        </p:txBody>
      </p:sp>
      <p:sp>
        <p:nvSpPr>
          <p:cNvPr id="2307" name=""/>
          <p:cNvSpPr/>
          <p:nvPr>
            <p:ph type="body" idx="4294967295"/>
          </p:nvPr>
        </p:nvSpPr>
        <p:spPr>
          <a:xfrm>
            <a:off x="570205" y="2156936"/>
            <a:ext cx="9002785" cy="439872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6560" indent="-366560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421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94214" indent="-305467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93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21867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710614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99361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 algn="just">
              <a:lnSpc>
                <a:spcPct val="90000"/>
              </a:lnSpc>
            </a:pPr>
            <a:r>
              <a:rPr sz="2793">
                <a:solidFill>
                  <a:srgbClr val="336768"/>
                </a:solidFill>
                <a:latin typeface="宋体" charset="-122"/>
              </a:rPr>
              <a:t>皮肤接触</a:t>
            </a:r>
            <a:r>
              <a:rPr sz="2893">
                <a:solidFill>
                  <a:srgbClr val="000069"/>
                </a:solidFill>
                <a:latin typeface="宋体" charset="-122"/>
              </a:rPr>
              <a:t>：立即脱去被污染的衣着，用肥皂水及流动清水彻底冲洗污染的皮肤、头发、指甲等。就医。</a:t>
            </a:r>
            <a:endParaRPr sz="2993">
              <a:latin typeface="宋体" charset="-122"/>
              <a:ea typeface="Times New Roman" charset="0"/>
            </a:endParaRPr>
          </a:p>
          <a:p>
            <a:pPr lvl="0" algn="just">
              <a:lnSpc>
                <a:spcPct val="90000"/>
              </a:lnSpc>
            </a:pPr>
            <a:r>
              <a:rPr sz="2793">
                <a:solidFill>
                  <a:srgbClr val="336768"/>
                </a:solidFill>
                <a:latin typeface="宋体" charset="-122"/>
              </a:rPr>
              <a:t>眼睛接触</a:t>
            </a:r>
            <a:r>
              <a:rPr sz="2893">
                <a:solidFill>
                  <a:srgbClr val="000069"/>
                </a:solidFill>
                <a:latin typeface="宋体" charset="-122"/>
              </a:rPr>
              <a:t>：提起眼睑，用流动清水或生理盐水冲洗。就医。</a:t>
            </a:r>
            <a:endParaRPr sz="2993">
              <a:latin typeface="宋体" charset="-122"/>
              <a:ea typeface="Times New Roman" charset="0"/>
            </a:endParaRPr>
          </a:p>
          <a:p>
            <a:pPr lvl="0" algn="just">
              <a:lnSpc>
                <a:spcPct val="90000"/>
              </a:lnSpc>
            </a:pPr>
            <a:r>
              <a:rPr sz="2593">
                <a:solidFill>
                  <a:srgbClr val="336768"/>
                </a:solidFill>
                <a:latin typeface="宋体" charset="-122"/>
              </a:rPr>
              <a:t>吸入</a:t>
            </a:r>
            <a:r>
              <a:rPr sz="2593">
                <a:solidFill>
                  <a:srgbClr val="000069"/>
                </a:solidFill>
                <a:latin typeface="宋体" charset="-122"/>
              </a:rPr>
              <a:t>：迅速脱离现场至空气新鲜处。保持呼吸道通畅。如呼吸困难，给予输氧。如呼吸停止，立即进行人工呼吸。就医。</a:t>
            </a:r>
            <a:endParaRPr sz="2993">
              <a:latin typeface="宋体" charset="-122"/>
              <a:ea typeface="Times New Roman" charset="0"/>
            </a:endParaRPr>
          </a:p>
          <a:p>
            <a:pPr lvl="0" algn="just">
              <a:lnSpc>
                <a:spcPct val="90000"/>
              </a:lnSpc>
              <a:buNone/>
            </a:pPr>
            <a:endParaRPr sz="2993">
              <a:latin typeface="宋体" charset="-122"/>
              <a:ea typeface="Times New Roman" charset="0"/>
            </a:endParaRPr>
          </a:p>
          <a:p>
            <a:pPr lvl="0">
              <a:lnSpc>
                <a:spcPct val="90000"/>
              </a:lnSpc>
            </a:pPr>
            <a:endParaRPr sz="2993"/>
          </a:p>
        </p:txBody>
      </p:sp>
      <p:sp>
        <p:nvSpPr>
          <p:cNvPr id="2308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97"/>
          </a:p>
        </p:txBody>
      </p:sp>
      <p:sp>
        <p:nvSpPr>
          <p:cNvPr id="2310" name="New shape"/>
          <p:cNvSpPr/>
          <p:nvPr/>
        </p:nvSpPr>
        <p:spPr>
          <a:xfrm>
            <a:off x="0" y="7077202"/>
            <a:ext cx="977493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第三十五页，共八十页。</a:t>
            </a:r>
          </a:p>
        </p:txBody>
      </p:sp>
    </p:spTree>
  </p:cSld>
  <p:clrMapOvr>
    <a:masterClrMapping/>
  </p:clrMapOvr>
  <p:transition/>
  <p:timing/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10" name=""/>
          <p:cNvSpPr/>
          <p:nvPr>
            <p:ph type="title" idx="4294967295"/>
          </p:nvPr>
        </p:nvSpPr>
        <p:spPr>
          <a:xfrm>
            <a:off x="488747" y="1279566"/>
            <a:ext cx="8797442" cy="121677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7749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76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000069"/>
                </a:solidFill>
              </a:rPr>
              <a:t>应急处置</a:t>
            </a:r>
          </a:p>
        </p:txBody>
      </p:sp>
      <p:sp>
        <p:nvSpPr>
          <p:cNvPr id="2311" name=""/>
          <p:cNvSpPr/>
          <p:nvPr>
            <p:ph type="body" idx="4294967295"/>
          </p:nvPr>
        </p:nvSpPr>
        <p:spPr>
          <a:xfrm>
            <a:off x="500626" y="2433552"/>
            <a:ext cx="8797442" cy="357565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6560" indent="-366560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421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94214" indent="-305467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93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21867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710614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99361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 algn="just">
              <a:lnSpc>
                <a:spcPct val="90000"/>
              </a:lnSpc>
            </a:pPr>
            <a:r>
              <a:rPr sz="2593">
                <a:solidFill>
                  <a:srgbClr val="336768"/>
                </a:solidFill>
                <a:latin typeface="宋体" charset="-122"/>
              </a:rPr>
              <a:t>食入：饮足量温水，催吐。用清水或2％～5％碳酸氢钠溶液洗胃。就医。</a:t>
            </a:r>
            <a:endParaRPr sz="2993">
              <a:solidFill>
                <a:srgbClr val="3366FF"/>
              </a:solidFill>
              <a:latin typeface="宋体" charset="-122"/>
            </a:endParaRPr>
          </a:p>
          <a:p>
            <a:pPr lvl="0" algn="just">
              <a:lnSpc>
                <a:spcPct val="90000"/>
              </a:lnSpc>
            </a:pPr>
            <a:r>
              <a:rPr sz="2693">
                <a:solidFill>
                  <a:srgbClr val="336768"/>
                </a:solidFill>
                <a:latin typeface="宋体" charset="-122"/>
              </a:rPr>
              <a:t>呼吸系统防护：生产操作或农业使用时，佩戴自吸过滤式防尘口罩或自吸过滤式防毒面具〔半面罩〕。紧急事态抢救或撤离时，应该佩戴空气呼吸器。</a:t>
            </a:r>
            <a:endParaRPr sz="2993">
              <a:solidFill>
                <a:srgbClr val="3366FF"/>
              </a:solidFill>
              <a:latin typeface="宋体" charset="-122"/>
            </a:endParaRPr>
          </a:p>
          <a:p>
            <a:pPr lvl="0" algn="just">
              <a:lnSpc>
                <a:spcPct val="90000"/>
              </a:lnSpc>
            </a:pPr>
            <a:r>
              <a:rPr sz="2593">
                <a:solidFill>
                  <a:srgbClr val="336768"/>
                </a:solidFill>
                <a:latin typeface="宋体" charset="-122"/>
              </a:rPr>
              <a:t>眼睛防护：戴平安防护眼镜。</a:t>
            </a:r>
            <a:endParaRPr sz="2993">
              <a:solidFill>
                <a:srgbClr val="3366FF"/>
              </a:solidFill>
              <a:latin typeface="宋体" charset="-122"/>
            </a:endParaRPr>
          </a:p>
          <a:p>
            <a:pPr lvl="0" algn="just">
              <a:lnSpc>
                <a:spcPct val="90000"/>
              </a:lnSpc>
            </a:pPr>
            <a:r>
              <a:rPr sz="2793">
                <a:solidFill>
                  <a:srgbClr val="336768"/>
                </a:solidFill>
                <a:latin typeface="宋体" charset="-122"/>
              </a:rPr>
              <a:t>身体防护：穿聚乙烯防毒服。</a:t>
            </a:r>
            <a:endParaRPr sz="2993">
              <a:solidFill>
                <a:srgbClr val="3366FF"/>
              </a:solidFill>
              <a:latin typeface="宋体" charset="-122"/>
            </a:endParaRPr>
          </a:p>
          <a:p>
            <a:pPr lvl="0" algn="just">
              <a:lnSpc>
                <a:spcPct val="90000"/>
              </a:lnSpc>
            </a:pPr>
            <a:r>
              <a:rPr sz="2693">
                <a:solidFill>
                  <a:srgbClr val="336768"/>
                </a:solidFill>
                <a:latin typeface="宋体" charset="-122"/>
              </a:rPr>
              <a:t>手防护：戴氯丁橡胶手套</a:t>
            </a:r>
            <a:endParaRPr sz="2993">
              <a:solidFill>
                <a:srgbClr val="3366FF"/>
              </a:solidFill>
              <a:latin typeface="宋体" charset="-122"/>
            </a:endParaRPr>
          </a:p>
        </p:txBody>
      </p:sp>
      <p:sp>
        <p:nvSpPr>
          <p:cNvPr id="231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97"/>
          </a:p>
        </p:txBody>
      </p:sp>
      <p:sp>
        <p:nvSpPr>
          <p:cNvPr id="2314" name="New shape"/>
          <p:cNvSpPr/>
          <p:nvPr/>
        </p:nvSpPr>
        <p:spPr>
          <a:xfrm>
            <a:off x="0" y="7077202"/>
            <a:ext cx="977493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第三十六页，共八十页。</a:t>
            </a:r>
          </a:p>
        </p:txBody>
      </p:sp>
    </p:spTree>
  </p:cSld>
  <p:clrMapOvr>
    <a:masterClrMapping/>
  </p:clrMapOvr>
  <p:transition/>
  <p:timing/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14" name=""/>
          <p:cNvSpPr/>
          <p:nvPr>
            <p:ph type="title" idx="4294967295"/>
          </p:nvPr>
        </p:nvSpPr>
        <p:spPr>
          <a:xfrm>
            <a:off x="268132" y="970705"/>
            <a:ext cx="8797442" cy="121677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7749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76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000069"/>
                </a:solidFill>
              </a:rPr>
              <a:t>其他防护</a:t>
            </a:r>
          </a:p>
        </p:txBody>
      </p:sp>
      <p:sp>
        <p:nvSpPr>
          <p:cNvPr id="2315" name=""/>
          <p:cNvSpPr/>
          <p:nvPr>
            <p:ph type="body" idx="4294967295"/>
          </p:nvPr>
        </p:nvSpPr>
        <p:spPr>
          <a:xfrm>
            <a:off x="407289" y="2156936"/>
            <a:ext cx="9165700" cy="439872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6560" indent="-366560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421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94214" indent="-305467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93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21867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710614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99361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 algn="just">
              <a:lnSpc>
                <a:spcPct val="90000"/>
              </a:lnSpc>
            </a:pPr>
            <a:r>
              <a:rPr sz="2466">
                <a:solidFill>
                  <a:srgbClr val="336768"/>
                </a:solidFill>
                <a:latin typeface="宋体" charset="-122"/>
              </a:rPr>
              <a:t>其他防护</a:t>
            </a:r>
            <a:r>
              <a:rPr sz="2466">
                <a:solidFill>
                  <a:srgbClr val="000069"/>
                </a:solidFill>
                <a:latin typeface="宋体" charset="-122"/>
              </a:rPr>
              <a:t>：工作现场禁止吸烟、进食和饮水。工作完毕，淋浴更衣。单独存放被毒物污染的衣服，洗后备用。注意个人清洁卫生。</a:t>
            </a:r>
            <a:endParaRPr sz="2566">
              <a:latin typeface="宋体" charset="-122"/>
              <a:ea typeface="Times New Roman" charset="0"/>
            </a:endParaRPr>
          </a:p>
          <a:p>
            <a:pPr lvl="0">
              <a:lnSpc>
                <a:spcPct val="90000"/>
              </a:lnSpc>
            </a:pPr>
            <a:r>
              <a:rPr sz="2466">
                <a:solidFill>
                  <a:srgbClr val="336768"/>
                </a:solidFill>
                <a:latin typeface="宋体" charset="-122"/>
              </a:rPr>
              <a:t>泄漏应急处理</a:t>
            </a:r>
            <a:r>
              <a:rPr sz="2466">
                <a:solidFill>
                  <a:srgbClr val="000069"/>
                </a:solidFill>
                <a:latin typeface="宋体" charset="-122"/>
              </a:rPr>
              <a:t>：隔离泄漏污染区，限制出入。切断火源。建议应急处理人员戴自给正压式呼吸器，穿防毒服。不要直接接触泄漏物。小量泄漏：用砂土或其他不燃材料吸附或吸收。收集运至废物处理场所处置。大量泄漏：收集回收或运至废物处理场所处置。</a:t>
            </a:r>
            <a:endParaRPr sz="2566">
              <a:solidFill>
                <a:srgbClr val="000000"/>
              </a:solidFill>
              <a:latin typeface="宋体" charset="-122"/>
            </a:endParaRPr>
          </a:p>
          <a:p>
            <a:pPr lvl="0" algn="just">
              <a:lnSpc>
                <a:spcPct val="90000"/>
              </a:lnSpc>
            </a:pPr>
            <a:r>
              <a:rPr sz="2266">
                <a:solidFill>
                  <a:srgbClr val="336768"/>
                </a:solidFill>
                <a:latin typeface="宋体" charset="-122"/>
              </a:rPr>
              <a:t>有害燃烧产物</a:t>
            </a:r>
            <a:r>
              <a:rPr sz="2466">
                <a:solidFill>
                  <a:srgbClr val="000069"/>
                </a:solidFill>
                <a:latin typeface="宋体" charset="-122"/>
              </a:rPr>
              <a:t>：一氧化碳、氧化硫、氧化氮、氧化磷。 </a:t>
            </a:r>
            <a:endParaRPr sz="2566">
              <a:solidFill>
                <a:srgbClr val="000000"/>
              </a:solidFill>
              <a:latin typeface="宋体" charset="-122"/>
            </a:endParaRPr>
          </a:p>
          <a:p>
            <a:pPr lvl="0" algn="just">
              <a:lnSpc>
                <a:spcPct val="90000"/>
              </a:lnSpc>
            </a:pPr>
            <a:r>
              <a:rPr sz="2166">
                <a:solidFill>
                  <a:srgbClr val="336768"/>
                </a:solidFill>
                <a:latin typeface="宋体" charset="-122"/>
              </a:rPr>
              <a:t>灭火方法</a:t>
            </a:r>
            <a:r>
              <a:rPr sz="2366">
                <a:solidFill>
                  <a:srgbClr val="000069"/>
                </a:solidFill>
                <a:latin typeface="宋体" charset="-122"/>
              </a:rPr>
              <a:t>：消防人员须佩戴防毒面具、穿全身消防服，在上风向灭火。灭火剂：抗溶性泡沫、干粉、砂土。</a:t>
            </a:r>
            <a:endParaRPr sz="2993"/>
          </a:p>
        </p:txBody>
      </p:sp>
      <p:sp>
        <p:nvSpPr>
          <p:cNvPr id="2316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97"/>
          </a:p>
        </p:txBody>
      </p:sp>
      <p:sp>
        <p:nvSpPr>
          <p:cNvPr id="2318" name="New shape"/>
          <p:cNvSpPr/>
          <p:nvPr/>
        </p:nvSpPr>
        <p:spPr>
          <a:xfrm>
            <a:off x="0" y="7077202"/>
            <a:ext cx="977493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第三十七页，共八十页。</a:t>
            </a:r>
          </a:p>
        </p:txBody>
      </p:sp>
    </p:spTree>
  </p:cSld>
  <p:clrMapOvr>
    <a:masterClrMapping/>
  </p:clrMapOvr>
  <p:transition/>
  <p:timing/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18" name=""/>
          <p:cNvSpPr/>
          <p:nvPr>
            <p:ph type="title" idx="4294967295"/>
          </p:nvPr>
        </p:nvSpPr>
        <p:spPr>
          <a:xfrm>
            <a:off x="488747" y="1279566"/>
            <a:ext cx="8797442" cy="121677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7749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76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000069"/>
                </a:solidFill>
              </a:rPr>
              <a:t>操作本卷须知</a:t>
            </a:r>
          </a:p>
        </p:txBody>
      </p:sp>
      <p:sp>
        <p:nvSpPr>
          <p:cNvPr id="2319" name=""/>
          <p:cNvSpPr/>
          <p:nvPr>
            <p:ph type="body" idx="4294967295"/>
          </p:nvPr>
        </p:nvSpPr>
        <p:spPr>
          <a:xfrm>
            <a:off x="576993" y="2280818"/>
            <a:ext cx="8797442" cy="357565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6560" indent="-366560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421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94214" indent="-305467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93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21867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710614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99361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/>
            <a:r>
              <a:rPr sz="2793">
                <a:solidFill>
                  <a:srgbClr val="000069"/>
                </a:solidFill>
                <a:latin typeface="宋体" charset="-122"/>
              </a:rPr>
              <a:t>    密闭操作，局部排风。操作人员必须经过专门培训，严格遵守操作规程。建议操作人员佩戴自吸过滤式防尘口罩，戴平安防护眼镜，穿聚乙烯防毒服，戴氯丁橡胶手套。远离火种、热源，工作场所严禁吸烟。使用防爆型的通风系统和设备。防止产生粉尘。防止与氧化剂、碱类接触。搬运时要轻装轻卸，防止包装及容器损坏。配备相应品种和数量的消防器材及泄漏应急处理设备。倒空的容器可能残留有害物。 </a:t>
            </a:r>
            <a:endParaRPr sz="2993">
              <a:solidFill>
                <a:srgbClr val="000000"/>
              </a:solidFill>
              <a:latin typeface="宋体" charset="-122"/>
            </a:endParaRPr>
          </a:p>
        </p:txBody>
      </p:sp>
      <p:sp>
        <p:nvSpPr>
          <p:cNvPr id="2320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97"/>
          </a:p>
        </p:txBody>
      </p:sp>
      <p:sp>
        <p:nvSpPr>
          <p:cNvPr id="2322" name="New shape"/>
          <p:cNvSpPr/>
          <p:nvPr/>
        </p:nvSpPr>
        <p:spPr>
          <a:xfrm>
            <a:off x="0" y="7077202"/>
            <a:ext cx="977493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第三十八页，共八十页。</a:t>
            </a:r>
          </a:p>
        </p:txBody>
      </p:sp>
    </p:spTree>
  </p:cSld>
  <p:clrMapOvr>
    <a:masterClrMapping/>
  </p:clrMapOvr>
  <p:transition/>
  <p:timing/>
</p:sld>
</file>

<file path=ppt/slides/slide3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22" name=""/>
          <p:cNvSpPr/>
          <p:nvPr>
            <p:ph type="title" idx="4294967295"/>
          </p:nvPr>
        </p:nvSpPr>
        <p:spPr>
          <a:xfrm>
            <a:off x="488747" y="1279566"/>
            <a:ext cx="8797442" cy="121677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7749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76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000069"/>
                </a:solidFill>
              </a:rPr>
              <a:t>毒性</a:t>
            </a:r>
          </a:p>
        </p:txBody>
      </p:sp>
      <p:sp>
        <p:nvSpPr>
          <p:cNvPr id="2323" name=""/>
          <p:cNvSpPr/>
          <p:nvPr>
            <p:ph type="body" idx="4294967295"/>
          </p:nvPr>
        </p:nvSpPr>
        <p:spPr>
          <a:xfrm>
            <a:off x="500626" y="2433552"/>
            <a:ext cx="8797442" cy="357565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6560" indent="-366560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421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94214" indent="-305467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93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21867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710614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99361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 algn="just"/>
            <a:r>
              <a:rPr>
                <a:solidFill>
                  <a:srgbClr val="336768"/>
                </a:solidFill>
                <a:latin typeface="宋体" charset="-122"/>
              </a:rPr>
              <a:t>急性毒性：LD50：180～336 mg/kg(大鼠经口) ；人经口30 mg/kg，致死剂量。乐果经皮吸收缓慢，大鼠24 h涂布的经皮LD50为700～1150 mg/kg。</a:t>
            </a:r>
            <a:endParaRPr>
              <a:solidFill>
                <a:srgbClr val="3366FF"/>
              </a:solidFill>
              <a:latin typeface="宋体" charset="-122"/>
            </a:endParaRPr>
          </a:p>
          <a:p>
            <a:pPr lvl="0" algn="just"/>
            <a:r>
              <a:rPr>
                <a:solidFill>
                  <a:srgbClr val="336768"/>
                </a:solidFill>
                <a:latin typeface="宋体" charset="-122"/>
              </a:rPr>
              <a:t>亚急性和慢性毒性：人经口进入本品2.5 mg/d(相当于0.04 mg/kg)，经4周未出现中毒病症。</a:t>
            </a:r>
            <a:endParaRPr>
              <a:solidFill>
                <a:srgbClr val="3366FF"/>
              </a:solidFill>
              <a:latin typeface="宋体" charset="-122"/>
            </a:endParaRPr>
          </a:p>
        </p:txBody>
      </p:sp>
      <p:sp>
        <p:nvSpPr>
          <p:cNvPr id="2324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97"/>
          </a:p>
        </p:txBody>
      </p:sp>
      <p:sp>
        <p:nvSpPr>
          <p:cNvPr id="2326" name="New shape"/>
          <p:cNvSpPr/>
          <p:nvPr/>
        </p:nvSpPr>
        <p:spPr>
          <a:xfrm>
            <a:off x="0" y="7077202"/>
            <a:ext cx="977493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第三十九页，共八十页。</a:t>
            </a:r>
          </a:p>
        </p:txBody>
      </p:sp>
    </p:spTree>
  </p:cSld>
  <p:clrMapOvr>
    <a:masterClrMapping/>
  </p:clrMapOvr>
  <p:transition/>
  <p:timing/>
</p:sld>
</file>

<file path=ppt/slides/slide4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26" name=""/>
          <p:cNvSpPr/>
          <p:nvPr>
            <p:ph type="title" idx="4294967295"/>
          </p:nvPr>
        </p:nvSpPr>
        <p:spPr>
          <a:xfrm>
            <a:off x="488747" y="1279566"/>
            <a:ext cx="8797442" cy="121677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77494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76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000069"/>
                </a:solidFill>
              </a:rPr>
              <a:t>中毒机理</a:t>
            </a:r>
          </a:p>
        </p:txBody>
      </p:sp>
      <p:sp>
        <p:nvSpPr>
          <p:cNvPr id="2327" name=""/>
          <p:cNvSpPr/>
          <p:nvPr>
            <p:ph type="body" idx="4294967295"/>
          </p:nvPr>
        </p:nvSpPr>
        <p:spPr>
          <a:xfrm>
            <a:off x="488747" y="2973210"/>
            <a:ext cx="8797442" cy="357565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6560" indent="-366560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421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94214" indent="-305467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93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21867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710614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99361" indent="-244373" algn="l" defTabSz="977494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38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 algn="just"/>
            <a:r>
              <a:rPr>
                <a:solidFill>
                  <a:srgbClr val="336768"/>
                </a:solidFill>
                <a:latin typeface="宋体" charset="-122"/>
              </a:rPr>
              <a:t>  吸收后一局部本品被氧化成抑制胆碱酯酶活性能力更强的氧化乐果，抑制体内胆碱酯酶活性，造成神经生理功能紊乱。据报道，乐果对ChE的抑制是不可逆的。</a:t>
            </a:r>
            <a:endParaRPr>
              <a:solidFill>
                <a:srgbClr val="3366FF"/>
              </a:solidFill>
              <a:latin typeface="宋体" charset="-122"/>
            </a:endParaRPr>
          </a:p>
        </p:txBody>
      </p:sp>
      <p:sp>
        <p:nvSpPr>
          <p:cNvPr id="2328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97"/>
          </a:p>
        </p:txBody>
      </p:sp>
      <p:sp>
        <p:nvSpPr>
          <p:cNvPr id="2330" name="New shape"/>
          <p:cNvSpPr/>
          <p:nvPr/>
        </p:nvSpPr>
        <p:spPr>
          <a:xfrm>
            <a:off x="0" y="7077202"/>
            <a:ext cx="977493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第四十页，共八十页。</a:t>
            </a:r>
          </a:p>
        </p:txBody>
      </p:sp>
    </p:spTree>
  </p:cSld>
  <p:clrMapOvr>
    <a:masterClrMapping/>
  </p:clrMapOvr>
  <p:transition/>
  <p:timing/>
</p:sld>
</file>

<file path=ppt/slides/slide4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504936" cy="6061202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https://d.book118.com/918075113002006041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2母版">
  <a:themeElements>
    <a:clrScheme name=" override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 overriden">
      <a:majorFont>
        <a:latin typeface="Arial" pitchFamily="34" charset="0"/>
        <a:ea typeface="Arial" pitchFamily="34" charset="0"/>
        <a:cs typeface="Arial" pitchFamily="34" charset="0"/>
      </a:majorFont>
      <a:minorFont>
        <a:latin typeface="Arial" pitchFamily="34" charset="0"/>
        <a:ea typeface="Arial" pitchFamily="34" charset="0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 override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232</Paragraphs>
  <Slides>41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baseType="lpstr" size="51">
      <vt:lpstr>Arial</vt:lpstr>
      <vt:lpstr>Calibri</vt:lpstr>
      <vt:lpstr>宋体</vt:lpstr>
      <vt:lpstr>黑体</vt:lpstr>
      <vt:lpstr>楷体_GB2312</vt:lpstr>
      <vt:lpstr>华文新魏</vt:lpstr>
      <vt:lpstr>Wingdings</vt:lpstr>
      <vt:lpstr>Tahoma</vt:lpstr>
      <vt:lpstr>Times New Roman</vt:lpstr>
      <vt:lpstr>Office Theme</vt:lpstr>
      <vt:lpstr>PowerPoint Presentation</vt:lpstr>
      <vt:lpstr>药典情况</vt:lpstr>
      <vt:lpstr>药典附录农药残留量测定法</vt:lpstr>
      <vt:lpstr>各国药典的比较</vt:lpstr>
      <vt:lpstr>中华人民共和国国家标准〔2004年1月1日起执行〕</vt:lpstr>
      <vt:lpstr>PowerPoint Presentation</vt:lpstr>
      <vt:lpstr>PowerPoint Presentation</vt:lpstr>
      <vt:lpstr>PowerPoint Presentation</vt:lpstr>
      <vt:lpstr>农残一般分析程序</vt:lpstr>
      <vt:lpstr>PowerPoint Presentation</vt:lpstr>
      <vt:lpstr>PowerPoint Presentation</vt:lpstr>
      <vt:lpstr>PowerPoint Presentation</vt:lpstr>
      <vt:lpstr>香港中成药注册农残检测任务</vt:lpstr>
      <vt:lpstr>拟除虫菊酯类农药残留量测定法</vt:lpstr>
      <vt:lpstr>PowerPoint Presentation</vt:lpstr>
      <vt:lpstr>PowerPoint Presentation</vt:lpstr>
      <vt:lpstr>GC－ECD测定三种菊酯</vt:lpstr>
      <vt:lpstr>PowerPoint Presentation</vt:lpstr>
      <vt:lpstr>PowerPoint Presentation</vt:lpstr>
      <vt:lpstr>理化性质</vt:lpstr>
      <vt:lpstr>理化性质</vt:lpstr>
      <vt:lpstr>应急防护</vt:lpstr>
      <vt:lpstr>应急防护</vt:lpstr>
      <vt:lpstr>应急处理</vt:lpstr>
      <vt:lpstr>操作本卷须知</vt:lpstr>
      <vt:lpstr>废弃物的处置</vt:lpstr>
      <vt:lpstr>毒理学</vt:lpstr>
      <vt:lpstr>毒理学</vt:lpstr>
      <vt:lpstr>代谢</vt:lpstr>
      <vt:lpstr>残留和蓄积</vt:lpstr>
      <vt:lpstr>致癌性研究</vt:lpstr>
      <vt:lpstr>有机磷农药</vt:lpstr>
      <vt:lpstr>理化性质 </vt:lpstr>
      <vt:lpstr>理化性质</vt:lpstr>
      <vt:lpstr>应急处置</vt:lpstr>
      <vt:lpstr>应急处置</vt:lpstr>
      <vt:lpstr>其他防护</vt:lpstr>
      <vt:lpstr>操作本卷须知</vt:lpstr>
      <vt:lpstr>毒性</vt:lpstr>
      <vt:lpstr>中毒机理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2024-09-19T15:14:17.378</cp:lastPrinted>
  <dcterms:created xsi:type="dcterms:W3CDTF">2024-09-19T07:14:17Z</dcterms:created>
  <dcterms:modified xsi:type="dcterms:W3CDTF">2024-09-19T07:14:19Z</dcterms:modified>
</cp:coreProperties>
</file>