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F7D763-CBB9-453F-8E5B-B9AAB5D50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F6DA1B-FEC2-4B92-A1F3-7BDF8D5BD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07BEC6-8798-4FF0-A749-D912F0C5E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E1179B-72E2-4A13-A9D6-BD1B48F148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1929F8-E112-470A-BD51-CC28D55799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573F3C-CE83-42C1-9A3F-82216029A6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279846-2FCE-4C0A-A569-7E9E314853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7AD62E-24C0-4C86-B900-5B6AA3E668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51A11C-A4B2-400C-9142-725AD12153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431444-3CFF-476D-BFD0-59A4438C7C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F164A6-C94F-4048-8DE7-71437C1B9B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3"/>
          <p:cNvPicPr>
            <a:picLocks noChangeAspect="1"/>
          </p:cNvPicPr>
          <p:nvPr userDrawn="1"/>
        </p:nvPicPr>
        <p:blipFill>
          <a:blip r:embed="rId1"/>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887999" y="2339471"/>
            <a:ext cx="4993675" cy="1089529"/>
          </a:xfrm>
        </p:spPr>
        <p:txBody>
          <a:bodyPr wrap="none" anchor="b">
            <a:spAutoFit/>
          </a:bodyPr>
          <a:lstStyle>
            <a:lvl1pPr algn="l">
              <a:defRPr sz="7200" b="0" i="0" spc="300">
                <a:solidFill>
                  <a:schemeClr val="tx2"/>
                </a:solidFill>
                <a:latin typeface="Microsoft YaHei Light" panose="020b0503020204020204" pitchFamily="34" charset="-122"/>
                <a:ea typeface="Microsoft YaHei Light"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887999" y="1859340"/>
            <a:ext cx="1980029" cy="480131"/>
          </a:xfrm>
        </p:spPr>
        <p:txBody>
          <a:bodyPr wrap="none" anchor="b">
            <a:spAutoFit/>
          </a:bodyPr>
          <a:lstStyle>
            <a:lvl1pPr marL="0" indent="0" algn="l">
              <a:buNone/>
              <a:defRPr sz="2800" b="0" i="0" spc="0">
                <a:solidFill>
                  <a:schemeClr val="accent1">
                    <a:lumMod val="75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cxnSp>
        <p:nvCxnSpPr>
          <p:cNvPr id="5" name="ïSḻiḍe"/>
          <p:cNvCxnSpPr/>
          <p:nvPr userDrawn="1"/>
        </p:nvCxnSpPr>
        <p:spPr>
          <a:xfrm flipH="1">
            <a:off x="443999" y="1859340"/>
            <a:ext cx="0" cy="156966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sp>
        <p:nvSpPr>
          <p:cNvPr id="7"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8"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9"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0"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1"/>
          <p:cNvPicPr>
            <a:picLocks noChangeAspect="1"/>
          </p:cNvPicPr>
          <p:nvPr userDrawn="1"/>
        </p:nvPicPr>
        <p:blipFill>
          <a:blip r:embed="rId1"/>
          <a:stretch>
            <a:fillRect/>
          </a:stretch>
        </p:blipFill>
        <p:spPr>
          <a:xfrm>
            <a:off x="0" y="0"/>
            <a:ext cx="12192000" cy="6858000"/>
          </a:xfrm>
          <a:prstGeom prst="rect">
            <a:avLst/>
          </a:prstGeom>
        </p:spPr>
      </p:pic>
      <p:sp>
        <p:nvSpPr>
          <p:cNvPr id="13" name="矩形 6"/>
          <p:cNvSpPr/>
          <p:nvPr userDrawn="1"/>
        </p:nvSpPr>
        <p:spPr>
          <a:xfrm>
            <a:off x="0" y="0"/>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 Id="rId3"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00121015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ppt医院护理诊断表格\n## 1.医院护理诊断表格的基本概念与应用\n### 1.1医院护理诊断表格的定义与作用\n### 1.2医院护理诊断表格的种类与特点\n### 1.3医院护理诊断表格的应用场景与实践案例\n## 2.医院护理诊断表格的设计与制定\n### 2.1医院护理诊断表格的设计原则与方法\n### 2.2医院护理诊断表格的制定流程与注意事项\n### 2.3医院护理诊断表格的评估与持续改进\n## 3.医院护理诊断表格的实施与培训\n### 3.1医院护理诊断表格的实施策略与方法\n### 3.2医院护理诊断表格的培训课程与实施效果\n### 3.3医院护理诊断表格的实践案例与经验分享\n## 4.医院护理诊断表格的数据分析与解读\n### 4.1医院护理诊断表格的数据收集与整理方法\n### 4.2医院护理诊断表格的数据分析方法与工具\n### 4.3医院护理诊断表格的数据解读与改进措施\n## 5.医院护理诊断表格的未来发展趋势与挑战\n### 5.1医院护理诊断表格的发展趋势与前景\n### 5.2医院护理诊断表格面临的挑战与问题\n### 5.3医院护理诊断表格的发展策略与建议\n&quot;,&quot;templateId&quot;:&quot;fdsgqp5mt7y9fj3qduwh7x7bj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887999" y="2349500"/>
            <a:ext cx="10477500" cy="1079500"/>
          </a:xfrm>
        </p:spPr>
        <p:txBody>
          <a:bodyPr vert="horz" wrap="square" lIns="91440" tIns="45720" rIns="91440" bIns="45720" anchor="t">
            <a:normAutofit/>
          </a:bodyPr>
          <a:lstStyle/>
          <a:p>
            <a:pPr>
              <a:buNone/>
            </a:pPr>
            <a:r>
              <a:rPr lang="zh-CN"/>
              <a:t>ppt医院护理诊断表格</a:t>
            </a:r>
            <a:endParaRPr/>
          </a:p>
        </p:txBody>
      </p:sp>
      <p:sp>
        <p:nvSpPr>
          <p:cNvPr id="3" name="文本占位符 3" descr="{&quot;isTemplate&quot;:false,&quot;type&quot;:&quot;content&quot;,&quot;canOmit&quot;:true,&quot;range&quot;:0}"/>
          <p:cNvSpPr>
            <a:spLocks noGrp="1"/>
          </p:cNvSpPr>
          <p:nvPr>
            <p:ph type="body" sz="quarter" idx="10"/>
          </p:nvPr>
        </p:nvSpPr>
        <p:spPr>
          <a:xfrm>
            <a:off x="887999" y="1859340"/>
            <a:ext cx="5848350" cy="482600"/>
          </a:xfrm>
        </p:spPr>
        <p:txBody>
          <a:bodyPr/>
          <a:lstStyle/>
          <a:p>
            <a:r>
              <a:rPr lang="en-US"/>
              <a:t>TENCENT DOCS SMART CREATE</a:t>
            </a:r>
            <a:endParaRPr lang="zh-CN" spc="0"/>
          </a:p>
        </p:txBody>
      </p:sp>
      <p:sp>
        <p:nvSpPr>
          <p:cNvPr id="4" name="文本占位符 20"/>
          <p:cNvSpPr txBox="1"/>
          <p:nvPr/>
        </p:nvSpPr>
        <p:spPr>
          <a:xfrm>
            <a:off x="392698" y="6131138"/>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effectLst/>
                <a:latin typeface="+mj-ea"/>
                <a:ea typeface="+mj-ea"/>
              </a:rPr>
              <a:t>CREATE TOGETHER</a:t>
            </a:r>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effectLst/>
              </a:rPr>
              <a:t>TENCENT</a:t>
            </a:r>
            <a:r>
              <a:rPr lang="zh-CN" altLang="en-US" spc="80">
                <a:effectLst/>
              </a:rPr>
              <a:t> </a:t>
            </a:r>
            <a:r>
              <a:rPr lang="en-US" altLang="zh-CN" spc="80">
                <a:effectLst/>
              </a:rPr>
              <a:t>DOCS</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4" name="" descr="{&quot;isTemplate&quot;:true,&quot;type&quot;:2}"/>
        <p:cNvGrpSpPr/>
        <p:nvPr/>
      </p:nvGrpSpPr>
      <p:grpSpPr>
        <a:xfrm>
          <a:off x="0" y="0"/>
          <a:ext cx="0" cy="0"/>
        </a:xfrm>
      </p:grpSpPr>
      <p:sp>
        <p:nvSpPr>
          <p:cNvPr id="125"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医院护理诊断表格的基本概念与应用</a:t>
            </a:r>
            <a:endParaRPr/>
          </a:p>
        </p:txBody>
      </p:sp>
      <p:sp>
        <p:nvSpPr>
          <p:cNvPr id="126"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01</a:t>
            </a:r>
            <a:endParaRPr kumimoji="1" lang="zh-CN" altLang="en-US"/>
          </a:p>
        </p:txBody>
      </p:sp>
      <p:cxnSp>
        <p:nvCxnSpPr>
          <p:cNvPr id="127"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descr="{&quot;isTemplate&quot;:true,&quot;type&quot;:3}"/>
        <p:cNvGrpSpPr/>
        <p:nvPr/>
      </p:nvGrpSpPr>
      <p:grpSpPr>
        <a:xfrm>
          <a:off x="0" y="0"/>
          <a:ext cx="0" cy="0"/>
        </a:xfrm>
      </p:grpSpPr>
      <p:sp>
        <p:nvSpPr>
          <p:cNvPr id="166"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r>
              <a:rPr lang="zh-CN" sz="3600" b="1">
                <a:latin typeface="微软雅黑"/>
                <a:ea typeface="微软雅黑"/>
              </a:rPr>
              <a:t>医院护理诊断表格的定义与作用</a:t>
            </a:r>
            <a:endParaRPr lang="en-US" sz="3600" b="1">
              <a:latin typeface="微软雅黑"/>
              <a:ea typeface="微软雅黑"/>
            </a:endParaRPr>
          </a:p>
        </p:txBody>
      </p:sp>
      <p:grpSp>
        <p:nvGrpSpPr>
          <p:cNvPr id="167"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68" name=""/>
            <p:cNvGrpSpPr/>
            <p:nvPr/>
          </p:nvGrpSpPr>
          <p:grpSpPr>
            <a:xfrm>
              <a:off x="2826110" y="2144759"/>
              <a:ext cx="2880000" cy="4397325"/>
              <a:chOff x="2826109" y="2144759"/>
              <a:chExt cx="2880000" cy="4397325"/>
            </a:xfrm>
          </p:grpSpPr>
          <p:sp>
            <p:nvSpPr>
              <p:cNvPr id="169"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定义：医院护理诊断表格是一种用于评估患者护理需求和护理措施的表格工具</a:t>
                </a:r>
                <a:endParaRPr kumimoji="1" lang="en-US" altLang="zh-CN" sz="2200" b="1">
                  <a:solidFill>
                    <a:schemeClr val="bg1"/>
                  </a:solidFill>
                  <a:latin typeface="+mj-ea"/>
                  <a:ea typeface="+mj-ea"/>
                </a:endParaRPr>
              </a:p>
            </p:txBody>
          </p:sp>
          <p:sp>
            <p:nvSpPr>
              <p:cNvPr id="170"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护理诊断：针对患者健康状况的评估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表格工具：便于记录、整理和分析数据的格式</a:t>
                </a:r>
                <a:endParaRPr/>
              </a:p>
            </p:txBody>
          </p:sp>
          <p:sp>
            <p:nvSpPr>
              <p:cNvPr id="171"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72" name=""/>
            <p:cNvGrpSpPr/>
            <p:nvPr/>
          </p:nvGrpSpPr>
          <p:grpSpPr>
            <a:xfrm>
              <a:off x="6485892" y="2144759"/>
              <a:ext cx="2880000" cy="4397325"/>
              <a:chOff x="6485892" y="2144759"/>
              <a:chExt cx="2880000" cy="4397325"/>
            </a:xfrm>
          </p:grpSpPr>
          <p:sp>
            <p:nvSpPr>
              <p:cNvPr id="173"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作用：</a:t>
                </a:r>
                <a:endParaRPr kumimoji="1" lang="en-US" altLang="zh-CN" sz="2200" b="1">
                  <a:solidFill>
                    <a:schemeClr val="bg1"/>
                  </a:solidFill>
                  <a:latin typeface="+mj-ea"/>
                  <a:ea typeface="+mj-ea"/>
                </a:endParaRPr>
              </a:p>
            </p:txBody>
          </p:sp>
          <p:sp>
            <p:nvSpPr>
              <p:cNvPr id="174"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提高护理工作效率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保证护理质量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有助于患者康复</a:t>
                </a:r>
                <a:endParaRPr/>
              </a:p>
            </p:txBody>
          </p:sp>
          <p:sp>
            <p:nvSpPr>
              <p:cNvPr id="175"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6" name="" descr="{&quot;isTemplate&quot;:true,&quot;type&quot;:3}"/>
        <p:cNvGrpSpPr/>
        <p:nvPr/>
      </p:nvGrpSpPr>
      <p:grpSpPr>
        <a:xfrm>
          <a:off x="0" y="0"/>
          <a:ext cx="0" cy="0"/>
        </a:xfrm>
      </p:grpSpPr>
      <p:sp>
        <p:nvSpPr>
          <p:cNvPr id="17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医院护理诊断表格的种类与特点</a:t>
            </a:r>
            <a:endParaRPr lang="en-US" altLang="zh-CN" sz="2800" b="1">
              <a:latin typeface="+mj-ea"/>
              <a:ea typeface="+mj-ea"/>
            </a:endParaRPr>
          </a:p>
        </p:txBody>
      </p:sp>
      <p:grpSp>
        <p:nvGrpSpPr>
          <p:cNvPr id="178"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79" name=""/>
            <p:cNvGrpSpPr/>
            <p:nvPr/>
          </p:nvGrpSpPr>
          <p:grpSpPr>
            <a:xfrm>
              <a:off x="660399" y="2074672"/>
              <a:ext cx="5100082" cy="4536540"/>
              <a:chOff x="660399" y="2074672"/>
              <a:chExt cx="5100082" cy="4536540"/>
            </a:xfrm>
          </p:grpSpPr>
          <p:sp>
            <p:nvSpPr>
              <p:cNvPr id="18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种类：</a:t>
                </a:r>
                <a:endParaRPr lang="en-US" altLang="zh-CN" sz="2000" b="1">
                  <a:latin typeface="Microsoft YaHei" panose="020b0503020204020204" pitchFamily="34" charset="-122"/>
                  <a:ea typeface="Microsoft YaHei" panose="020b0503020204020204" pitchFamily="34" charset="-122"/>
                </a:endParaRPr>
              </a:p>
            </p:txBody>
          </p:sp>
          <p:sp>
            <p:nvSpPr>
              <p:cNvPr id="18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单一护理诊断表格：针对特定疾病或问题的护理诊断表格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综合护理诊断表格：包含多种疾病或问题的护理诊断表格</a:t>
                </a:r>
                <a:endParaRPr/>
              </a:p>
            </p:txBody>
          </p:sp>
          <p:pic>
            <p:nvPicPr>
              <p:cNvPr id="18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4" name=""/>
            <p:cNvGrpSpPr/>
            <p:nvPr/>
          </p:nvGrpSpPr>
          <p:grpSpPr>
            <a:xfrm>
              <a:off x="6431519" y="2074672"/>
              <a:ext cx="5100082" cy="4536540"/>
              <a:chOff x="660399" y="2074672"/>
              <a:chExt cx="5100082" cy="4536540"/>
            </a:xfrm>
          </p:grpSpPr>
          <p:sp>
            <p:nvSpPr>
              <p:cNvPr id="18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特点：</a:t>
                </a:r>
                <a:endParaRPr lang="en-US" altLang="zh-CN" sz="2000" b="1">
                  <a:latin typeface="Microsoft YaHei" panose="020b0503020204020204" pitchFamily="34" charset="-122"/>
                  <a:ea typeface="Microsoft YaHei" panose="020b0503020204020204" pitchFamily="34" charset="-122"/>
                </a:endParaRPr>
              </a:p>
            </p:txBody>
          </p:sp>
          <p:sp>
            <p:nvSpPr>
              <p:cNvPr id="18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结构化：便于数据收集和分析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个性化：根据患者需求调整护理诊断和治疗方案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可视化：以图表形式展示护理诊断和治疗效果</a:t>
                </a:r>
                <a:endParaRPr/>
              </a:p>
            </p:txBody>
          </p:sp>
          <p:pic>
            <p:nvPicPr>
              <p:cNvPr id="18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descr="{&quot;isTemplate&quot;:true,&quot;type&quot;:3}"/>
        <p:cNvGrpSpPr/>
        <p:nvPr/>
      </p:nvGrpSpPr>
      <p:grpSpPr>
        <a:xfrm>
          <a:off x="0" y="0"/>
          <a:ext cx="0" cy="0"/>
        </a:xfrm>
      </p:grpSpPr>
      <p:pic>
        <p:nvPicPr>
          <p:cNvPr id="19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2" name="Group 598"/>
            <p:cNvGrpSpPr/>
            <p:nvPr/>
          </p:nvGrpSpPr>
          <p:grpSpPr>
            <a:xfrm>
              <a:off x="763829" y="1414808"/>
              <a:ext cx="6972294" cy="2337649"/>
              <a:chOff x="763829" y="1414808"/>
              <a:chExt cx="6972294" cy="2337649"/>
            </a:xfrm>
          </p:grpSpPr>
          <p:sp>
            <p:nvSpPr>
              <p:cNvPr id="19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应用场景：</a:t>
                </a:r>
                <a:endParaRPr/>
              </a:p>
            </p:txBody>
          </p:sp>
          <p:sp>
            <p:nvSpPr>
              <p:cNvPr id="19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患者入院评估：收集患者基本信息，制定护理计划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患者护理过程：记录护理措施，评估护理效果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患者出院评估：总结护理经验，为下次护理提供参考</a:t>
                </a:r>
                <a:endParaRPr/>
              </a:p>
            </p:txBody>
          </p:sp>
          <p:sp>
            <p:nvSpPr>
              <p:cNvPr id="19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9" name="Group 591"/>
            <p:cNvGrpSpPr/>
            <p:nvPr/>
          </p:nvGrpSpPr>
          <p:grpSpPr>
            <a:xfrm>
              <a:off x="689593" y="3949139"/>
              <a:ext cx="7078256" cy="2128975"/>
              <a:chOff x="689593" y="3949139"/>
              <a:chExt cx="7078256" cy="2128975"/>
            </a:xfrm>
          </p:grpSpPr>
          <p:sp>
            <p:nvSpPr>
              <p:cNvPr id="20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实践案例：</a:t>
                </a:r>
                <a:endParaRPr/>
              </a:p>
            </p:txBody>
          </p:sp>
          <p:sp>
            <p:nvSpPr>
              <p:cNvPr id="20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某医院使用护理诊断表格降低压疮发生率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某医院通过护理诊断表格提高患者满意度</a:t>
                </a:r>
                <a:endParaRPr/>
              </a:p>
            </p:txBody>
          </p:sp>
          <p:sp>
            <p:nvSpPr>
              <p:cNvPr id="20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0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医院护理诊断表格的应用场景与实践案例</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7" name="" descr="{&quot;isTemplate&quot;:true,&quot;type&quot;:2}"/>
        <p:cNvGrpSpPr/>
        <p:nvPr/>
      </p:nvGrpSpPr>
      <p:grpSpPr>
        <a:xfrm>
          <a:off x="0" y="0"/>
          <a:ext cx="0" cy="0"/>
        </a:xfrm>
      </p:grpSpPr>
      <p:sp>
        <p:nvSpPr>
          <p:cNvPr id="208"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医院护理诊断表格的设计与制定</a:t>
            </a:r>
            <a:endParaRPr/>
          </a:p>
        </p:txBody>
      </p:sp>
      <p:sp>
        <p:nvSpPr>
          <p:cNvPr id="209"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02</a:t>
            </a:r>
            <a:endParaRPr kumimoji="1" lang="zh-CN" altLang="en-US"/>
          </a:p>
        </p:txBody>
      </p:sp>
      <p:cxnSp>
        <p:nvCxnSpPr>
          <p:cNvPr id="210"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1" name="" descr="{&quot;isTemplate&quot;:true,&quot;type&quot;:3}"/>
        <p:cNvGrpSpPr/>
        <p:nvPr/>
      </p:nvGrpSpPr>
      <p:grpSpPr>
        <a:xfrm>
          <a:off x="0" y="0"/>
          <a:ext cx="0" cy="0"/>
        </a:xfrm>
      </p:grpSpPr>
      <p:sp>
        <p:nvSpPr>
          <p:cNvPr id="2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医院护理诊断表格的设计原则与方法</a:t>
            </a:r>
            <a:endParaRPr lang="en-US" altLang="zh-CN" sz="2800" b="1">
              <a:latin typeface="+mj-ea"/>
              <a:ea typeface="+mj-ea"/>
            </a:endParaRPr>
          </a:p>
        </p:txBody>
      </p:sp>
      <p:grpSp>
        <p:nvGrpSpPr>
          <p:cNvPr id="21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4" name=""/>
            <p:cNvGrpSpPr/>
            <p:nvPr/>
          </p:nvGrpSpPr>
          <p:grpSpPr>
            <a:xfrm>
              <a:off x="660399" y="2074672"/>
              <a:ext cx="5100082" cy="4536540"/>
              <a:chOff x="660399" y="2074672"/>
              <a:chExt cx="5100082" cy="4536540"/>
            </a:xfrm>
          </p:grpSpPr>
          <p:sp>
            <p:nvSpPr>
              <p:cNvPr id="21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设计原则：</a:t>
                </a:r>
                <a:endParaRPr lang="en-US" altLang="zh-CN" sz="2000" b="1">
                  <a:latin typeface="Microsoft YaHei" panose="020b0503020204020204" pitchFamily="34" charset="-122"/>
                  <a:ea typeface="Microsoft YaHei" panose="020b0503020204020204" pitchFamily="34" charset="-122"/>
                </a:endParaRPr>
              </a:p>
            </p:txBody>
          </p:sp>
          <p:sp>
            <p:nvSpPr>
              <p:cNvPr id="21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以患者为中心：充分考虑患者需求和期望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结构清晰：方便数据收集和分析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个性化：适应不同患者和疾病特点</a:t>
                </a:r>
                <a:endParaRPr/>
              </a:p>
            </p:txBody>
          </p:sp>
          <p:pic>
            <p:nvPicPr>
              <p:cNvPr id="21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19" name=""/>
            <p:cNvGrpSpPr/>
            <p:nvPr/>
          </p:nvGrpSpPr>
          <p:grpSpPr>
            <a:xfrm>
              <a:off x="6431519" y="2074672"/>
              <a:ext cx="5100082" cy="4536540"/>
              <a:chOff x="660399" y="2074672"/>
              <a:chExt cx="5100082" cy="4536540"/>
            </a:xfrm>
          </p:grpSpPr>
          <p:sp>
            <p:nvSpPr>
              <p:cNvPr id="22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设计方法：</a:t>
                </a:r>
                <a:endParaRPr lang="en-US" altLang="zh-CN" sz="2000" b="1">
                  <a:latin typeface="Microsoft YaHei" panose="020b0503020204020204" pitchFamily="34" charset="-122"/>
                  <a:ea typeface="Microsoft YaHei" panose="020b0503020204020204" pitchFamily="34" charset="-122"/>
                </a:endParaRPr>
              </a:p>
            </p:txBody>
          </p:sp>
          <p:sp>
            <p:nvSpPr>
              <p:cNvPr id="22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参考相关标准和指南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结合临床实践和专家意见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进行预试验和修订</a:t>
                </a:r>
                <a:endParaRPr/>
              </a:p>
            </p:txBody>
          </p:sp>
          <p:pic>
            <p:nvPicPr>
              <p:cNvPr id="22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4" name="" descr="{&quot;isTemplate&quot;:true,&quot;type&quot;:3}"/>
        <p:cNvGrpSpPr/>
        <p:nvPr/>
      </p:nvGrpSpPr>
      <p:grpSpPr>
        <a:xfrm>
          <a:off x="0" y="0"/>
          <a:ext cx="0" cy="0"/>
        </a:xfrm>
      </p:grpSpPr>
      <p:pic>
        <p:nvPicPr>
          <p:cNvPr id="22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7" name="Group 598"/>
            <p:cNvGrpSpPr/>
            <p:nvPr/>
          </p:nvGrpSpPr>
          <p:grpSpPr>
            <a:xfrm>
              <a:off x="763829" y="1414808"/>
              <a:ext cx="6972294" cy="2337649"/>
              <a:chOff x="763829" y="1414808"/>
              <a:chExt cx="6972294" cy="2337649"/>
            </a:xfrm>
          </p:grpSpPr>
          <p:sp>
            <p:nvSpPr>
              <p:cNvPr id="22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制定流程：</a:t>
                </a:r>
                <a:endParaRPr/>
              </a:p>
            </p:txBody>
          </p:sp>
          <p:sp>
            <p:nvSpPr>
              <p:cNvPr id="22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确定表格目标：明确表格的应用场景和目的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设计表格结构：划分表格区域，设置数据项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制定表格内容：根据患者需求和疾病特点设定护理诊断和治疗方案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试用与修订：根据实际情况进行调整和优化</a:t>
                </a:r>
                <a:endParaRPr/>
              </a:p>
            </p:txBody>
          </p:sp>
          <p:sp>
            <p:nvSpPr>
              <p:cNvPr id="23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3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4" name="Group 591"/>
            <p:cNvGrpSpPr/>
            <p:nvPr/>
          </p:nvGrpSpPr>
          <p:grpSpPr>
            <a:xfrm>
              <a:off x="689593" y="3949139"/>
              <a:ext cx="7078256" cy="2128975"/>
              <a:chOff x="689593" y="3949139"/>
              <a:chExt cx="7078256" cy="2128975"/>
            </a:xfrm>
          </p:grpSpPr>
          <p:sp>
            <p:nvSpPr>
              <p:cNvPr id="23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注意事项：</a:t>
                </a:r>
                <a:endParaRPr/>
              </a:p>
            </p:txBody>
          </p:sp>
          <p:sp>
            <p:nvSpPr>
              <p:cNvPr id="23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保持表格简洁：避免数据项过多，影响使用效率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保证数据准确性：确保数据收集和录入的准确性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考虑隐私保护：遵循相关法律法规，保护患者隐私</a:t>
                </a:r>
                <a:endParaRPr/>
              </a:p>
            </p:txBody>
          </p:sp>
          <p:sp>
            <p:nvSpPr>
              <p:cNvPr id="23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4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医院护理诊断表格的制定流程与注意事项</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2" name="" descr="{&quot;isTemplate&quot;:true,&quot;type&quot;:3}"/>
        <p:cNvGrpSpPr/>
        <p:nvPr/>
      </p:nvGrpSpPr>
      <p:grpSpPr>
        <a:xfrm>
          <a:off x="0" y="0"/>
          <a:ext cx="0" cy="0"/>
        </a:xfrm>
      </p:grpSpPr>
      <p:pic>
        <p:nvPicPr>
          <p:cNvPr id="24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5" name="Group 598"/>
            <p:cNvGrpSpPr/>
            <p:nvPr/>
          </p:nvGrpSpPr>
          <p:grpSpPr>
            <a:xfrm>
              <a:off x="763829" y="1414808"/>
              <a:ext cx="6972294" cy="2337649"/>
              <a:chOff x="763829" y="1414808"/>
              <a:chExt cx="6972294" cy="2337649"/>
            </a:xfrm>
          </p:grpSpPr>
          <p:sp>
            <p:nvSpPr>
              <p:cNvPr id="24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评估方法：</a:t>
                </a:r>
                <a:endParaRPr/>
              </a:p>
            </p:txBody>
          </p:sp>
          <p:sp>
            <p:nvSpPr>
              <p:cNvPr id="24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数据分析：统计表格使用情况和护理效果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用户反馈：收集使用者的意见和建议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专家评审：邀请护理专家进行评估和指导</a:t>
                </a:r>
                <a:endParaRPr/>
              </a:p>
            </p:txBody>
          </p:sp>
          <p:sp>
            <p:nvSpPr>
              <p:cNvPr id="24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2" name="Group 591"/>
            <p:cNvGrpSpPr/>
            <p:nvPr/>
          </p:nvGrpSpPr>
          <p:grpSpPr>
            <a:xfrm>
              <a:off x="689593" y="3949139"/>
              <a:ext cx="7078256" cy="2128975"/>
              <a:chOff x="689593" y="3949139"/>
              <a:chExt cx="7078256" cy="2128975"/>
            </a:xfrm>
          </p:grpSpPr>
          <p:sp>
            <p:nvSpPr>
              <p:cNvPr id="25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持续改进：</a:t>
                </a:r>
                <a:endParaRPr/>
              </a:p>
            </p:txBody>
          </p:sp>
          <p:sp>
            <p:nvSpPr>
              <p:cNvPr id="25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根据评估结果调整表格内容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优化表格结构和功能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提高表格使用效果和满意度</a:t>
                </a:r>
                <a:endParaRPr/>
              </a:p>
            </p:txBody>
          </p:sp>
          <p:sp>
            <p:nvSpPr>
              <p:cNvPr id="25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医院护理诊断表格的评估与持续改进</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医院护理诊断表格的实施与培训</a:t>
            </a:r>
            <a:endParaRPr/>
          </a:p>
        </p:txBody>
      </p:sp>
      <p:sp>
        <p:nvSpPr>
          <p:cNvPr id="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03</a:t>
            </a:r>
            <a:endParaRPr kumimoji="1" lang="zh-CN" altLang="en-US"/>
          </a:p>
        </p:txBody>
      </p:sp>
      <p:cxnSp>
        <p:nvCxnSpPr>
          <p:cNvPr id="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实施策略：</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政策支持：制定相关政策和制度，保障表格的推广和使用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培训教育：组织护理人员进行表格使用培训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技术支持：提供表格使用的技术支持和指导</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实施方法：</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以项目形式推广：开展护理诊断表格应用项目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激励机制：设立奖励和惩罚机制，提高护理人员使用表格的积极性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持续监测与改进：定期评估表格使用效果，进行持续改进</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医院护理诊断表格的实施策略与方法</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https://d.book118.com/918100121015006037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ink">
      <a:dk1>
        <a:srgbClr val="000000"/>
      </a:dk1>
      <a:lt1>
        <a:srgbClr val="FFFFFF"/>
      </a:lt1>
      <a:dk2>
        <a:srgbClr val="14111B"/>
      </a:dk2>
      <a:lt2>
        <a:srgbClr val="FEF1F8"/>
      </a:lt2>
      <a:accent1>
        <a:srgbClr val="D19BB1"/>
      </a:accent1>
      <a:accent2>
        <a:srgbClr val="DEC0D0"/>
      </a:accent2>
      <a:accent3>
        <a:srgbClr val="E1938C"/>
      </a:accent3>
      <a:accent4>
        <a:srgbClr val="605988"/>
      </a:accent4>
      <a:accent5>
        <a:srgbClr val="8088B8"/>
      </a:accent5>
      <a:accent6>
        <a:srgbClr val="D0DBE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ppt医院护理诊断表格</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2024-09-16T19:00:45.726</cp:lastPrinted>
  <dcterms:created xsi:type="dcterms:W3CDTF">2024-09-16T11:00:45Z</dcterms:created>
  <dcterms:modified xsi:type="dcterms:W3CDTF">2024-09-16T11:00:47Z</dcterms:modified>
</cp:coreProperties>
</file>