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786D-B015-4562-AFCF-2FD7896F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19761-8CCC-408F-A208-82219C78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AEE43-1E11-404C-9068-1BCA005E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CA6C-698E-4FD7-9AC0-02F2BB1C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C8F06-6115-4394-92AD-AFEEBC06E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A8F9A9-2F8D-496B-AF4F-15F5C5473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73ADA-32CF-4125-9034-DD2E0B7B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15ACA-4420-4E4D-8B66-346E11A82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DB68E-5116-4432-8F62-5E75C96D1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99422-746C-48E8-B777-F7EA1CA4D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47902-76B0-4AFB-8CD9-402C517FB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203604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044720" y="1555737"/>
            <a:ext cx="7804099" cy="3721082"/>
          </a:xfrm>
          <a:prstGeom prst="rect">
            <a:avLst/>
          </a:prstGeom>
        </p:spPr>
      </p:pic>
      <p:sp>
        <p:nvSpPr>
          <p:cNvPr id="4" name="textbox 4" title=""/>
          <p:cNvSpPr/>
          <p:nvPr/>
        </p:nvSpPr>
        <p:spPr>
          <a:xfrm>
            <a:off x="2673319" y="797721"/>
            <a:ext cx="7397750" cy="4534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en-US" altLang="en-US" sz="100"/>
          </a:p>
          <a:p>
            <a:pPr marL="438150" algn="l" rtl="0" eaLnBrk="0">
              <a:lnSpc>
                <a:spcPct val="97000"/>
              </a:lnSpc>
            </a:pPr>
            <a:r>
              <a:rPr sz="3500" kern="0" spc="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从南北朝到隋朝的嬗变</a:t>
            </a:r>
            <a:endParaRPr lang="en-US" altLang="en-US" sz="3500"/>
          </a:p>
          <a:p>
            <a:pPr algn="l" rtl="0" eaLnBrk="0">
              <a:lnSpc>
                <a:spcPct val="110000"/>
              </a:lnSpc>
            </a:pPr>
            <a:endParaRPr lang="en-US" altLang="en-US" sz="1000"/>
          </a:p>
          <a:p>
            <a:pPr marL="3270250" algn="l" rtl="0" eaLnBrk="0">
              <a:lnSpc>
                <a:spcPct val="100000"/>
              </a:lnSpc>
              <a:spcBef>
                <a:spcPts val="1055"/>
              </a:spcBef>
            </a:pPr>
            <a:r>
              <a:rPr sz="3500" kern="0" spc="-11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东魏—北齐</a:t>
            </a:r>
            <a:endParaRPr lang="en-US" altLang="en-US" sz="3500"/>
          </a:p>
          <a:p>
            <a:pPr marL="12700" algn="l" rtl="0" eaLnBrk="0">
              <a:lnSpc>
                <a:spcPts val="4290"/>
              </a:lnSpc>
              <a:spcBef>
                <a:spcPts val="755"/>
              </a:spcBef>
            </a:pPr>
            <a:r>
              <a:rPr sz="3400" kern="0" spc="-25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北朝：</a:t>
            </a:r>
            <a:r>
              <a:rPr sz="3400" kern="0" spc="88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sz="3400" kern="0" spc="-25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北魏</a:t>
            </a:r>
            <a:endParaRPr lang="en-US" altLang="en-US" sz="3400"/>
          </a:p>
          <a:p>
            <a:pPr marL="5689600" algn="l" rtl="0" eaLnBrk="0">
              <a:lnSpc>
                <a:spcPts val="1460"/>
              </a:lnSpc>
              <a:spcBef>
                <a:spcPts val="1045"/>
              </a:spcBef>
            </a:pPr>
            <a:r>
              <a:rPr sz="21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581</a:t>
            </a:r>
            <a:endParaRPr lang="en-US" altLang="en-US" sz="2100"/>
          </a:p>
          <a:p>
            <a:pPr marL="3251200" algn="l" rtl="0" eaLnBrk="0">
              <a:lnSpc>
                <a:spcPct val="99000"/>
              </a:lnSpc>
              <a:spcBef>
                <a:spcPts val="10"/>
              </a:spcBef>
            </a:pPr>
            <a:r>
              <a:rPr sz="3500" kern="0" spc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西魏—北周——隋</a:t>
            </a:r>
            <a:endParaRPr lang="en-US" altLang="en-US" sz="35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3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algn="l" rtl="0" eaLnBrk="0">
              <a:lnSpc>
                <a:spcPct val="114000"/>
              </a:lnSpc>
            </a:pPr>
            <a:endParaRPr lang="en-US" altLang="en-US" sz="1000"/>
          </a:p>
          <a:p>
            <a:pPr algn="r" rtl="0" eaLnBrk="0">
              <a:lnSpc>
                <a:spcPts val="1600"/>
              </a:lnSpc>
              <a:spcBef>
                <a:spcPts val="640"/>
              </a:spcBef>
            </a:pPr>
            <a:r>
              <a:rPr sz="21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589</a:t>
            </a:r>
            <a:endParaRPr lang="en-US" altLang="en-US" sz="2100"/>
          </a:p>
          <a:p>
            <a:pPr marL="114300" algn="l" rtl="0" eaLnBrk="0">
              <a:lnSpc>
                <a:spcPct val="97000"/>
              </a:lnSpc>
              <a:spcBef>
                <a:spcPts val="15"/>
              </a:spcBef>
            </a:pPr>
            <a:r>
              <a:rPr sz="3500" kern="0" spc="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南朝：宋—齐—梁—陈</a:t>
            </a:r>
            <a:endParaRPr lang="en-US" altLang="en-US" sz="3500"/>
          </a:p>
        </p:txBody>
      </p:sp>
      <p:sp>
        <p:nvSpPr>
          <p:cNvPr id="6" name="textbox 6" title=""/>
          <p:cNvSpPr/>
          <p:nvPr/>
        </p:nvSpPr>
        <p:spPr>
          <a:xfrm>
            <a:off x="527039" y="326008"/>
            <a:ext cx="1840229" cy="5416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35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温故知新</a:t>
            </a:r>
            <a:endParaRPr lang="en-US" altLang="en-US" sz="3500"/>
          </a:p>
        </p:txBody>
      </p:sp>
      <p:sp>
        <p:nvSpPr>
          <p:cNvPr id="8" name="textbox 8" title=""/>
          <p:cNvSpPr/>
          <p:nvPr/>
        </p:nvSpPr>
        <p:spPr>
          <a:xfrm>
            <a:off x="1575922" y="2869969"/>
            <a:ext cx="516890" cy="137858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000"/>
              </a:lnSpc>
            </a:pPr>
            <a:endParaRPr lang="en-US" altLang="en-US" sz="100"/>
          </a:p>
          <a:p>
            <a:pPr marL="12700" algn="l" rtl="0" eaLnBrk="0">
              <a:lnSpc>
                <a:spcPct val="99000"/>
              </a:lnSpc>
            </a:pPr>
            <a:r>
              <a:rPr sz="3200" kern="0" spc="34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南北朝</a:t>
            </a:r>
            <a:endParaRPr lang="en-US" altLang="en-US" sz="3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" name="table 10" title=""/>
          <p:cNvGraphicFramePr>
            <a:graphicFrameLocks noGrp="1"/>
          </p:cNvGraphicFramePr>
          <p:nvPr/>
        </p:nvGraphicFramePr>
        <p:xfrm>
          <a:off x="279440" y="3416312"/>
          <a:ext cx="11861165" cy="2425064"/>
        </p:xfrm>
        <a:graphic>
          <a:graphicData uri="http://schemas.openxmlformats.org/drawingml/2006/table">
            <a:tbl>
              <a:tblPr/>
              <a:tblGrid>
                <a:gridCol w="11861165"/>
              </a:tblGrid>
              <a:tr h="242188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8000"/>
                        </a:lnSpc>
                      </a:pPr>
                      <a:endParaRPr lang="en-US" altLang="en-US" sz="500"/>
                    </a:p>
                    <a:p>
                      <a:pPr marL="106045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700" b="1" kern="0" spc="-1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学习重难点：</a:t>
                      </a:r>
                      <a:endParaRPr lang="en-US" altLang="en-US" sz="2700"/>
                    </a:p>
                    <a:p>
                      <a:pPr marL="106045" algn="l" rtl="0" eaLnBrk="0">
                        <a:lnSpc>
                          <a:spcPct val="101000"/>
                        </a:lnSpc>
                        <a:spcBef>
                          <a:spcPts val="1705"/>
                        </a:spcBef>
                      </a:pP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1.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重点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：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隋唐的统一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；唐朝前期的鼎盛局面形成的原因、表现；</a:t>
                      </a:r>
                      <a:r>
                        <a:rPr sz="27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唐朝的民</a:t>
                      </a:r>
                      <a:r>
                        <a:rPr sz="2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2700" b="1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族关系。</a:t>
                      </a:r>
                      <a:endParaRPr lang="en-US" altLang="en-US" sz="2700"/>
                    </a:p>
                    <a:p>
                      <a:pPr marL="156845" indent="-50800" algn="l" rtl="0" eaLnBrk="0">
                        <a:lnSpc>
                          <a:spcPct val="95000"/>
                        </a:lnSpc>
                        <a:spcBef>
                          <a:spcPts val="255"/>
                        </a:spcBef>
                      </a:pP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2.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难点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：</a:t>
                      </a:r>
                      <a:r>
                        <a:rPr sz="27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多角度认识隋唐时期我国统一的多民族国家的发展特征</a:t>
                      </a:r>
                      <a:r>
                        <a:rPr sz="27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；唐朝的</a:t>
                      </a:r>
                      <a:r>
                        <a:rPr sz="27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  </a:t>
                      </a:r>
                      <a:r>
                        <a:rPr sz="2700" b="1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民族政策与民族融合。</a:t>
                      </a:r>
                      <a:endParaRPr lang="en-US" altLang="en-US" sz="27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" name="textbox 12" title=""/>
          <p:cNvSpPr/>
          <p:nvPr/>
        </p:nvSpPr>
        <p:spPr>
          <a:xfrm>
            <a:off x="368300" y="449097"/>
            <a:ext cx="8829040" cy="2794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  <a:spcBef>
                <a:spcPct val="0"/>
              </a:spcBef>
            </a:pPr>
            <a:r>
              <a:rPr sz="38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第6课</a:t>
            </a:r>
            <a:r>
              <a:rPr sz="3800" kern="0" spc="19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800" b="1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从隋唐盛世到五代十国</a:t>
            </a:r>
            <a:endParaRPr lang="en-US" altLang="en-US" sz="38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1000"/>
          </a:p>
          <a:p>
            <a:pPr marL="17145" algn="l" rtl="0" eaLnBrk="0">
              <a:lnSpc>
                <a:spcPct val="97000"/>
              </a:lnSpc>
              <a:spcBef>
                <a:spcPts val="815"/>
              </a:spcBef>
            </a:pPr>
            <a:r>
              <a:rPr sz="2700" b="1" kern="0" spc="-2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课标要求：</a:t>
            </a:r>
            <a:endParaRPr lang="en-US" altLang="en-US" sz="2700"/>
          </a:p>
          <a:p>
            <a:pPr marL="12700" algn="l" rtl="0" eaLnBrk="0">
              <a:lnSpc>
                <a:spcPct val="97000"/>
              </a:lnSpc>
              <a:spcBef>
                <a:spcPts val="145"/>
              </a:spcBef>
            </a:pPr>
            <a:r>
              <a:rPr sz="27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1.了解隋唐至五代十国</a:t>
            </a:r>
            <a:r>
              <a:rPr sz="2700" kern="0" spc="5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政权更迭的历史</a:t>
            </a:r>
            <a:r>
              <a:rPr sz="2700" kern="0" spc="4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脉络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2700"/>
          </a:p>
          <a:p>
            <a:pPr marL="12700" algn="l" rtl="0" eaLnBrk="0">
              <a:lnSpc>
                <a:spcPct val="96000"/>
              </a:lnSpc>
              <a:spcBef>
                <a:spcPts val="380"/>
              </a:spcBef>
            </a:pP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2.掌握“贞观之治”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“开元盛世”</a:t>
            </a:r>
            <a:r>
              <a:rPr sz="2700" kern="0" spc="-4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,了解</a:t>
            </a:r>
            <a:r>
              <a:rPr sz="2700" kern="0" spc="-2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隋唐盛世</a:t>
            </a:r>
            <a:r>
              <a:rPr sz="27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局面。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3.认识隋唐时期的</a:t>
            </a:r>
            <a:r>
              <a:rPr sz="2700" kern="0" spc="4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民族交往与交融</a:t>
            </a:r>
            <a:r>
              <a:rPr sz="27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textbox 22" title=""/>
          <p:cNvSpPr/>
          <p:nvPr/>
        </p:nvSpPr>
        <p:spPr>
          <a:xfrm>
            <a:off x="2108220" y="1940019"/>
            <a:ext cx="6557009" cy="881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12700" algn="l" rtl="0" eaLnBrk="0">
              <a:lnSpc>
                <a:spcPct val="86000"/>
              </a:lnSpc>
            </a:pPr>
            <a:r>
              <a:rPr sz="2400" kern="0" spc="-6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581年杨坚代周称帝，建隋，都长安，为隋文帝。</a:t>
            </a:r>
            <a:endParaRPr lang="en-US" altLang="en-US" sz="2400"/>
          </a:p>
          <a:p>
            <a:pPr marL="12700" algn="l" rtl="0" eaLnBrk="0">
              <a:lnSpc>
                <a:spcPts val="4250"/>
              </a:lnSpc>
            </a:pPr>
            <a:r>
              <a:rPr sz="2400" kern="0" spc="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589年隋灭陈，南北统一</a:t>
            </a:r>
            <a:r>
              <a:rPr sz="2400" kern="0" spc="-1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2400"/>
          </a:p>
        </p:txBody>
      </p:sp>
      <p:sp>
        <p:nvSpPr>
          <p:cNvPr id="24" name="textbox 24" title=""/>
          <p:cNvSpPr/>
          <p:nvPr/>
        </p:nvSpPr>
        <p:spPr>
          <a:xfrm>
            <a:off x="2208615" y="3701030"/>
            <a:ext cx="2223135" cy="2268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</a:t>
            </a:r>
            <a:r>
              <a:rPr sz="2800" kern="0" spc="-9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广设仓库</a:t>
            </a:r>
            <a:endParaRPr lang="en-US" altLang="en-US" sz="2800"/>
          </a:p>
          <a:p>
            <a:pPr marL="12700" algn="l" rtl="0" eaLnBrk="0">
              <a:lnSpc>
                <a:spcPct val="86000"/>
              </a:lnSpc>
              <a:spcBef>
                <a:spcPts val="1555"/>
              </a:spcBef>
            </a:pPr>
            <a:r>
              <a:rPr sz="28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②兴建洛阳城</a:t>
            </a:r>
            <a:endParaRPr lang="en-US" altLang="en-US" sz="2800"/>
          </a:p>
          <a:p>
            <a:pPr marL="12700" algn="l" rtl="0" eaLnBrk="0">
              <a:lnSpc>
                <a:spcPct val="148000"/>
              </a:lnSpc>
              <a:spcBef>
                <a:spcPts val="20"/>
              </a:spcBef>
            </a:pPr>
            <a:r>
              <a:rPr sz="2800" b="1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③开通大运河</a:t>
            </a:r>
            <a:r>
              <a:rPr sz="28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④</a:t>
            </a:r>
            <a:r>
              <a:rPr sz="2800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800" b="1" kern="0" spc="-2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开创科举制</a:t>
            </a:r>
            <a:endParaRPr lang="en-US" altLang="en-US" sz="2800"/>
          </a:p>
        </p:txBody>
      </p:sp>
      <p:sp>
        <p:nvSpPr>
          <p:cNvPr id="26" name="textbox 26" title=""/>
          <p:cNvSpPr/>
          <p:nvPr/>
        </p:nvSpPr>
        <p:spPr>
          <a:xfrm>
            <a:off x="2757030" y="196867"/>
            <a:ext cx="4207509" cy="668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00"/>
              </a:lnSpc>
            </a:pPr>
            <a:endParaRPr lang="en-US" altLang="en-US" sz="100"/>
          </a:p>
          <a:p>
            <a:pPr algn="r" rtl="0" eaLnBrk="0">
              <a:lnSpc>
                <a:spcPct val="96000"/>
              </a:lnSpc>
            </a:pPr>
            <a:r>
              <a:rPr sz="4400" b="1" kern="0" spc="-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第一部</a:t>
            </a:r>
            <a:r>
              <a:rPr sz="4400" b="1" kern="0" spc="-3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分隋朝兴</a:t>
            </a:r>
            <a:r>
              <a:rPr lang="zh-CN" sz="4400" b="1" kern="0" spc="-320">
                <a:solidFill>
                  <a:srgbClr val="000000">
                    <a:alpha val="100000"/>
                  </a:srgbClr>
                </a:solidFill>
                <a:latin typeface="SimHei"/>
                <a:ea typeface="宋体" panose="02010600030101010101" pitchFamily="2" charset="-122"/>
                <a:cs typeface="SimHei"/>
              </a:rPr>
              <a:t>亡</a:t>
            </a:r>
            <a:endParaRPr lang="zh-CN" sz="4400" b="1" kern="0" spc="-320">
              <a:solidFill>
                <a:srgbClr val="000000">
                  <a:alpha val="100000"/>
                </a:srgbClr>
              </a:solidFill>
              <a:latin typeface="SimHei"/>
              <a:ea typeface="宋体" panose="02010600030101010101" pitchFamily="2" charset="-122"/>
              <a:cs typeface="SimHei"/>
            </a:endParaRPr>
          </a:p>
        </p:txBody>
      </p:sp>
      <p:graphicFrame>
        <p:nvGraphicFramePr>
          <p:cNvPr id="28" name="table 28" title=""/>
          <p:cNvGraphicFramePr>
            <a:graphicFrameLocks noGrp="1"/>
          </p:cNvGraphicFramePr>
          <p:nvPr/>
        </p:nvGraphicFramePr>
        <p:xfrm>
          <a:off x="755660" y="1022321"/>
          <a:ext cx="3727450" cy="558800"/>
        </p:xfrm>
        <a:graphic>
          <a:graphicData uri="http://schemas.openxmlformats.org/drawingml/2006/table">
            <a:tbl>
              <a:tblPr/>
              <a:tblGrid>
                <a:gridCol w="3727450"/>
              </a:tblGrid>
              <a:tr h="542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en-US" altLang="en-US" sz="700"/>
                    </a:p>
                    <a:p>
                      <a:pPr marL="31623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2800" b="1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1.隋朝的建立与统一</a:t>
                      </a:r>
                      <a:endParaRPr lang="en-US" altLang="en-US" sz="2800"/>
                    </a:p>
                  </a:txBody>
                  <a:tcPr marL="0" marR="0" marT="0" marB="0">
                    <a:lnL w="31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58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5875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pSp>
        <p:nvGrpSpPr>
          <p:cNvPr id="2" name="group 2" title=""/>
          <p:cNvGrpSpPr/>
          <p:nvPr/>
        </p:nvGrpSpPr>
        <p:grpSpPr>
          <a:xfrm rot="21600000">
            <a:off x="895380" y="3035282"/>
            <a:ext cx="2749539" cy="514350"/>
            <a:chExt cx="2749539" cy="514350"/>
          </a:xfrm>
        </p:grpSpPr>
        <p:pic>
          <p:nvPicPr>
            <p:cNvPr id="30" name="picture 3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749539" cy="514350"/>
            </a:xfrm>
            <a:prstGeom prst="rect">
              <a:avLst/>
            </a:prstGeom>
          </p:spPr>
        </p:pic>
        <p:sp>
          <p:nvSpPr>
            <p:cNvPr id="32" name="textbox 32"/>
            <p:cNvSpPr/>
            <p:nvPr/>
          </p:nvSpPr>
          <p:spPr>
            <a:xfrm>
              <a:off x="-12700" y="-12700"/>
              <a:ext cx="2774950" cy="588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en-US" altLang="en-US" sz="600"/>
            </a:p>
            <a:p>
              <a:pPr marL="303530" algn="l" rtl="0" eaLnBrk="0">
                <a:lnSpc>
                  <a:spcPct val="97000"/>
                </a:lnSpc>
                <a:spcBef>
                  <a:spcPts val="5"/>
                </a:spcBef>
              </a:pPr>
              <a:r>
                <a:rPr sz="2800" b="1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2.隋朝的建设</a:t>
              </a:r>
              <a:endParaRPr lang="en-US" altLang="en-US" sz="2800"/>
            </a:p>
          </p:txBody>
        </p:sp>
      </p:grpSp>
      <p:pic>
        <p:nvPicPr>
          <p:cNvPr id="34" name="picture 34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14400" y="3022594"/>
            <a:ext cx="2711500" cy="5397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350500" y="10261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6" name="table 36" title=""/>
          <p:cNvGraphicFramePr>
            <a:graphicFrameLocks noGrp="1"/>
          </p:cNvGraphicFramePr>
          <p:nvPr/>
        </p:nvGraphicFramePr>
        <p:xfrm>
          <a:off x="488899" y="247642"/>
          <a:ext cx="11607800" cy="3340100"/>
        </p:xfrm>
        <a:graphic>
          <a:graphicData uri="http://schemas.openxmlformats.org/drawingml/2006/table">
            <a:tbl>
              <a:tblPr/>
              <a:tblGrid>
                <a:gridCol w="11607800"/>
              </a:tblGrid>
              <a:tr h="33369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9000"/>
                        </a:lnSpc>
                      </a:pPr>
                      <a:endParaRPr lang="en-US" altLang="en-US" sz="1000"/>
                    </a:p>
                    <a:p>
                      <a:pPr marL="4754245" algn="l" rtl="0" eaLnBrk="0">
                        <a:lnSpc>
                          <a:spcPct val="95000"/>
                        </a:lnSpc>
                        <a:spcBef>
                          <a:spcPts val="5"/>
                        </a:spcBef>
                      </a:pPr>
                      <a:r>
                        <a:rPr sz="2600" b="1" kern="0" spc="-24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【学以致用】</a:t>
                      </a:r>
                      <a:endParaRPr lang="en-US" altLang="en-US" sz="26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en-US" altLang="en-US" sz="1000"/>
                    </a:p>
                    <a:p>
                      <a:pPr marL="480695" algn="l" rtl="0" eaLnBrk="0">
                        <a:lnSpc>
                          <a:spcPct val="85000"/>
                        </a:lnSpc>
                        <a:spcBef>
                          <a:spcPts val="785"/>
                        </a:spcBef>
                      </a:pPr>
                      <a:r>
                        <a:rPr sz="2600" b="1" kern="0" spc="1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隋氏西京太仓，东京含嘉仓、洛</a:t>
                      </a:r>
                      <a:r>
                        <a:rPr sz="2600" b="1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口仓，华州永丰仓，陕州太原仓，</a:t>
                      </a:r>
                      <a:r>
                        <a:rPr sz="2600" kern="0" spc="1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储</a:t>
                      </a:r>
                      <a:endParaRPr lang="en-US" altLang="en-US" sz="2600"/>
                    </a:p>
                    <a:p>
                      <a:pPr marL="125095" algn="l" rtl="0" eaLnBrk="0">
                        <a:lnSpc>
                          <a:spcPct val="163000"/>
                        </a:lnSpc>
                        <a:spcBef>
                          <a:spcPts val="55"/>
                        </a:spcBef>
                      </a:pPr>
                      <a:r>
                        <a:rPr sz="2600" b="1" kern="0" spc="1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米粟多者千万石，少</a:t>
                      </a:r>
                      <a:r>
                        <a:rPr sz="2600" b="1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者不减数百万石。天下义仓，又皆充满。京都及</a:t>
                      </a:r>
                      <a:r>
                        <a:rPr sz="2600" kern="0" spc="17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指</a:t>
                      </a:r>
                      <a:r>
                        <a:rPr sz="26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 </a:t>
                      </a:r>
                      <a:r>
                        <a:rPr sz="26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洲库布帛各数千万。而赐赉</a:t>
                      </a:r>
                      <a:r>
                        <a:rPr sz="26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[lài</a:t>
                      </a:r>
                      <a:r>
                        <a:rPr sz="2600" kern="0" spc="61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 </a:t>
                      </a:r>
                      <a:r>
                        <a:rPr sz="26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]</a:t>
                      </a:r>
                      <a:r>
                        <a:rPr sz="2600" b="1" kern="0" spc="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勋庸并出丰厚</a:t>
                      </a:r>
                      <a:r>
                        <a:rPr sz="2600" b="1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，</a:t>
                      </a:r>
                      <a:r>
                        <a:rPr sz="2600" kern="0" spc="4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26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亦魏晋以降之未有。</a:t>
                      </a:r>
                      <a:endParaRPr lang="en-US" altLang="en-US" sz="2600"/>
                    </a:p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en-US" altLang="en-US" sz="1000"/>
                    </a:p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en-US" altLang="en-US" sz="600"/>
                    </a:p>
                    <a:p>
                      <a:pPr marL="6221095" algn="l" rtl="0" eaLnBrk="0">
                        <a:lnSpc>
                          <a:spcPct val="96000"/>
                        </a:lnSpc>
                        <a:spcBef>
                          <a:spcPct val="0"/>
                        </a:spcBef>
                      </a:pPr>
                      <a:r>
                        <a:rPr sz="2600" b="1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—-杜佑《通典食货典</a:t>
                      </a:r>
                      <a:r>
                        <a:rPr sz="2600" b="1" kern="0" spc="1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》</a:t>
                      </a:r>
                      <a:endParaRPr lang="en-US" altLang="en-US" sz="26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8" name="textbox 38" title=""/>
          <p:cNvSpPr/>
          <p:nvPr/>
        </p:nvSpPr>
        <p:spPr>
          <a:xfrm>
            <a:off x="1972947" y="4054216"/>
            <a:ext cx="7293609" cy="1746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00"/>
              </a:lnSpc>
            </a:pPr>
            <a:endParaRPr lang="en-US" altLang="en-US" sz="100"/>
          </a:p>
          <a:p>
            <a:pPr marL="12700" algn="l" rtl="0" eaLnBrk="0">
              <a:lnSpc>
                <a:spcPct val="91000"/>
              </a:lnSpc>
            </a:pPr>
            <a:r>
              <a:rPr sz="2600" b="1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这种情况的出现，不能</a:t>
            </a:r>
            <a:r>
              <a:rPr sz="26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说明(</a:t>
            </a:r>
            <a:r>
              <a:rPr sz="2600" kern="0" spc="-4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600" kern="0" spc="-170">
                <a:solidFill>
                  <a:srgbClr val="FF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A)</a:t>
            </a:r>
            <a:endParaRPr lang="en-US" altLang="en-US" sz="2600"/>
          </a:p>
          <a:p>
            <a:pPr algn="r" rtl="0" eaLnBrk="0">
              <a:lnSpc>
                <a:spcPct val="96000"/>
              </a:lnSpc>
              <a:spcBef>
                <a:spcPts val="1875"/>
              </a:spcBef>
            </a:pPr>
            <a:r>
              <a:rPr sz="2600" b="1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A.</a:t>
            </a:r>
            <a:r>
              <a:rPr sz="2600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b="1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隋朝实现了国强民富</a:t>
            </a: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600" b="1" kern="0" spc="-15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B.  </a:t>
            </a:r>
            <a:r>
              <a:rPr sz="2600" b="1" kern="0" spc="-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隋朝社会经济繁荣</a:t>
            </a:r>
            <a:endParaRPr lang="en-US" altLang="en-US" sz="2600"/>
          </a:p>
          <a:p>
            <a:pPr algn="l" rtl="0" eaLnBrk="0">
              <a:lnSpc>
                <a:spcPct val="173000"/>
              </a:lnSpc>
            </a:pPr>
            <a:endParaRPr lang="en-US" altLang="en-US" sz="1000"/>
          </a:p>
          <a:p>
            <a:pPr algn="l" rtl="0" eaLnBrk="0">
              <a:lnSpc>
                <a:spcPct val="109000"/>
              </a:lnSpc>
            </a:pPr>
            <a:endParaRPr lang="en-US" altLang="en-US" sz="600"/>
          </a:p>
          <a:p>
            <a:pPr algn="r" rtl="0" eaLnBrk="0">
              <a:lnSpc>
                <a:spcPct val="95000"/>
              </a:lnSpc>
              <a:spcBef>
                <a:spcPts val="5"/>
              </a:spcBef>
            </a:pPr>
            <a:r>
              <a:rPr sz="2600" b="1" kern="0" spc="-1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C.  </a:t>
            </a:r>
            <a:r>
              <a:rPr sz="2600" b="1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隋朝时人民负担沉重</a:t>
            </a:r>
            <a:r>
              <a:rPr sz="26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 </a:t>
            </a:r>
            <a:r>
              <a:rPr sz="2600" b="1" kern="0" spc="-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D.</a:t>
            </a:r>
            <a:r>
              <a:rPr sz="2600" kern="0" spc="-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600" b="1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</a:t>
            </a:r>
            <a:r>
              <a:rPr sz="2600" b="1" kern="0" spc="-1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朝仓库储粮丰富</a:t>
            </a:r>
            <a:endParaRPr lang="en-US" altLang="en-US" sz="2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2" name="textbox 42" title=""/>
          <p:cNvSpPr/>
          <p:nvPr/>
        </p:nvSpPr>
        <p:spPr>
          <a:xfrm>
            <a:off x="633139" y="5576190"/>
            <a:ext cx="11400790" cy="1122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00"/>
              </a:lnSpc>
            </a:pPr>
            <a:endParaRPr lang="en-US" altLang="en-US" sz="100"/>
          </a:p>
          <a:p>
            <a:pPr algn="r" rtl="0" eaLnBrk="0">
              <a:lnSpc>
                <a:spcPct val="94000"/>
              </a:lnSpc>
            </a:pPr>
            <a:r>
              <a:rPr sz="2500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有利</a:t>
            </a:r>
            <a:r>
              <a:rPr sz="2500" b="1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：</a:t>
            </a:r>
            <a:r>
              <a:rPr sz="2500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500" b="1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大运河促进南北方经济文化的交流</a:t>
            </a:r>
            <a:r>
              <a:rPr sz="2500" b="1" kern="0" spc="-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以及运河沿岸城市的发展，巩固国家统一</a:t>
            </a:r>
            <a:r>
              <a:rPr sz="2500" kern="0" spc="-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endParaRPr lang="en-US" altLang="en-US" sz="2500"/>
          </a:p>
          <a:p>
            <a:pPr marL="793115" algn="l" rtl="0" eaLnBrk="0">
              <a:lnSpc>
                <a:spcPct val="95000"/>
              </a:lnSpc>
              <a:spcBef>
                <a:spcPts val="65"/>
              </a:spcBef>
            </a:pPr>
            <a:r>
              <a:rPr sz="2500" b="1" kern="0" spc="-2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有利于专制主义中央集权的加</a:t>
            </a:r>
            <a:r>
              <a:rPr sz="2500" b="1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强；</a:t>
            </a:r>
            <a:endParaRPr lang="en-US" altLang="en-US" sz="2500"/>
          </a:p>
          <a:p>
            <a:pPr marL="12700" algn="l" rtl="0" eaLnBrk="0">
              <a:lnSpc>
                <a:spcPct val="94000"/>
              </a:lnSpc>
              <a:spcBef>
                <a:spcPts val="65"/>
              </a:spcBef>
            </a:pPr>
            <a:r>
              <a:rPr sz="2500" b="1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不利：</a:t>
            </a:r>
            <a:r>
              <a:rPr sz="2500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500" b="1" kern="0" spc="-2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增加沉重劳役负担</a:t>
            </a:r>
            <a:r>
              <a:rPr sz="2500" b="1" kern="0" spc="-2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，加剧社会矛盾。</a:t>
            </a:r>
            <a:endParaRPr lang="en-US" altLang="en-US" sz="2500"/>
          </a:p>
        </p:txBody>
      </p:sp>
      <p:sp>
        <p:nvSpPr>
          <p:cNvPr id="44" name="textbox 44" title=""/>
          <p:cNvSpPr/>
          <p:nvPr/>
        </p:nvSpPr>
        <p:spPr>
          <a:xfrm>
            <a:off x="6094180" y="3132287"/>
            <a:ext cx="5657850" cy="1288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8000"/>
              </a:lnSpc>
            </a:pPr>
            <a:endParaRPr lang="en-US" altLang="en-US" sz="100"/>
          </a:p>
          <a:p>
            <a:pPr marL="12700" algn="l" rtl="0" eaLnBrk="0">
              <a:lnSpc>
                <a:spcPct val="103000"/>
              </a:lnSpc>
            </a:pP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千里长河一旦开，亡隋波浪九天来。</a:t>
            </a:r>
            <a:r>
              <a:rPr sz="2700" kern="0" spc="-1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500" b="1" kern="0" spc="17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锦帆未落干戈起，惆怅龙舟更不回。</a:t>
            </a:r>
            <a:endParaRPr lang="en-US" altLang="en-US" sz="2500"/>
          </a:p>
          <a:p>
            <a:pPr marL="1066800" algn="l" rtl="0" eaLnBrk="0">
              <a:lnSpc>
                <a:spcPct val="98000"/>
              </a:lnSpc>
              <a:spcBef>
                <a:spcPts val="310"/>
              </a:spcBef>
            </a:pPr>
            <a:r>
              <a:rPr sz="2700" b="1" kern="0" spc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唐·胡曾《咏史诗·汴水》</a:t>
            </a:r>
            <a:endParaRPr lang="en-US" altLang="en-US" sz="2700"/>
          </a:p>
        </p:txBody>
      </p:sp>
      <p:sp>
        <p:nvSpPr>
          <p:cNvPr id="46" name="textbox 46" title=""/>
          <p:cNvSpPr/>
          <p:nvPr/>
        </p:nvSpPr>
        <p:spPr>
          <a:xfrm>
            <a:off x="6018433" y="770049"/>
            <a:ext cx="5657850" cy="1286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尽道隋亡为此河，至今千里赖通波。</a:t>
            </a:r>
            <a:endParaRPr lang="en-US" altLang="en-US" sz="2700"/>
          </a:p>
          <a:p>
            <a:pPr marL="1415415" indent="-1397000" algn="l" rtl="0" eaLnBrk="0">
              <a:lnSpc>
                <a:spcPct val="101000"/>
              </a:lnSpc>
              <a:spcBef>
                <a:spcPts val="250"/>
              </a:spcBef>
            </a:pPr>
            <a:r>
              <a:rPr sz="2700" b="1" kern="0" spc="-4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若无水殿龙舟事，共禹论功不较多。</a:t>
            </a: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2700" b="1" kern="0" spc="10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唐·皮日休《汴河怀古</a:t>
            </a:r>
            <a:r>
              <a:rPr sz="2700" b="1" kern="0" spc="9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</a:t>
            </a:r>
            <a:endParaRPr lang="en-US" altLang="en-US" sz="2700"/>
          </a:p>
        </p:txBody>
      </p:sp>
      <p:sp>
        <p:nvSpPr>
          <p:cNvPr id="48" name="textbox 48" title=""/>
          <p:cNvSpPr/>
          <p:nvPr/>
        </p:nvSpPr>
        <p:spPr>
          <a:xfrm>
            <a:off x="3949699" y="3319800"/>
            <a:ext cx="1495425" cy="1927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1500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长</a:t>
            </a:r>
            <a:endParaRPr lang="en-US" altLang="en-US" sz="1500"/>
          </a:p>
          <a:p>
            <a:pPr marL="323215" algn="l" rtl="0" eaLnBrk="0">
              <a:lnSpc>
                <a:spcPts val="2485"/>
              </a:lnSpc>
              <a:spcBef>
                <a:spcPts val="1085"/>
              </a:spcBef>
            </a:pP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余杭(</a:t>
            </a:r>
            <a:r>
              <a:rPr sz="1500" kern="0" spc="-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0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钱江</a:t>
            </a:r>
            <a:endParaRPr lang="en-US" altLang="en-US" sz="2000"/>
          </a:p>
          <a:p>
            <a:pPr algn="l" rtl="0" eaLnBrk="0">
              <a:lnSpc>
                <a:spcPct val="147000"/>
              </a:lnSpc>
            </a:pPr>
            <a:endParaRPr lang="en-US" altLang="en-US" sz="1000"/>
          </a:p>
          <a:p>
            <a:pPr marL="551815" algn="l" rtl="0" eaLnBrk="0">
              <a:lnSpc>
                <a:spcPct val="94000"/>
              </a:lnSpc>
              <a:spcBef>
                <a:spcPts val="455"/>
              </a:spcBef>
            </a:pP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粮</a:t>
            </a:r>
            <a:r>
              <a:rPr sz="1500" kern="0" spc="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仓</a:t>
            </a:r>
            <a:endParaRPr lang="en-US" altLang="en-US" sz="1500"/>
          </a:p>
          <a:p>
            <a:pPr marL="551815" indent="18415" algn="l" rtl="0" eaLnBrk="0">
              <a:lnSpc>
                <a:spcPct val="86000"/>
              </a:lnSpc>
              <a:spcBef>
                <a:spcPts val="115"/>
              </a:spcBef>
            </a:pPr>
            <a:r>
              <a:rPr sz="1500" kern="0" spc="-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隋炀帝巡游</a:t>
            </a:r>
            <a:r>
              <a:rPr sz="1500" kern="0" spc="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江都路线</a:t>
            </a:r>
            <a:endParaRPr lang="en-US" altLang="en-US" sz="1500"/>
          </a:p>
          <a:p>
            <a:pPr algn="l" rtl="0" eaLnBrk="0">
              <a:lnSpc>
                <a:spcPct val="100000"/>
              </a:lnSpc>
            </a:pPr>
            <a:endParaRPr lang="en-US" altLang="en-US" sz="700"/>
          </a:p>
          <a:p>
            <a:pPr marL="584200" algn="l" rtl="0" eaLnBrk="0">
              <a:lnSpc>
                <a:spcPct val="95000"/>
              </a:lnSpc>
            </a:pPr>
            <a:r>
              <a:rPr sz="1500" kern="0" spc="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120240米</a:t>
            </a:r>
            <a:endParaRPr lang="en-US" altLang="en-US" sz="1500"/>
          </a:p>
        </p:txBody>
      </p:sp>
      <p:sp>
        <p:nvSpPr>
          <p:cNvPr id="50" name="textbox 50" title=""/>
          <p:cNvSpPr/>
          <p:nvPr/>
        </p:nvSpPr>
        <p:spPr>
          <a:xfrm>
            <a:off x="2292319" y="542195"/>
            <a:ext cx="1591310" cy="1627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160"/>
              </a:lnSpc>
            </a:pP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涿郡</a:t>
            </a:r>
            <a:r>
              <a:rPr sz="1500" kern="0" spc="30">
                <a:solidFill>
                  <a:srgbClr val="000000">
                    <a:alpha val="100000"/>
                  </a:srgbClr>
                </a:solidFill>
                <a:latin typeface="Times New Roman" panose="02020603050405020304"/>
                <a:ea typeface="Times New Roman" panose="02020603050405020304"/>
                <a:cs typeface="Times New Roman" panose="02020603050405020304"/>
              </a:rPr>
              <a:t>Q</a:t>
            </a:r>
            <a:r>
              <a:rPr sz="1500" kern="0" spc="30">
                <a:solidFill>
                  <a:srgbClr val="EBF23A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北京</a:t>
            </a:r>
            <a:endParaRPr lang="en-US" altLang="en-US" sz="1500"/>
          </a:p>
          <a:p>
            <a:pPr marL="1015365" algn="l" rtl="0" eaLnBrk="0">
              <a:lnSpc>
                <a:spcPct val="81000"/>
              </a:lnSpc>
              <a:spcBef>
                <a:spcPts val="390"/>
              </a:spcBef>
            </a:pPr>
            <a:r>
              <a:rPr sz="2500" kern="0" spc="-10">
                <a:solidFill>
                  <a:srgbClr val="1F614B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水</a:t>
            </a:r>
            <a:endParaRPr lang="en-US" altLang="en-US" sz="2500"/>
          </a:p>
          <a:p>
            <a:pPr marL="862965" algn="l" rtl="0" eaLnBrk="0">
              <a:lnSpc>
                <a:spcPct val="83000"/>
              </a:lnSpc>
              <a:spcBef>
                <a:spcPts val="845"/>
              </a:spcBef>
            </a:pPr>
            <a:r>
              <a:rPr sz="2000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济</a:t>
            </a:r>
            <a:endParaRPr lang="en-US" altLang="en-US" sz="2000"/>
          </a:p>
          <a:p>
            <a:pPr marL="590550" algn="l" rtl="0" eaLnBrk="0">
              <a:lnSpc>
                <a:spcPts val="1825"/>
              </a:lnSpc>
              <a:spcBef>
                <a:spcPts val="865"/>
              </a:spcBef>
            </a:pPr>
            <a:r>
              <a:rPr sz="1500" kern="0" spc="-1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果</a:t>
            </a:r>
            <a:r>
              <a:rPr sz="1500" kern="0" spc="-1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endParaRPr lang="en-US" altLang="en-US" sz="1500"/>
          </a:p>
          <a:p>
            <a:pPr marL="12700" algn="l" rtl="0" eaLnBrk="0">
              <a:lnSpc>
                <a:spcPct val="96000"/>
              </a:lnSpc>
              <a:spcBef>
                <a:spcPts val="375"/>
              </a:spcBef>
            </a:pPr>
            <a:r>
              <a:rPr sz="15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黎阳仓</a:t>
            </a:r>
            <a:endParaRPr lang="en-US" altLang="en-US" sz="1500"/>
          </a:p>
        </p:txBody>
      </p:sp>
      <p:pic>
        <p:nvPicPr>
          <p:cNvPr id="52" name="picture 52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224298" y="1562115"/>
            <a:ext cx="279440" cy="222267"/>
          </a:xfrm>
          <a:prstGeom prst="rect">
            <a:avLst/>
          </a:prstGeom>
        </p:spPr>
      </p:pic>
      <p:sp>
        <p:nvSpPr>
          <p:cNvPr id="54" name="textbox 54" title=""/>
          <p:cNvSpPr/>
          <p:nvPr/>
        </p:nvSpPr>
        <p:spPr>
          <a:xfrm>
            <a:off x="2038360" y="3356831"/>
            <a:ext cx="1400175" cy="1760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algn="r" rtl="0" eaLnBrk="0">
              <a:lnSpc>
                <a:spcPct val="98000"/>
              </a:lnSpc>
            </a:pPr>
            <a:r>
              <a:rPr sz="2700" kern="0" spc="-190">
                <a:solidFill>
                  <a:srgbClr val="9B0A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</a:t>
            </a:r>
            <a:endParaRPr lang="en-US" altLang="en-US" sz="2700"/>
          </a:p>
          <a:p>
            <a:pPr marL="12700" algn="l" rtl="0" eaLnBrk="0">
              <a:lnSpc>
                <a:spcPct val="85000"/>
              </a:lnSpc>
              <a:spcBef>
                <a:spcPts val="430"/>
              </a:spcBef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(河北)</a:t>
            </a:r>
            <a:endParaRPr lang="en-US" altLang="en-US" sz="1500"/>
          </a:p>
          <a:p>
            <a:pPr marL="12700" algn="l" rtl="0" eaLnBrk="0">
              <a:lnSpc>
                <a:spcPts val="2150"/>
              </a:lnSpc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(河南)</a:t>
            </a:r>
            <a:endParaRPr lang="en-US" altLang="en-US" sz="1500"/>
          </a:p>
          <a:p>
            <a:pPr marL="12700" algn="l" rtl="0" eaLnBrk="0">
              <a:lnSpc>
                <a:spcPts val="206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(安徽)</a:t>
            </a:r>
            <a:endParaRPr lang="en-US" altLang="en-US" sz="1500"/>
          </a:p>
          <a:p>
            <a:pPr marL="12700" algn="l" rtl="0" eaLnBrk="0">
              <a:lnSpc>
                <a:spcPts val="2350"/>
              </a:lnSpc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(江苏)</a:t>
            </a:r>
            <a:endParaRPr lang="en-US" altLang="en-US" sz="1500"/>
          </a:p>
          <a:p>
            <a:pPr marL="12700" algn="l" rtl="0" eaLnBrk="0">
              <a:lnSpc>
                <a:spcPts val="195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(浙江)</a:t>
            </a:r>
            <a:endParaRPr lang="en-US" altLang="en-US" sz="1500"/>
          </a:p>
        </p:txBody>
      </p:sp>
      <p:sp>
        <p:nvSpPr>
          <p:cNvPr id="56" name="textbox 56" title=""/>
          <p:cNvSpPr/>
          <p:nvPr/>
        </p:nvSpPr>
        <p:spPr>
          <a:xfrm>
            <a:off x="404993" y="71448"/>
            <a:ext cx="5355590" cy="4260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13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知识拓展---------隋朝的大运河</a:t>
            </a:r>
            <a:endParaRPr lang="en-US" altLang="en-US" sz="2700"/>
          </a:p>
        </p:txBody>
      </p:sp>
      <p:sp>
        <p:nvSpPr>
          <p:cNvPr id="58" name="textbox 58" title=""/>
          <p:cNvSpPr/>
          <p:nvPr/>
        </p:nvSpPr>
        <p:spPr>
          <a:xfrm>
            <a:off x="444500" y="2510251"/>
            <a:ext cx="1518285" cy="1266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00"/>
              </a:lnSpc>
            </a:pPr>
            <a:endParaRPr lang="en-US" altLang="en-US" sz="100"/>
          </a:p>
          <a:p>
            <a:pPr marL="12700" algn="l" rtl="0" eaLnBrk="0">
              <a:lnSpc>
                <a:spcPct val="92000"/>
              </a:lnSpc>
            </a:pPr>
            <a:r>
              <a:rPr sz="2700" kern="0" spc="-130" baseline="-6000">
                <a:solidFill>
                  <a:srgbClr val="91B67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滑</a:t>
            </a:r>
            <a:r>
              <a:rPr sz="1700" kern="0" spc="660">
                <a:solidFill>
                  <a:srgbClr val="91B67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800" kern="0" spc="-130" baseline="-260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水</a:t>
            </a:r>
            <a:r>
              <a:rPr sz="1100" kern="0" spc="46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-130" baseline="7000">
                <a:solidFill>
                  <a:srgbClr val="27502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◎</a:t>
            </a:r>
            <a:r>
              <a:rPr sz="1400" kern="0" spc="240">
                <a:solidFill>
                  <a:srgbClr val="275027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-130" baseline="7000">
                <a:solidFill>
                  <a:srgbClr val="4C937B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通架</a:t>
            </a:r>
            <a:endParaRPr lang="en-US" altLang="en-US" sz="2300" baseline="7000"/>
          </a:p>
          <a:p>
            <a:pPr marL="431165" algn="l" rtl="0" eaLnBrk="0">
              <a:lnSpc>
                <a:spcPct val="85000"/>
              </a:lnSpc>
              <a:spcBef>
                <a:spcPts val="15"/>
              </a:spcBef>
            </a:pP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西安(584年)</a:t>
            </a:r>
            <a:endParaRPr lang="en-US" altLang="en-US" sz="1500"/>
          </a:p>
          <a:p>
            <a:pPr algn="l" rtl="0" eaLnBrk="0">
              <a:lnSpc>
                <a:spcPct val="161000"/>
              </a:lnSpc>
            </a:pPr>
            <a:endParaRPr lang="en-US" altLang="en-US" sz="1000"/>
          </a:p>
          <a:p>
            <a:pPr algn="r" rtl="0" eaLnBrk="0">
              <a:lnSpc>
                <a:spcPct val="83000"/>
              </a:lnSpc>
              <a:spcBef>
                <a:spcPts val="455"/>
              </a:spcBef>
            </a:pPr>
            <a:r>
              <a:rPr sz="15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隋运河示意图</a:t>
            </a:r>
            <a:endParaRPr lang="en-US" altLang="en-US" sz="1500"/>
          </a:p>
          <a:p>
            <a:pPr marL="774065" algn="l" rtl="0" eaLnBrk="0">
              <a:lnSpc>
                <a:spcPts val="2405"/>
              </a:lnSpc>
            </a:pP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○</a:t>
            </a:r>
            <a:r>
              <a:rPr sz="1500" b="1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涿郡</a:t>
            </a:r>
            <a:endParaRPr lang="en-US" altLang="en-US" sz="1500"/>
          </a:p>
        </p:txBody>
      </p:sp>
      <p:sp>
        <p:nvSpPr>
          <p:cNvPr id="60" name="textbox 60" title=""/>
          <p:cNvSpPr/>
          <p:nvPr/>
        </p:nvSpPr>
        <p:spPr>
          <a:xfrm>
            <a:off x="2038360" y="2154244"/>
            <a:ext cx="1083310" cy="11271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83515" algn="l" rtl="0" eaLnBrk="0">
              <a:lnSpc>
                <a:spcPct val="90000"/>
              </a:lnSpc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回洛仓</a:t>
            </a:r>
            <a:endParaRPr lang="en-US" altLang="en-US" sz="1200"/>
          </a:p>
          <a:p>
            <a:pPr marL="51435" algn="l" rtl="0" eaLnBrk="0">
              <a:lnSpc>
                <a:spcPct val="89000"/>
              </a:lnSpc>
              <a:spcBef>
                <a:spcPct val="0"/>
              </a:spcBef>
            </a:pPr>
            <a:r>
              <a:rPr sz="1200" kern="0" spc="-50">
                <a:solidFill>
                  <a:srgbClr val="0606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知</a:t>
            </a:r>
            <a:r>
              <a:rPr sz="1200" kern="0" spc="450">
                <a:solidFill>
                  <a:srgbClr val="0606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200" kern="0" spc="-50">
                <a:solidFill>
                  <a:srgbClr val="0606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南</a:t>
            </a:r>
            <a:endParaRPr lang="en-US" altLang="en-US" sz="1200"/>
          </a:p>
          <a:p>
            <a:pPr marL="12700" indent="146050" algn="l" rtl="0" eaLnBrk="0">
              <a:lnSpc>
                <a:spcPct val="104000"/>
              </a:lnSpc>
              <a:spcBef>
                <a:spcPts val="25"/>
              </a:spcBef>
            </a:pP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◎</a:t>
            </a:r>
            <a:r>
              <a:rPr sz="1200" kern="0" spc="-1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落 口</a:t>
            </a:r>
            <a:r>
              <a:rPr sz="1200" kern="0" spc="-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200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仓</a:t>
            </a:r>
            <a:r>
              <a:rPr sz="1200" kern="0" spc="-100">
                <a:solidFill>
                  <a:srgbClr val="A0A37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洛阳(兴洛仓</a:t>
            </a:r>
            <a:endParaRPr lang="en-US" altLang="en-US" sz="1200"/>
          </a:p>
          <a:p>
            <a:pPr algn="l" rtl="0" eaLnBrk="0">
              <a:lnSpc>
                <a:spcPct val="105000"/>
              </a:lnSpc>
            </a:pPr>
            <a:endParaRPr lang="en-US" altLang="en-US" sz="800"/>
          </a:p>
          <a:p>
            <a:pPr algn="l" rtl="0" eaLnBrk="0">
              <a:lnSpc>
                <a:spcPct val="8000"/>
              </a:lnSpc>
            </a:pPr>
            <a:endParaRPr lang="en-US" altLang="en-US" sz="100"/>
          </a:p>
          <a:p>
            <a:pPr algn="r" rtl="0" eaLnBrk="0">
              <a:lnSpc>
                <a:spcPct val="95000"/>
              </a:lnSpc>
            </a:pP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淮</a:t>
            </a:r>
            <a:endParaRPr lang="en-US" altLang="en-US" sz="1800"/>
          </a:p>
        </p:txBody>
      </p:sp>
      <p:sp>
        <p:nvSpPr>
          <p:cNvPr id="62" name="textbox 62" title=""/>
          <p:cNvSpPr/>
          <p:nvPr/>
        </p:nvSpPr>
        <p:spPr>
          <a:xfrm>
            <a:off x="3244880" y="2498326"/>
            <a:ext cx="1316355" cy="8674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7000"/>
              </a:lnSpc>
            </a:pPr>
            <a:endParaRPr lang="en-US" altLang="en-US" sz="100"/>
          </a:p>
          <a:p>
            <a:pPr marL="180975" indent="-168275" algn="l" rtl="0" eaLnBrk="0">
              <a:lnSpc>
                <a:spcPct val="155000"/>
              </a:lnSpc>
            </a:pPr>
            <a:r>
              <a:rPr sz="2100" kern="0" spc="-100" baseline="-200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济”</a:t>
            </a:r>
            <a:r>
              <a:rPr sz="2800" kern="0" spc="-100" baseline="-3700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果</a:t>
            </a:r>
            <a:r>
              <a:rPr sz="1800" kern="0" spc="3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     </a:t>
            </a:r>
            <a:r>
              <a:rPr sz="2100" kern="0" spc="-100" baseline="300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山阳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2700" kern="0" spc="-110" baseline="-6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水</a:t>
            </a:r>
            <a:r>
              <a:rPr sz="1700" kern="0" spc="-3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-110" baseline="36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盱眙</a:t>
            </a:r>
            <a:r>
              <a:rPr sz="2300" kern="0" spc="-110" baseline="3600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0</a:t>
            </a:r>
            <a:r>
              <a:rPr sz="2300" kern="0" spc="-110" baseline="-41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江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300" kern="0" spc="-110" baseline="-410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都</a:t>
            </a:r>
            <a:endParaRPr lang="en-US" altLang="en-US" sz="2300" baseline="-41000"/>
          </a:p>
        </p:txBody>
      </p:sp>
      <p:sp>
        <p:nvSpPr>
          <p:cNvPr id="64" name="textbox 64" title=""/>
          <p:cNvSpPr/>
          <p:nvPr/>
        </p:nvSpPr>
        <p:spPr>
          <a:xfrm>
            <a:off x="1155659" y="3989103"/>
            <a:ext cx="854710" cy="1279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83000"/>
              </a:lnSpc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永济菜</a:t>
            </a:r>
            <a:endParaRPr lang="en-US" altLang="en-US" sz="1500"/>
          </a:p>
          <a:p>
            <a:pPr marL="57150" algn="l" rtl="0" eaLnBrk="0">
              <a:lnSpc>
                <a:spcPts val="2100"/>
              </a:lnSpc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通济渠</a:t>
            </a:r>
            <a:endParaRPr lang="en-US" altLang="en-US" sz="1500"/>
          </a:p>
          <a:p>
            <a:pPr marL="146050" algn="l" rtl="0" eaLnBrk="0">
              <a:lnSpc>
                <a:spcPts val="2405"/>
              </a:lnSpc>
            </a:pP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邢</a:t>
            </a:r>
            <a:r>
              <a:rPr sz="1500" kern="0" spc="4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500" kern="0" spc="-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沟</a:t>
            </a:r>
            <a:endParaRPr lang="en-US" altLang="en-US" sz="1500"/>
          </a:p>
          <a:p>
            <a:pPr algn="r" rtl="0" eaLnBrk="0">
              <a:lnSpc>
                <a:spcPct val="96000"/>
              </a:lnSpc>
              <a:spcBef>
                <a:spcPts val="510"/>
              </a:spcBef>
            </a:pPr>
            <a:r>
              <a:rPr sz="1500" kern="0" spc="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江南河</a:t>
            </a:r>
            <a:endParaRPr lang="en-US" altLang="en-US" sz="1500"/>
          </a:p>
          <a:p>
            <a:pPr marL="170815" algn="l" rtl="0" eaLnBrk="0">
              <a:lnSpc>
                <a:spcPct val="96000"/>
              </a:lnSpc>
              <a:spcBef>
                <a:spcPts val="250"/>
              </a:spcBef>
            </a:pPr>
            <a:r>
              <a:rPr sz="1200" kern="0" spc="-50">
                <a:solidFill>
                  <a:srgbClr val="303F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○</a:t>
            </a:r>
            <a:r>
              <a:rPr sz="1200" kern="0" spc="-180">
                <a:solidFill>
                  <a:srgbClr val="303F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50">
                <a:solidFill>
                  <a:srgbClr val="303F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余</a:t>
            </a:r>
            <a:r>
              <a:rPr sz="1200" kern="0" spc="-220">
                <a:solidFill>
                  <a:srgbClr val="303F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50">
                <a:solidFill>
                  <a:srgbClr val="303F26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杭</a:t>
            </a:r>
            <a:endParaRPr lang="en-US" altLang="en-US" sz="1200"/>
          </a:p>
        </p:txBody>
      </p:sp>
      <p:sp>
        <p:nvSpPr>
          <p:cNvPr id="66" name="textbox 66" title=""/>
          <p:cNvSpPr/>
          <p:nvPr/>
        </p:nvSpPr>
        <p:spPr>
          <a:xfrm>
            <a:off x="349280" y="3844551"/>
            <a:ext cx="740409" cy="1352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00"/>
              </a:lnSpc>
            </a:pPr>
            <a:endParaRPr lang="en-US" altLang="en-US" sz="100"/>
          </a:p>
          <a:p>
            <a:pPr marL="12700" algn="l" rtl="0" eaLnBrk="0">
              <a:lnSpc>
                <a:spcPct val="72000"/>
              </a:lnSpc>
            </a:pPr>
            <a:r>
              <a:rPr sz="1500" kern="0" spc="-1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海河-</a:t>
            </a:r>
            <a:endParaRPr lang="en-US" altLang="en-US" sz="1500"/>
          </a:p>
          <a:p>
            <a:pPr marL="12700" algn="l" rtl="0" eaLnBrk="0">
              <a:lnSpc>
                <a:spcPct val="69000"/>
              </a:lnSpc>
              <a:spcBef>
                <a:spcPts val="10"/>
              </a:spcBef>
            </a:pPr>
            <a:r>
              <a:rPr sz="20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黄河</a:t>
            </a:r>
            <a:endParaRPr lang="en-US" altLang="en-US" sz="2000"/>
          </a:p>
          <a:p>
            <a:pPr marL="12700" algn="l" rtl="0" eaLnBrk="0">
              <a:lnSpc>
                <a:spcPct val="75000"/>
              </a:lnSpc>
              <a:spcBef>
                <a:spcPct val="0"/>
              </a:spcBef>
            </a:pPr>
            <a:r>
              <a:rPr sz="1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洛阳◎</a:t>
            </a:r>
            <a:endParaRPr lang="en-US" altLang="en-US" sz="1500"/>
          </a:p>
          <a:p>
            <a:pPr marL="12700" algn="l" rtl="0" eaLnBrk="0">
              <a:lnSpc>
                <a:spcPct val="93000"/>
              </a:lnSpc>
              <a:spcBef>
                <a:spcPts val="5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淮</a:t>
            </a:r>
            <a:r>
              <a:rPr sz="1200" kern="0" spc="4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河</a:t>
            </a:r>
            <a:endParaRPr lang="en-US" altLang="en-US" sz="1200"/>
          </a:p>
          <a:p>
            <a:pPr marL="12700" algn="l" rtl="0" eaLnBrk="0">
              <a:lnSpc>
                <a:spcPct val="96000"/>
              </a:lnSpc>
              <a:spcBef>
                <a:spcPts val="715"/>
              </a:spcBef>
            </a:pP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长</a:t>
            </a:r>
            <a:r>
              <a:rPr sz="1500" kern="0" spc="2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1500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江</a:t>
            </a:r>
            <a:endParaRPr lang="en-US" altLang="en-US" sz="1500"/>
          </a:p>
          <a:p>
            <a:pPr algn="l" rtl="0" eaLnBrk="0">
              <a:lnSpc>
                <a:spcPct val="105000"/>
              </a:lnSpc>
            </a:pPr>
            <a:endParaRPr lang="en-US" altLang="en-US" sz="500"/>
          </a:p>
          <a:p>
            <a:pPr algn="r" rtl="0" eaLnBrk="0">
              <a:lnSpc>
                <a:spcPct val="95000"/>
              </a:lnSpc>
              <a:spcBef>
                <a:spcPts val="5"/>
              </a:spcBef>
            </a:pPr>
            <a:r>
              <a:rPr sz="15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钱</a:t>
            </a:r>
            <a:r>
              <a:rPr sz="15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塘江</a:t>
            </a:r>
            <a:r>
              <a:rPr sz="1500" kern="0" spc="-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一</a:t>
            </a:r>
            <a:endParaRPr lang="en-US" altLang="en-US" sz="1500"/>
          </a:p>
        </p:txBody>
      </p:sp>
      <p:sp>
        <p:nvSpPr>
          <p:cNvPr id="68" name="textbox 68" title=""/>
          <p:cNvSpPr/>
          <p:nvPr/>
        </p:nvSpPr>
        <p:spPr>
          <a:xfrm>
            <a:off x="1049116" y="2088910"/>
            <a:ext cx="920750" cy="421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12395" algn="l" rtl="0" eaLnBrk="0">
              <a:lnSpc>
                <a:spcPct val="80000"/>
              </a:lnSpc>
            </a:pPr>
            <a:r>
              <a:rPr sz="12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广通仓</a:t>
            </a:r>
            <a:endParaRPr lang="en-US" altLang="en-US" sz="1200"/>
          </a:p>
          <a:p>
            <a:pPr marL="12700" algn="l" rtl="0" eaLnBrk="0">
              <a:lnSpc>
                <a:spcPts val="1970"/>
              </a:lnSpc>
            </a:pPr>
            <a:r>
              <a:rPr sz="1800" b="1" kern="0" spc="-30" baseline="-700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业</a:t>
            </a:r>
            <a:r>
              <a:rPr sz="1100" kern="0" spc="10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读</a:t>
            </a:r>
            <a:r>
              <a:rPr sz="1200" kern="0" spc="21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</a:t>
            </a:r>
            <a:r>
              <a:rPr sz="1500" kern="0" spc="-30">
                <a:solidFill>
                  <a:srgbClr val="FFFFFF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河</a:t>
            </a:r>
            <a:r>
              <a:rPr sz="1200" kern="0" spc="-30">
                <a:solidFill>
                  <a:srgbClr val="0606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在</a:t>
            </a:r>
            <a:endParaRPr lang="en-US" altLang="en-US" sz="1200"/>
          </a:p>
        </p:txBody>
      </p:sp>
      <p:sp>
        <p:nvSpPr>
          <p:cNvPr id="70" name="textbox 70" title=""/>
          <p:cNvSpPr/>
          <p:nvPr/>
        </p:nvSpPr>
        <p:spPr>
          <a:xfrm>
            <a:off x="483308" y="668553"/>
            <a:ext cx="360679" cy="122872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4000"/>
              </a:lnSpc>
            </a:pPr>
            <a:r>
              <a:rPr sz="2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隋朝运河</a:t>
            </a:r>
            <a:endParaRPr lang="en-US" altLang="en-US" sz="2300"/>
          </a:p>
        </p:txBody>
      </p:sp>
      <p:sp>
        <p:nvSpPr>
          <p:cNvPr id="72" name="textbox 72" title=""/>
          <p:cNvSpPr/>
          <p:nvPr/>
        </p:nvSpPr>
        <p:spPr>
          <a:xfrm>
            <a:off x="4025900" y="950917"/>
            <a:ext cx="862330" cy="400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950"/>
              </a:lnSpc>
            </a:pPr>
            <a:r>
              <a:rPr sz="2300" kern="0" spc="-18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渤</a:t>
            </a:r>
            <a:r>
              <a:rPr sz="2300" kern="0" spc="2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   </a:t>
            </a:r>
            <a:r>
              <a:rPr sz="2300" kern="0" spc="-180">
                <a:solidFill>
                  <a:srgbClr val="FFFFFF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海</a:t>
            </a:r>
            <a:endParaRPr lang="en-US" altLang="en-US" sz="2300"/>
          </a:p>
        </p:txBody>
      </p:sp>
      <p:sp>
        <p:nvSpPr>
          <p:cNvPr id="74" name="textbox 74" title=""/>
          <p:cNvSpPr/>
          <p:nvPr/>
        </p:nvSpPr>
        <p:spPr>
          <a:xfrm>
            <a:off x="1771599" y="1260076"/>
            <a:ext cx="210820" cy="281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2020"/>
              </a:lnSpc>
            </a:pPr>
            <a:r>
              <a:rPr sz="1600" kern="0" spc="-160">
                <a:solidFill>
                  <a:srgbClr val="9AC778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黄</a:t>
            </a:r>
            <a:endParaRPr lang="en-US" altLang="en-US" sz="1600"/>
          </a:p>
        </p:txBody>
      </p:sp>
      <p:sp>
        <p:nvSpPr>
          <p:cNvPr id="76" name="textbox 76" title=""/>
          <p:cNvSpPr/>
          <p:nvPr/>
        </p:nvSpPr>
        <p:spPr>
          <a:xfrm>
            <a:off x="783178" y="2326304"/>
            <a:ext cx="159385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00"/>
              </a:lnSpc>
            </a:pPr>
            <a:endParaRPr lang="en-US" altLang="en-US" sz="100"/>
          </a:p>
          <a:p>
            <a:pPr algn="r" rtl="0" eaLnBrk="0">
              <a:lnSpc>
                <a:spcPts val="1460"/>
              </a:lnSpc>
            </a:pPr>
            <a:r>
              <a:rPr sz="1100" b="1" kern="0" spc="-70">
                <a:solidFill>
                  <a:srgbClr val="000000">
                    <a:alpha val="100000"/>
                  </a:srgb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大</a:t>
            </a:r>
            <a:endParaRPr lang="en-US" alt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textbox 78" title=""/>
          <p:cNvSpPr/>
          <p:nvPr/>
        </p:nvSpPr>
        <p:spPr>
          <a:xfrm>
            <a:off x="94126" y="269825"/>
            <a:ext cx="10313669" cy="2705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6000"/>
              </a:lnSpc>
            </a:pPr>
            <a:r>
              <a:rPr sz="2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3、</a:t>
            </a:r>
            <a:r>
              <a:rPr sz="2900" kern="0" spc="-3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9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隋朝的灭亡</a:t>
            </a:r>
            <a:endParaRPr lang="en-US" altLang="en-US" sz="2900"/>
          </a:p>
          <a:p>
            <a:pPr algn="l" rtl="0" eaLnBrk="0">
              <a:lnSpc>
                <a:spcPct val="173000"/>
              </a:lnSpc>
            </a:pPr>
            <a:endParaRPr lang="en-US" altLang="en-US" sz="1000"/>
          </a:p>
          <a:p>
            <a:pPr marL="349885" algn="l" rtl="0" eaLnBrk="0">
              <a:lnSpc>
                <a:spcPct val="85000"/>
              </a:lnSpc>
              <a:spcBef>
                <a:spcPts val="1050"/>
              </a:spcBef>
            </a:pPr>
            <a:r>
              <a:rPr sz="3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①自恃强盛，大兴土木，穷奢极欲，又三征高丽。</a:t>
            </a:r>
            <a:endParaRPr lang="en-US" altLang="en-US" sz="3500"/>
          </a:p>
          <a:p>
            <a:pPr marL="349885" algn="l" rtl="0" eaLnBrk="0">
              <a:lnSpc>
                <a:spcPct val="131000"/>
              </a:lnSpc>
              <a:spcBef>
                <a:spcPts val="55"/>
              </a:spcBef>
            </a:pPr>
            <a:r>
              <a:rPr sz="35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②生产遭到严重破坏，民不聊生，最终引发起义。</a:t>
            </a:r>
            <a:r>
              <a:rPr sz="35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35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③618年，隋炀帝被部将杀死，隋朝灭亡</a:t>
            </a:r>
            <a:r>
              <a:rPr sz="35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en-US" altLang="en-US" sz="3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extbox 80" title=""/>
          <p:cNvSpPr/>
          <p:nvPr/>
        </p:nvSpPr>
        <p:spPr>
          <a:xfrm>
            <a:off x="404357" y="149315"/>
            <a:ext cx="7519034" cy="6581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en-US" altLang="en-US" sz="100"/>
          </a:p>
          <a:p>
            <a:pPr marL="864235" algn="l" rtl="0" eaLnBrk="0">
              <a:lnSpc>
                <a:spcPct val="96000"/>
              </a:lnSpc>
            </a:pPr>
            <a:r>
              <a:rPr sz="2900" b="1" kern="0" spc="3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第二部分.唐朝的兴衰</a:t>
            </a:r>
            <a:endParaRPr lang="en-US" altLang="en-US" sz="2900"/>
          </a:p>
          <a:p>
            <a:pPr marL="13335" algn="l" rtl="0" eaLnBrk="0">
              <a:lnSpc>
                <a:spcPct val="96000"/>
              </a:lnSpc>
              <a:spcBef>
                <a:spcPts val="1310"/>
              </a:spcBef>
            </a:pPr>
            <a:r>
              <a:rPr sz="2900" b="1" kern="0" spc="-2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(一)、繁荣：</a:t>
            </a:r>
            <a:endParaRPr lang="en-US" altLang="en-US" sz="2900"/>
          </a:p>
          <a:p>
            <a:pPr marL="13335" algn="l" rtl="0" eaLnBrk="0">
              <a:lnSpc>
                <a:spcPct val="85000"/>
              </a:lnSpc>
              <a:spcBef>
                <a:spcPts val="90"/>
              </a:spcBef>
            </a:pPr>
            <a:r>
              <a:rPr sz="2900" b="1" kern="0" spc="-2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1、</a:t>
            </a:r>
            <a:r>
              <a:rPr sz="2900" kern="0" spc="-5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900" b="1" kern="0" spc="-2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政治：三代帝王开</a:t>
            </a:r>
            <a:r>
              <a:rPr sz="2900" b="1" kern="0" spc="-2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创盛世之路</a:t>
            </a:r>
            <a:endParaRPr lang="en-US" altLang="en-US" sz="2900"/>
          </a:p>
          <a:p>
            <a:pPr marL="12700" algn="l" rtl="0" eaLnBrk="0">
              <a:lnSpc>
                <a:spcPts val="3235"/>
              </a:lnSpc>
            </a:pPr>
            <a:r>
              <a:rPr sz="2400" b="1" kern="0" spc="1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</a:t>
            </a:r>
            <a:r>
              <a:rPr sz="2400" kern="0" spc="8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14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唐太宗(贞观之治):</a:t>
            </a:r>
            <a:endParaRPr lang="en-US" altLang="en-US" sz="2400"/>
          </a:p>
          <a:p>
            <a:pPr marL="590550" algn="l" rtl="0" eaLnBrk="0">
              <a:lnSpc>
                <a:spcPct val="83000"/>
              </a:lnSpc>
              <a:spcBef>
                <a:spcPts val="1000"/>
              </a:spcBef>
            </a:pPr>
            <a:r>
              <a:rPr sz="2400" b="1" kern="0" spc="-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吸取隋亡的教训，轻徭薄赋，</a:t>
            </a:r>
            <a:r>
              <a:rPr sz="2400" b="1" kern="0" spc="-10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劝课农桑，戒奢从简；</a:t>
            </a:r>
            <a:endParaRPr lang="en-US" altLang="en-US" sz="2400"/>
          </a:p>
          <a:p>
            <a:pPr marL="590550" algn="l" rtl="0" eaLnBrk="0">
              <a:lnSpc>
                <a:spcPts val="3555"/>
              </a:lnSpc>
            </a:pPr>
            <a:r>
              <a:rPr sz="2400" b="1" kern="0" spc="-19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知人善任，虚怀纳谏；</a:t>
            </a:r>
            <a:endParaRPr lang="en-US" altLang="en-US" sz="2400"/>
          </a:p>
          <a:p>
            <a:pPr marL="590550" algn="l" rtl="0" eaLnBrk="0">
              <a:lnSpc>
                <a:spcPct val="95000"/>
              </a:lnSpc>
              <a:spcBef>
                <a:spcPts val="1165"/>
              </a:spcBef>
            </a:pPr>
            <a:r>
              <a:rPr sz="2400" b="1" kern="0" spc="-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制度的创新与发展</a:t>
            </a:r>
            <a:endParaRPr lang="en-US" altLang="en-US" sz="2400"/>
          </a:p>
          <a:p>
            <a:pPr marL="12700" algn="l" rtl="0" eaLnBrk="0">
              <a:lnSpc>
                <a:spcPct val="94000"/>
              </a:lnSpc>
              <a:spcBef>
                <a:spcPts val="1610"/>
              </a:spcBef>
            </a:pP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</a:t>
            </a: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武则天(武周之治)</a:t>
            </a:r>
            <a:r>
              <a:rPr sz="2400" kern="0" spc="3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sz="2400" kern="0" spc="5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</a:t>
            </a:r>
            <a:r>
              <a:rPr sz="2400" b="1" kern="0" spc="3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社会经济持续发展</a:t>
            </a:r>
            <a:endParaRPr lang="en-US" altLang="en-US" sz="2400"/>
          </a:p>
          <a:p>
            <a:pPr marL="12700" algn="l" rtl="0" eaLnBrk="0">
              <a:lnSpc>
                <a:spcPct val="83000"/>
              </a:lnSpc>
              <a:spcBef>
                <a:spcPts val="1655"/>
              </a:spcBef>
            </a:pPr>
            <a:r>
              <a:rPr sz="2400" b="1" kern="0" spc="17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(3)唐玄宗(</a:t>
            </a:r>
            <a:r>
              <a:rPr sz="2400" b="1" kern="0" spc="17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开元盛世</a:t>
            </a:r>
            <a:r>
              <a:rPr sz="2400" b="1" kern="0" spc="1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):</a:t>
            </a:r>
            <a:endParaRPr lang="en-US" altLang="en-US" sz="2400"/>
          </a:p>
          <a:p>
            <a:pPr marL="1619250" algn="l" rtl="0" eaLnBrk="0">
              <a:lnSpc>
                <a:spcPts val="4140"/>
              </a:lnSpc>
            </a:pPr>
            <a:r>
              <a:rPr sz="24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选贤任能</a:t>
            </a:r>
            <a:endParaRPr lang="en-US" altLang="en-US" sz="2400"/>
          </a:p>
          <a:p>
            <a:pPr algn="l" rtl="0" eaLnBrk="0">
              <a:lnSpc>
                <a:spcPct val="120000"/>
              </a:lnSpc>
            </a:pPr>
            <a:endParaRPr lang="en-US" altLang="en-US" sz="1000"/>
          </a:p>
          <a:p>
            <a:pPr marL="1619250" algn="l" rtl="0" eaLnBrk="0">
              <a:lnSpc>
                <a:spcPct val="83000"/>
              </a:lnSpc>
              <a:spcBef>
                <a:spcPts val="720"/>
              </a:spcBef>
            </a:pPr>
            <a:r>
              <a:rPr sz="24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发展生产</a:t>
            </a:r>
            <a:endParaRPr lang="en-US" altLang="en-US" sz="2400"/>
          </a:p>
          <a:p>
            <a:pPr marL="1619250" algn="l" rtl="0" eaLnBrk="0">
              <a:lnSpc>
                <a:spcPts val="4510"/>
              </a:lnSpc>
            </a:pPr>
            <a:r>
              <a:rPr sz="2400" b="1" kern="0" spc="-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大兴文治</a:t>
            </a:r>
            <a:endParaRPr lang="en-US" altLang="en-US" sz="2400"/>
          </a:p>
          <a:p>
            <a:pPr algn="l" rtl="0" eaLnBrk="0">
              <a:lnSpc>
                <a:spcPct val="122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600"/>
          </a:p>
          <a:p>
            <a:pPr marL="1619250" algn="l" rtl="0" eaLnBrk="0">
              <a:lnSpc>
                <a:spcPct val="95000"/>
              </a:lnSpc>
              <a:spcBef>
                <a:spcPts val="5"/>
              </a:spcBef>
            </a:pPr>
            <a:r>
              <a:rPr sz="2400" b="1" kern="0" spc="-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改革吏治，改革兵制</a:t>
            </a:r>
            <a:endParaRPr lang="en-US" altLang="en-US" sz="2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extbox 82" title=""/>
          <p:cNvSpPr/>
          <p:nvPr/>
        </p:nvSpPr>
        <p:spPr>
          <a:xfrm>
            <a:off x="314570" y="322810"/>
            <a:ext cx="11297284" cy="5233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00"/>
              </a:lnSpc>
            </a:pPr>
            <a:endParaRPr lang="en-US" altLang="en-US" sz="100"/>
          </a:p>
          <a:p>
            <a:pPr marL="51435" algn="l" rtl="0" eaLnBrk="0">
              <a:lnSpc>
                <a:spcPct val="97000"/>
              </a:lnSpc>
            </a:pPr>
            <a:r>
              <a:rPr sz="2200" b="1" kern="0" spc="6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2、</a:t>
            </a:r>
            <a:r>
              <a:rPr sz="2200" kern="0" spc="-49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6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经济发展</a:t>
            </a:r>
            <a:endParaRPr lang="en-US" altLang="en-US" sz="2200"/>
          </a:p>
          <a:p>
            <a:pPr algn="l" rtl="0" eaLnBrk="0">
              <a:lnSpc>
                <a:spcPct val="162000"/>
              </a:lnSpc>
            </a:pPr>
            <a:endParaRPr lang="en-US" altLang="en-US" sz="1000"/>
          </a:p>
          <a:p>
            <a:pPr marL="12700" algn="l" rtl="0" eaLnBrk="0">
              <a:lnSpc>
                <a:spcPct val="94000"/>
              </a:lnSpc>
              <a:spcBef>
                <a:spcPts val="575"/>
              </a:spcBef>
            </a:pPr>
            <a:r>
              <a:rPr sz="1900" b="1" kern="0" spc="-4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①农业：</a:t>
            </a:r>
            <a:r>
              <a:rPr sz="1900" kern="0" spc="18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 </a:t>
            </a:r>
            <a:r>
              <a:rPr sz="1900" b="1" kern="0" spc="-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曲猿单—可以调节单耕的深浅，标志看</a:t>
            </a:r>
            <a:r>
              <a:rPr sz="1900" b="1" kern="0" spc="-4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中国古代单耕枝</a:t>
            </a:r>
            <a:r>
              <a:rPr sz="1900" b="1" kern="0" spc="-5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术的成热。</a:t>
            </a:r>
            <a:endParaRPr lang="en-US" altLang="en-US" sz="1900"/>
          </a:p>
          <a:p>
            <a:pPr algn="l" rtl="0" eaLnBrk="0">
              <a:lnSpc>
                <a:spcPct val="123000"/>
              </a:lnSpc>
            </a:pPr>
            <a:endParaRPr lang="en-US" altLang="en-US" sz="1000"/>
          </a:p>
          <a:p>
            <a:pPr marL="51435" algn="l" rtl="0" eaLnBrk="0">
              <a:lnSpc>
                <a:spcPct val="98000"/>
              </a:lnSpc>
              <a:spcBef>
                <a:spcPts val="670"/>
              </a:spcBef>
            </a:pPr>
            <a:r>
              <a:rPr sz="2200" b="1" kern="0" spc="-40">
                <a:solidFill>
                  <a:srgbClr val="C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②手工业发展：</a:t>
            </a:r>
            <a:endParaRPr lang="en-US" altLang="en-US" sz="2200"/>
          </a:p>
          <a:p>
            <a:pPr marL="50800" indent="-3810" algn="l" rtl="0" eaLnBrk="0">
              <a:lnSpc>
                <a:spcPct val="107000"/>
              </a:lnSpc>
              <a:spcBef>
                <a:spcPts val="235"/>
              </a:spcBef>
            </a:pPr>
            <a:r>
              <a:rPr sz="2200" kern="0" spc="18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制瓷业</a:t>
            </a:r>
            <a:r>
              <a:rPr sz="2200" b="1" kern="0" spc="18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成为独立的生产部门，形成南青</a:t>
            </a:r>
            <a:r>
              <a:rPr sz="2200" b="1" kern="0" spc="17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北白两大制瓷体系；秘色瓷、唐三彩。瓷器大</a:t>
            </a:r>
            <a:r>
              <a:rPr sz="2200" kern="0" spc="17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2200" b="1" kern="0" spc="6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量输出国外。</a:t>
            </a:r>
            <a:endParaRPr lang="en-US" altLang="en-US" sz="2200"/>
          </a:p>
          <a:p>
            <a:pPr marL="51435" algn="l" rtl="0" eaLnBrk="0">
              <a:lnSpc>
                <a:spcPct val="98000"/>
              </a:lnSpc>
              <a:spcBef>
                <a:spcPts val="160"/>
              </a:spcBef>
            </a:pPr>
            <a:r>
              <a:rPr sz="2200" b="1" kern="0" spc="4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丝织枝木</a:t>
            </a:r>
            <a:r>
              <a:rPr sz="2200" b="1" kern="0" spc="4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高，同时还</a:t>
            </a:r>
            <a:r>
              <a:rPr sz="2200" b="1" kern="0" spc="3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吸收了波斯的织法和图案风格。</a:t>
            </a:r>
            <a:endParaRPr lang="en-US" altLang="en-US" sz="2200"/>
          </a:p>
          <a:p>
            <a:pPr algn="l" rtl="0" eaLnBrk="0">
              <a:lnSpc>
                <a:spcPct val="118000"/>
              </a:lnSpc>
            </a:pPr>
            <a:endParaRPr lang="en-US" altLang="en-US" sz="1000"/>
          </a:p>
          <a:p>
            <a:pPr algn="l" rtl="0" eaLnBrk="0">
              <a:lnSpc>
                <a:spcPct val="119000"/>
              </a:lnSpc>
            </a:pPr>
            <a:endParaRPr lang="en-US" altLang="en-US" sz="1000"/>
          </a:p>
          <a:p>
            <a:pPr marL="153035" algn="l" rtl="0" eaLnBrk="0">
              <a:lnSpc>
                <a:spcPct val="98000"/>
              </a:lnSpc>
              <a:spcBef>
                <a:spcPts val="670"/>
              </a:spcBef>
            </a:pPr>
            <a:r>
              <a:rPr sz="2200" b="1" kern="0" spc="-80">
                <a:solidFill>
                  <a:srgbClr val="FF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③高业发展：</a:t>
            </a:r>
            <a:endParaRPr lang="en-US" altLang="en-US" sz="2200"/>
          </a:p>
          <a:p>
            <a:pPr marL="153035" algn="l" rtl="0" eaLnBrk="0">
              <a:lnSpc>
                <a:spcPct val="93000"/>
              </a:lnSpc>
              <a:spcBef>
                <a:spcPts val="1040"/>
              </a:spcBef>
            </a:pPr>
            <a:r>
              <a:rPr sz="2200" b="1" kern="0" spc="9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1.交通运输的发达，陆路、水路交通都很发达；</a:t>
            </a:r>
            <a:endParaRPr lang="en-US" altLang="en-US" sz="2200"/>
          </a:p>
          <a:p>
            <a:pPr marL="51435" algn="l" rtl="0" eaLnBrk="0">
              <a:lnSpc>
                <a:spcPts val="3700"/>
              </a:lnSpc>
            </a:pPr>
            <a:r>
              <a:rPr sz="2200" b="1" kern="0" spc="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2.货市统</a:t>
            </a:r>
            <a:r>
              <a:rPr sz="2200" kern="0" spc="-5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2200" b="1" kern="0" spc="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一</a:t>
            </a:r>
            <a:r>
              <a:rPr sz="2200" kern="0" spc="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2200" b="1" kern="0" spc="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，从五铼钱到开元通宝；</a:t>
            </a:r>
            <a:endParaRPr lang="en-US" altLang="en-US" sz="2200"/>
          </a:p>
          <a:p>
            <a:pPr marL="51435" algn="l" rtl="0" eaLnBrk="0">
              <a:lnSpc>
                <a:spcPct val="93000"/>
              </a:lnSpc>
              <a:spcBef>
                <a:spcPts val="1095"/>
              </a:spcBef>
            </a:pP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3.</a:t>
            </a:r>
            <a:r>
              <a:rPr sz="2200" kern="0" spc="-29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2200" b="1" kern="0" spc="11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市场发达，邮店、柜坊出</a:t>
            </a:r>
            <a:r>
              <a:rPr sz="2200" b="1" kern="0" spc="10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现，表市、草市也已经出现；</a:t>
            </a:r>
            <a:endParaRPr lang="en-US" altLang="en-US" sz="2200"/>
          </a:p>
          <a:p>
            <a:pPr marL="51435" algn="l" rtl="0" eaLnBrk="0">
              <a:lnSpc>
                <a:spcPts val="3565"/>
              </a:lnSpc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4.</a:t>
            </a:r>
            <a:r>
              <a:rPr sz="2200" kern="0" spc="-30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 </a:t>
            </a: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TXingkai"/>
                <a:ea typeface="STXingkai"/>
                <a:cs typeface="STXingkai"/>
              </a:rPr>
              <a:t>商人众多</a:t>
            </a:r>
            <a:endParaRPr lang="en-US" altLang="en-US" sz="2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textbox 84" title=""/>
          <p:cNvSpPr/>
          <p:nvPr/>
        </p:nvSpPr>
        <p:spPr>
          <a:xfrm>
            <a:off x="309864" y="245491"/>
            <a:ext cx="7981950" cy="3956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800" b="1" kern="0" spc="-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3.民族关系</a:t>
            </a:r>
            <a:endParaRPr lang="en-US" altLang="en-US" sz="2800"/>
          </a:p>
          <a:p>
            <a:pPr marL="2050415" algn="l" rtl="0" eaLnBrk="0">
              <a:lnSpc>
                <a:spcPct val="97000"/>
              </a:lnSpc>
              <a:spcBef>
                <a:spcPts val="170"/>
              </a:spcBef>
            </a:pPr>
            <a:r>
              <a:rPr sz="2400" b="1" kern="0" spc="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(1)、唐朝的民族政策</a:t>
            </a:r>
            <a:endParaRPr lang="en-US" altLang="en-US" sz="2400"/>
          </a:p>
          <a:p>
            <a:pPr marL="412115" algn="l" rtl="0" eaLnBrk="0">
              <a:lnSpc>
                <a:spcPct val="96000"/>
              </a:lnSpc>
              <a:spcBef>
                <a:spcPts val="900"/>
              </a:spcBef>
            </a:pPr>
            <a:r>
              <a:rPr sz="2800" b="1" kern="0" spc="-1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①突厥：</a:t>
            </a:r>
            <a:r>
              <a:rPr sz="2800" kern="0" spc="5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   </a:t>
            </a:r>
            <a:r>
              <a:rPr sz="2800" kern="0" spc="4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</a:t>
            </a:r>
            <a:r>
              <a:rPr sz="2800" b="1" kern="0" spc="-18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和亲，会盟</a:t>
            </a:r>
            <a:endParaRPr lang="en-US" altLang="en-US" sz="2800"/>
          </a:p>
          <a:p>
            <a:pPr algn="l" rtl="0" eaLnBrk="0">
              <a:lnSpc>
                <a:spcPct val="116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l" rtl="0" eaLnBrk="0">
              <a:lnSpc>
                <a:spcPct val="117000"/>
              </a:lnSpc>
            </a:pPr>
            <a:endParaRPr lang="en-US" altLang="en-US" sz="1000"/>
          </a:p>
          <a:p>
            <a:pPr algn="r" rtl="0" eaLnBrk="0">
              <a:lnSpc>
                <a:spcPts val="3380"/>
              </a:lnSpc>
              <a:spcBef>
                <a:spcPts val="840"/>
              </a:spcBef>
            </a:pPr>
            <a:r>
              <a:rPr sz="2800" b="1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②靺羁族粟末部：</a:t>
            </a:r>
            <a:r>
              <a:rPr sz="2800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       </a:t>
            </a:r>
            <a:r>
              <a:rPr sz="2800" b="1" kern="0" spc="-12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军事打击，设立机构</a:t>
            </a:r>
            <a:endParaRPr lang="en-US" altLang="en-US" sz="28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121000"/>
              </a:lnSpc>
            </a:pPr>
            <a:endParaRPr lang="en-US" altLang="en-US" sz="1000"/>
          </a:p>
          <a:p>
            <a:pPr algn="l" rtl="0" eaLnBrk="0">
              <a:lnSpc>
                <a:spcPct val="100000"/>
              </a:lnSpc>
            </a:pPr>
            <a:endParaRPr lang="en-US" altLang="en-US" sz="700"/>
          </a:p>
          <a:p>
            <a:pPr marL="4991100" algn="l" rtl="0" eaLnBrk="0">
              <a:lnSpc>
                <a:spcPct val="83000"/>
              </a:lnSpc>
              <a:spcBef>
                <a:spcPct val="0"/>
              </a:spcBef>
            </a:pPr>
            <a:r>
              <a:rPr sz="2800" b="1" kern="0" spc="-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册封首领</a:t>
            </a:r>
            <a:endParaRPr lang="en-US" altLang="en-US" sz="2800"/>
          </a:p>
        </p:txBody>
      </p:sp>
      <p:sp>
        <p:nvSpPr>
          <p:cNvPr id="86" name="textbox 86" title=""/>
          <p:cNvSpPr/>
          <p:nvPr/>
        </p:nvSpPr>
        <p:spPr>
          <a:xfrm>
            <a:off x="640146" y="4024744"/>
            <a:ext cx="1374139" cy="424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en-US" altLang="en-US" sz="100"/>
          </a:p>
          <a:p>
            <a:pPr marL="12700" algn="l" rtl="0" eaLnBrk="0">
              <a:lnSpc>
                <a:spcPct val="97000"/>
              </a:lnSpc>
            </a:pPr>
            <a:r>
              <a:rPr sz="2700" b="1" kern="0" spc="-260">
                <a:solidFill>
                  <a:srgbClr val="0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③吐蕃：</a:t>
            </a:r>
            <a:endParaRPr lang="en-US" altLang="en-US" sz="2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 title=""/>
          <p:cNvGrpSpPr/>
          <p:nvPr/>
        </p:nvGrpSpPr>
        <p:grpSpPr>
          <a:xfrm rot="21600000">
            <a:off x="2146279" y="1193772"/>
            <a:ext cx="3244900" cy="3111543"/>
            <a:chExt cx="3244900" cy="3111543"/>
          </a:xfrm>
        </p:grpSpPr>
        <p:pic>
          <p:nvPicPr>
            <p:cNvPr id="88" name="picture 8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244900" cy="3111543"/>
            </a:xfrm>
            <a:prstGeom prst="rect">
              <a:avLst/>
            </a:prstGeom>
          </p:spPr>
        </p:pic>
        <p:sp>
          <p:nvSpPr>
            <p:cNvPr id="90" name="textbox 90"/>
            <p:cNvSpPr/>
            <p:nvPr/>
          </p:nvSpPr>
          <p:spPr>
            <a:xfrm>
              <a:off x="-12700" y="-12700"/>
              <a:ext cx="3270884" cy="31826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en-US" altLang="en-US" sz="1000"/>
            </a:p>
            <a:p>
              <a:pPr marL="181610" algn="l" rtl="0" eaLnBrk="0">
                <a:lnSpc>
                  <a:spcPct val="95000"/>
                </a:lnSpc>
                <a:spcBef>
                  <a:spcPct val="0"/>
                </a:spcBef>
              </a:pPr>
              <a:r>
                <a:rPr sz="2500" b="1" kern="0" spc="-90">
                  <a:solidFill>
                    <a:srgbClr val="C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措施灵活多样</a:t>
              </a:r>
              <a:endParaRPr lang="en-US" altLang="en-US" sz="2500"/>
            </a:p>
            <a:p>
              <a:pPr algn="l" rtl="0" eaLnBrk="0">
                <a:lnSpc>
                  <a:spcPct val="170000"/>
                </a:lnSpc>
              </a:pPr>
              <a:endParaRPr lang="en-US" altLang="en-US" sz="1000"/>
            </a:p>
            <a:p>
              <a:pPr marL="181610" algn="l" rtl="0" eaLnBrk="0">
                <a:lnSpc>
                  <a:spcPct val="95000"/>
                </a:lnSpc>
                <a:spcBef>
                  <a:spcPts val="760"/>
                </a:spcBef>
              </a:pPr>
              <a:r>
                <a:rPr sz="2500" b="1" kern="0" spc="-90">
                  <a:solidFill>
                    <a:srgbClr val="C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政策开明包容</a:t>
              </a:r>
              <a:endParaRPr lang="en-US" altLang="en-US" sz="2500"/>
            </a:p>
            <a:p>
              <a:pPr algn="l" rtl="0" eaLnBrk="0">
                <a:lnSpc>
                  <a:spcPct val="134000"/>
                </a:lnSpc>
              </a:pPr>
              <a:endParaRPr lang="en-US" altLang="en-US" sz="1000"/>
            </a:p>
            <a:p>
              <a:pPr algn="l" rtl="0" eaLnBrk="0">
                <a:lnSpc>
                  <a:spcPct val="135000"/>
                </a:lnSpc>
              </a:pPr>
              <a:endParaRPr lang="en-US" altLang="en-US" sz="1000"/>
            </a:p>
            <a:p>
              <a:pPr marL="181610" algn="l" rtl="0" eaLnBrk="0">
                <a:lnSpc>
                  <a:spcPct val="97000"/>
                </a:lnSpc>
                <a:spcBef>
                  <a:spcPts val="755"/>
                </a:spcBef>
              </a:pPr>
              <a:r>
                <a:rPr sz="2500" b="1" kern="0" spc="-130">
                  <a:solidFill>
                    <a:srgbClr val="C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以和为主</a:t>
              </a:r>
              <a:endParaRPr lang="en-US" altLang="en-US" sz="25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3000"/>
                </a:lnSpc>
              </a:pPr>
              <a:endParaRPr lang="en-US" altLang="en-US" sz="1000"/>
            </a:p>
            <a:p>
              <a:pPr algn="l" rtl="0" eaLnBrk="0">
                <a:lnSpc>
                  <a:spcPct val="104000"/>
                </a:lnSpc>
              </a:pPr>
              <a:endParaRPr lang="en-US" altLang="en-US" sz="1000"/>
            </a:p>
            <a:p>
              <a:pPr algn="l" rtl="0" eaLnBrk="0">
                <a:lnSpc>
                  <a:spcPct val="105000"/>
                </a:lnSpc>
              </a:pPr>
              <a:endParaRPr lang="en-US" altLang="en-US" sz="600"/>
            </a:p>
            <a:p>
              <a:pPr marL="219710" algn="l" rtl="0" eaLnBrk="0">
                <a:lnSpc>
                  <a:spcPct val="95000"/>
                </a:lnSpc>
                <a:spcBef>
                  <a:spcPts val="5"/>
                </a:spcBef>
              </a:pPr>
              <a:r>
                <a:rPr sz="2500" b="1" kern="0" spc="-140">
                  <a:solidFill>
                    <a:srgbClr val="C00000">
                      <a:alpha val="100000"/>
                    </a:srgbClr>
                  </a:solidFill>
                  <a:latin typeface="宋体" panose="02010600030101010101" pitchFamily="2" charset="-122"/>
                  <a:ea typeface="宋体" panose="02010600030101010101" pitchFamily="2" charset="-122"/>
                  <a:cs typeface="宋体" panose="02010600030101010101" pitchFamily="2" charset="-122"/>
                </a:rPr>
                <a:t>因地制宜，因俗制宜</a:t>
              </a:r>
              <a:endParaRPr lang="en-US" altLang="en-US" sz="2500"/>
            </a:p>
          </p:txBody>
        </p:sp>
      </p:grpSp>
      <p:sp>
        <p:nvSpPr>
          <p:cNvPr id="92" name="textbox 92" title=""/>
          <p:cNvSpPr/>
          <p:nvPr/>
        </p:nvSpPr>
        <p:spPr>
          <a:xfrm>
            <a:off x="1858801" y="522522"/>
            <a:ext cx="4402454" cy="386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00"/>
              </a:lnSpc>
            </a:pPr>
            <a:endParaRPr lang="en-US" altLang="en-US" sz="100"/>
          </a:p>
          <a:p>
            <a:pPr marL="12700" algn="l" rtl="0" eaLnBrk="0">
              <a:lnSpc>
                <a:spcPct val="95000"/>
              </a:lnSpc>
            </a:pPr>
            <a:r>
              <a:rPr sz="2500" b="1" kern="0" spc="-50">
                <a:solidFill>
                  <a:srgbClr val="C00000">
                    <a:alpha val="100000"/>
                  </a:srgbClr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(2)、唐朝的民族政策有何特点?</a:t>
            </a:r>
            <a:endParaRPr lang="en-US" altLang="en-US" sz="2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https://d.book118.com/918102036044006025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SimHei</vt:lpstr>
      <vt:lpstr>楷体</vt:lpstr>
      <vt:lpstr>宋体</vt:lpstr>
      <vt:lpstr>Times New Roman</vt:lpstr>
      <vt:lpstr>STXingkai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2024-09-01T22:04:11.075</cp:lastPrinted>
  <dcterms:created xsi:type="dcterms:W3CDTF">2024-09-01T14:04:11Z</dcterms:created>
  <dcterms:modified xsi:type="dcterms:W3CDTF">2024-09-01T14:04:12Z</dcterms:modified>
</cp:coreProperties>
</file>