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39" r:id="rId30"/>
  </p:sldIdLst>
  <p:sldSz cx="9144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tags" Target="tags/tag1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D09CB-6E72-48CB-96DF-0F0A9CF30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1AD0F-B215-452E-BAEF-C3D055499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5243C-73FE-4EB2-95D1-2F2F37A3E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18696D-E6A7-4312-9C25-F76CCCEB0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0F080B-D0D3-4E10-A28B-48B2FB845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2C8665-FB47-4424-A7A7-F0596C6A9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BAC12D-FD19-42E4-AE3E-D2C3FB907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F8E415-B2F2-4F00-9340-045F0E605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158FB-31EA-4F18-88E0-5984F8860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AC2E5-A391-484F-A017-8CC597F37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C2798-66C7-4AAE-A2BB-4ABE206EA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50" name="Group 2"/>
          <p:cNvGrpSpPr/>
          <p:nvPr/>
        </p:nvGrpSpPr>
        <p:grpSpPr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2051" name="Group 3"/>
            <p:cNvGrpSpPr/>
            <p:nvPr/>
          </p:nvGrpSpPr>
          <p:grpSpPr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2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ahoma" panose="020b0604030504040204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ahoma" panose="020b0604030504040204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</p:grpSp>
        <p:grpSp>
          <p:nvGrpSpPr>
            <p:cNvPr id="2054" name="Group 6"/>
            <p:cNvGrpSpPr/>
            <p:nvPr/>
          </p:nvGrpSpPr>
          <p:grpSpPr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2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ahoma" panose="020b0604030504040204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ahoma" panose="020b0604030504040204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ahoma" panose="020b060403050404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ahoma" panose="020b060403050404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ahoma" panose="020b0604030504040204" pitchFamily="34" charset="0"/>
                <a:ea typeface="宋体" panose="02010600030101010101" pitchFamily="2" charset="-122"/>
                <a:cs typeface="+mn-cs"/>
              </a:endParaRPr>
            </a:p>
          </p:txBody>
        </p:sp>
      </p:grpSp>
      <p:sp>
        <p:nvSpPr>
          <p:cNvPr id="615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</p:spPr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615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anose="05000000000000000000" pitchFamily="2" charset="2"/>
              <a:buNone/>
              <a:defRPr/>
            </a:lvl1pPr>
          </a:lstStyle>
          <a:p>
            <a:pPr fontAlgn="base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24" name="Rectangle 1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90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b="0" i="0" strike="noStrike" kern="1200" cap="none" spc="0" normalizeH="0" baseline="0" noProof="0"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5" name="Rectangle 1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 marL="0" marR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b="0" i="0" strike="noStrike" kern="1200" cap="none" spc="0" normalizeH="0" baseline="0" noProof="0"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6" name="Rectangle 1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8580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/>
          <a:p>
            <a:pPr algn="r" fontAlgn="base"/>
            <a:fld id="{9A0DB2DC-4C9A-4742-B13C-FB6460FD3503}" type="slidenum">
              <a:rPr lang="en-US" altLang="zh-CN" sz="1400" strike="noStrike" noProof="1">
                <a:solidFill>
                  <a:schemeClr val="bg2"/>
                </a:solidFill>
                <a:latin typeface="Tahom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>
              <a:solidFill>
                <a:schemeClr val="bg2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strike="noStrike" noProof="1">
                <a:latin typeface="Tahom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strike="noStrike" noProof="1">
                <a:latin typeface="Tahom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strike="noStrike" noProof="1">
                <a:latin typeface="Tahom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strike="noStrike" noProof="1">
                <a:latin typeface="Tahom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strike="noStrike" noProof="1">
                <a:latin typeface="Tahom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strike="noStrike" noProof="1">
                <a:latin typeface="Tahom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strike="noStrike" noProof="1">
                <a:latin typeface="Tahom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strike="noStrike" noProof="1">
                <a:latin typeface="Tahom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strike="noStrike" noProof="1">
                <a:latin typeface="Tahom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7004050" y="214313"/>
            <a:ext cx="1951038" cy="5918200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1150938" y="214313"/>
            <a:ext cx="5700712" cy="5918200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strike="noStrike" noProof="1">
                <a:latin typeface="Tahom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5122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zh-CN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123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zh-CN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zh-CN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125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zh-CN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126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zh-CN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127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zh-CN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128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zh-CN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3" name="Rectangle 9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34" name="Rectangle 10"/>
          <p:cNvSpPr>
            <a:spLocks noGrp="1"/>
          </p:cNvSpPr>
          <p:nvPr>
            <p:ph type="body" idx="5"/>
          </p:nvPr>
        </p:nvSpPr>
        <p:spPr>
          <a:xfrm>
            <a:off x="1182688" y="2017713"/>
            <a:ext cx="7772400" cy="41148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 indent="-34290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162050" y="6243638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400"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13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657600" y="6243638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400"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13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42150" y="6243638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r" eaLnBrk="1" fontAlgn="base" hangingPunct="1"/>
            <a:fld id="{9A0DB2DC-4C9A-4742-B13C-FB6460FD3503}" type="slidenum">
              <a:rPr lang="en-US" altLang="zh-CN" sz="1400" strike="noStrike" noProof="1">
                <a:latin typeface="Tahom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0211411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7" name="Rectangle 3"/>
          <p:cNvSpPr>
            <a:spLocks noGrp="1"/>
          </p:cNvSpPr>
          <p:nvPr>
            <p:ph type="subTitle" idx="1"/>
          </p:nvPr>
        </p:nvSpPr>
        <p:spPr>
          <a:xfrm>
            <a:off x="0" y="-388937"/>
            <a:ext cx="9144000" cy="7032625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SzPct val="60000"/>
            </a:pPr>
            <a:endParaRPr lang="en-US" altLang="zh-CN" sz="4800">
              <a:latin typeface="+mn-lt"/>
              <a:ea typeface="+mn-ea"/>
              <a:cs typeface="+mn-cs"/>
            </a:endParaRPr>
          </a:p>
          <a:p>
            <a:pPr eaLnBrk="1" hangingPunct="1">
              <a:buSzPct val="60000"/>
            </a:pPr>
            <a:endParaRPr lang="en-US" altLang="zh-CN" sz="4800">
              <a:latin typeface="+mn-lt"/>
              <a:ea typeface="+mn-ea"/>
              <a:cs typeface="+mn-cs"/>
            </a:endParaRPr>
          </a:p>
          <a:p>
            <a:pPr eaLnBrk="1" hangingPunct="1">
              <a:buSzPct val="60000"/>
            </a:pPr>
            <a:endParaRPr lang="en-US" altLang="zh-CN" sz="4800">
              <a:latin typeface="+mn-lt"/>
              <a:ea typeface="+mn-ea"/>
              <a:cs typeface="+mn-cs"/>
            </a:endParaRPr>
          </a:p>
          <a:p>
            <a:pPr eaLnBrk="1" hangingPunct="1">
              <a:buSzPct val="60000"/>
            </a:pPr>
            <a:r>
              <a:t>读写思辨品质的追求</a:t>
            </a:r>
            <a:endParaRPr lang="en-US" altLang="zh-CN" sz="4000" b="1">
              <a:latin typeface="+mn-lt"/>
              <a:ea typeface="楷体" panose="02010609060101010101" pitchFamily="49" charset="-122"/>
              <a:cs typeface="+mn-cs"/>
            </a:endParaRPr>
          </a:p>
          <a:p>
            <a:pPr algn="l">
              <a:lnSpc>
                <a:spcPct val="90000"/>
              </a:lnSpc>
              <a:spcBef>
                <a:spcPct val="0"/>
              </a:spcBef>
              <a:buSzPct val="60000"/>
            </a:pP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algn="l">
              <a:lnSpc>
                <a:spcPct val="90000"/>
              </a:lnSpc>
              <a:spcBef>
                <a:spcPct val="0"/>
              </a:spcBef>
              <a:buSzPct val="60000"/>
            </a:pPr>
            <a:endParaRPr lang="zh-CN" altLang="en-US" sz="3600" b="1"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algn="l">
              <a:lnSpc>
                <a:spcPct val="90000"/>
              </a:lnSpc>
              <a:spcBef>
                <a:spcPct val="0"/>
              </a:spcBef>
              <a:buSzPct val="60000"/>
            </a:pPr>
            <a:r>
              <a:t>   xxx  浙江省特级教师、正高级教师</a:t>
            </a:r>
            <a:br/>
            <a:r>
              <a:t>             xxxx大学硕士生导师</a:t>
            </a:r>
            <a:br/>
            <a:r>
              <a:t>             xxxxxx副会长</a:t>
            </a:r>
            <a:endParaRPr lang="zh-CN" altLang="en-US" sz="2800" b="1" baseline="0">
              <a:latin typeface="宋体" panose="02010600030101010101" pitchFamily="2" charset="-122"/>
              <a:ea typeface="+mn-ea"/>
              <a:cs typeface="+mn-cs"/>
            </a:endParaRPr>
          </a:p>
          <a:p>
            <a:pPr algn="l">
              <a:lnSpc>
                <a:spcPct val="90000"/>
              </a:lnSpc>
              <a:spcBef>
                <a:spcPct val="0"/>
              </a:spcBef>
              <a:buSzPct val="60000"/>
            </a:pPr>
            <a:r>
              <a:t>             xxx“国培计划”培训专家</a:t>
            </a:r>
            <a:br/>
            <a:endParaRPr lang="zh-CN" altLang="en-US" sz="2800" b="1">
              <a:latin typeface="+mn-lt"/>
              <a:ea typeface="楷体" panose="02010609060101010101" pitchFamily="49" charset="-122"/>
              <a:cs typeface="+mn-cs"/>
            </a:endParaRPr>
          </a:p>
          <a:p>
            <a:pPr eaLnBrk="1" hangingPunct="1">
              <a:buSzPct val="60000"/>
            </a:pPr>
            <a:endParaRPr lang="zh-CN" altLang="en-US" sz="4000" b="1">
              <a:latin typeface="+mn-lt"/>
              <a:ea typeface="楷体" panose="02010609060101010101" pitchFamily="49" charset="-122"/>
              <a:cs typeface="+mn-cs"/>
            </a:endParaRPr>
          </a:p>
          <a:p>
            <a:pPr eaLnBrk="1" hangingPunct="1">
              <a:buSzPct val="60000"/>
            </a:pPr>
            <a:endParaRPr lang="zh-CN" altLang="en-US" b="1">
              <a:latin typeface="+mn-lt"/>
              <a:ea typeface="楷体" panose="02010609060101010101" pitchFamily="49" charset="-122"/>
              <a:cs typeface="+mn-cs"/>
            </a:endParaRPr>
          </a:p>
          <a:p>
            <a:pPr eaLnBrk="1" hangingPunct="1">
              <a:buSzPct val="60000"/>
            </a:pPr>
            <a:endParaRPr lang="en-US" altLang="zh-CN" b="1">
              <a:latin typeface="+mn-lt"/>
              <a:ea typeface="楷体" panose="02010609060101010101" pitchFamily="49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7" name="Rectangle 3"/>
          <p:cNvSpPr>
            <a:spLocks noGrp="1"/>
          </p:cNvSpPr>
          <p:nvPr>
            <p:ph type="subTitle" idx="1"/>
          </p:nvPr>
        </p:nvSpPr>
        <p:spPr>
          <a:xfrm>
            <a:off x="644525" y="1012825"/>
            <a:ext cx="8499475" cy="4624388"/>
          </a:xfrm>
        </p:spPr>
        <p:txBody>
          <a:bodyPr wrap="square" lIns="91440" tIns="45720" rIns="91440" bIns="45720" anchor="t" anchorCtr="0"/>
          <a:lstStyle/>
          <a:p>
            <a:pPr algn="l" eaLnBrk="1" hangingPunct="1">
              <a:buSzPct val="60000"/>
            </a:pPr>
            <a:r>
              <a:t>一、何谓“思辨”？</a:t>
            </a:r>
            <a:endParaRPr lang="zh-CN" altLang="en-US" sz="3600" b="1"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algn="l" eaLnBrk="1" hangingPunct="1">
              <a:buSzPct val="60000"/>
            </a:pPr>
            <a:r>
              <a:t>《现代汉语词典》：</a:t>
            </a: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r>
              <a:t>哲学上之运用逻辑推导而进行纯理论、纯概念的思考。</a:t>
            </a:r>
            <a:endParaRPr lang="zh-CN" altLang="en-US">
              <a:latin typeface="+mn-lt"/>
              <a:ea typeface="楷体" panose="02010609060101010101" pitchFamily="49" charset="-122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r>
              <a:t>思考辨析。也作“思辩”。</a:t>
            </a:r>
            <a:endParaRPr lang="zh-CN" altLang="en-US">
              <a:latin typeface="+mn-lt"/>
              <a:ea typeface="楷体" panose="02010609060101010101" pitchFamily="49" charset="-122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0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0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7" name="Rectangle 3"/>
          <p:cNvSpPr>
            <a:spLocks noGrp="1"/>
          </p:cNvSpPr>
          <p:nvPr>
            <p:ph type="subTitle" idx="1"/>
          </p:nvPr>
        </p:nvSpPr>
        <p:spPr>
          <a:xfrm>
            <a:off x="644525" y="4763"/>
            <a:ext cx="8499475" cy="5645150"/>
          </a:xfrm>
        </p:spPr>
        <p:txBody>
          <a:bodyPr wrap="square" lIns="91440" tIns="45720" rIns="91440" bIns="45720" anchor="t" anchorCtr="0"/>
          <a:lstStyle/>
          <a:p>
            <a:pPr algn="l" eaLnBrk="1" hangingPunct="1">
              <a:buSzPct val="60000"/>
            </a:pPr>
            <a:r>
              <a:t>富兰克林在美国制宪会议的演讲：</a:t>
            </a:r>
            <a:endParaRPr lang="zh-CN" altLang="en-US" sz="2800" b="1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r>
              <a:t>我承认，这部宪法中的若干部分，我现在还不能同意，但我没有把握说，我将来永不同意这些部分。活了这么大的年纪，我已经历过许多场合，由于获得更佳信息，或经过更周密的思考，责任心驱使我改变原来的观点，哪怕是在重大问题上，原来以为自己正确，后来恰恰相反。因此，年纪越大，越倾向于怀疑自己的判断，更尊重别人的判断。……的确，大多数的人，也和宗教里的大多数教派一样，以为他们自己拥有全部真理，凡是别人的观点与他们不同，就认定是谬误。虽然许多平民都认为自己一贯正确，自信程度之高，就和他们所属的教派一样，但是，很少有人表达得像一位法国太太那么自然，他与妹妹发生争执时说，“我也不明白这是怎么回事，妹妹，可是我从来没有遇到一个永远正确的人，除了我自己。” </a:t>
            </a: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0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9" name="Rectangle 3"/>
          <p:cNvSpPr>
            <a:spLocks noGrp="1"/>
          </p:cNvSpPr>
          <p:nvPr>
            <p:ph type="subTitle" idx="1"/>
          </p:nvPr>
        </p:nvSpPr>
        <p:spPr>
          <a:xfrm>
            <a:off x="644525" y="1025525"/>
            <a:ext cx="8499475" cy="4624388"/>
          </a:xfrm>
        </p:spPr>
        <p:txBody>
          <a:bodyPr wrap="square" lIns="91440" tIns="45720" rIns="91440" bIns="45720" anchor="t" anchorCtr="0"/>
          <a:lstStyle/>
          <a:p>
            <a:pPr algn="l" eaLnBrk="1" hangingPunct="1">
              <a:buSzPct val="60000"/>
            </a:pP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r>
              <a:t>思辨强调全面、深入、辩证地思考、分析问题，得出符合实际且具有预见性的观点（主张、结论）</a:t>
            </a: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7" name="Rectangle 3"/>
          <p:cNvSpPr>
            <a:spLocks noGrp="1"/>
          </p:cNvSpPr>
          <p:nvPr>
            <p:ph type="subTitle" idx="1"/>
          </p:nvPr>
        </p:nvSpPr>
        <p:spPr>
          <a:xfrm>
            <a:off x="631825" y="109538"/>
            <a:ext cx="8499475" cy="4624387"/>
          </a:xfrm>
        </p:spPr>
        <p:txBody>
          <a:bodyPr wrap="square" lIns="91440" tIns="45720" rIns="91440" bIns="45720" anchor="t" anchorCtr="0"/>
          <a:lstStyle/>
          <a:p>
            <a:pPr algn="l" eaLnBrk="1" hangingPunct="1">
              <a:buSzPct val="60000"/>
            </a:pP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r>
              <a:t>思辨是观念</a:t>
            </a:r>
            <a:endParaRPr lang="zh-CN" altLang="en-US" sz="3600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r>
              <a:t>思辨是过程</a:t>
            </a:r>
            <a:endParaRPr lang="zh-CN" altLang="en-US" sz="3600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r>
              <a:t>思辨是能力</a:t>
            </a:r>
            <a:endParaRPr lang="zh-CN" altLang="en-US" sz="3600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r>
              <a:t>思辨是品质</a:t>
            </a:r>
            <a:endParaRPr lang="zh-CN" altLang="en-US" sz="3600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endParaRPr lang="zh-CN" altLang="en-US" sz="4800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0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1" name="Rectangle 3"/>
          <p:cNvSpPr>
            <a:spLocks noGrp="1"/>
          </p:cNvSpPr>
          <p:nvPr>
            <p:ph type="subTitle" idx="1"/>
          </p:nvPr>
        </p:nvSpPr>
        <p:spPr>
          <a:xfrm>
            <a:off x="644525" y="936625"/>
            <a:ext cx="8499475" cy="3419475"/>
          </a:xfrm>
        </p:spPr>
        <p:txBody>
          <a:bodyPr wrap="square" lIns="91440" tIns="45720" rIns="91440" bIns="45720" anchor="t" anchorCtr="0"/>
          <a:lstStyle/>
          <a:p>
            <a:pPr algn="l" eaLnBrk="1" hangingPunct="1">
              <a:buSzPct val="60000"/>
            </a:pPr>
            <a:r>
              <a:t>思辨与批判性思维具有内在密切联系</a:t>
            </a:r>
            <a:endParaRPr lang="zh-CN" altLang="en-US" b="1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endParaRPr lang="zh-CN" altLang="en-US" b="1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r>
              <a:t>何谓批判性思维？</a:t>
            </a:r>
            <a:endParaRPr lang="zh-CN" altLang="en-US" b="1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r>
              <a:t>最有名最简洁的定义（R.恩尼斯）:</a:t>
            </a: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r>
              <a:t>批判性思维是合理的、反思性的思维，其目的在于决定我们的信念和行动。</a:t>
            </a: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1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1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1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1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5" name="Rectangle 3"/>
          <p:cNvSpPr>
            <a:spLocks noGrp="1"/>
          </p:cNvSpPr>
          <p:nvPr>
            <p:ph type="subTitle" idx="1"/>
          </p:nvPr>
        </p:nvSpPr>
        <p:spPr>
          <a:xfrm>
            <a:off x="695325" y="923925"/>
            <a:ext cx="8499475" cy="6389688"/>
          </a:xfrm>
        </p:spPr>
        <p:txBody>
          <a:bodyPr wrap="square" lIns="91440" tIns="45720" rIns="91440" bIns="45720" anchor="t" anchorCtr="0"/>
          <a:lstStyle/>
          <a:p>
            <a:pPr algn="l" eaLnBrk="1" hangingPunct="1">
              <a:buSzPct val="60000"/>
            </a:pPr>
            <a:r>
              <a:t>批判性思维（Critical Thinking），也有学者译为“审辨式思维”，它既包括对外在事物事理的理性审视、思辨和表达，也包括对自身的反观、反思甚至自我扬弃。它的价值在于通过质疑，分析，评价、反思得出结论，在于排拒权威、尊长、情感等“非理性”因素，打破“僵化”的模式化思维方式，还在于指向青少年的思维发展，对于个体、社会都具有重要意义。</a:t>
            </a: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endParaRPr lang="zh-CN" altLang="en-US" b="1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Rectangle 3"/>
          <p:cNvSpPr>
            <a:spLocks noGrp="1"/>
          </p:cNvSpPr>
          <p:nvPr>
            <p:ph type="subTitle" idx="1"/>
          </p:nvPr>
        </p:nvSpPr>
        <p:spPr>
          <a:xfrm>
            <a:off x="631825" y="-1587"/>
            <a:ext cx="8499475" cy="6910387"/>
          </a:xfrm>
        </p:spPr>
        <p:txBody>
          <a:bodyPr wrap="square" lIns="91440" tIns="45720" rIns="91440" bIns="45720" anchor="t" anchorCtr="0"/>
          <a:lstStyle/>
          <a:p>
            <a:pPr algn="l" eaLnBrk="1" hangingPunct="1">
              <a:buSzPct val="60000"/>
            </a:pPr>
            <a:r>
              <a:t>批判性思维的理智品质（Peter Facione）</a:t>
            </a:r>
            <a:endParaRPr lang="zh-CN" altLang="en-US" sz="2800" b="1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r>
              <a:t>批判性思维是有目的、自我调节的判断过程，对证据、观念、方法、标准或者语境进行注解、分析、评价、推理和解释。批判性思维根本地是一个探索的工具。所以，批判性思维在教育中是个解放的力量，在人的个人和社会生活中是个强有力的资源。尽管批判性思维并不完全等同于好思维，但它是一种全面的自我改正的能力。理想的批判性思维者喜欢探索、了解全面、信任理性、思想开放、立场灵活、评价公正、诚实面对个人偏见、判断谨慎、愿意重新思考、理解论题清晰、对复杂问题思考有条理、不倦地搜寻有关信息、选择标准合理、考察专注、并且不懈地追求题材和条件容许的最精确的结果。培养好的批判性思维者就是向这个理想努力。它把发展批判性思维技能与培养这样的品质结合起来。这样的品质历来都产生有用的观念知识，也是我们理性和民主社会的基础。</a:t>
            </a:r>
            <a:endParaRPr lang="zh-CN" altLang="en-US" sz="2800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endParaRPr lang="zh-CN" altLang="en-US" sz="2400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Rectangle 3"/>
          <p:cNvSpPr>
            <a:spLocks noGrp="1"/>
          </p:cNvSpPr>
          <p:nvPr>
            <p:ph type="subTitle" idx="1"/>
          </p:nvPr>
        </p:nvSpPr>
        <p:spPr>
          <a:xfrm>
            <a:off x="644525" y="-4762"/>
            <a:ext cx="8499475" cy="6859587"/>
          </a:xfrm>
        </p:spPr>
        <p:txBody>
          <a:bodyPr wrap="square" lIns="91440" tIns="45720" rIns="91440" bIns="45720" anchor="t" anchorCtr="0"/>
          <a:lstStyle/>
          <a:p>
            <a:pPr algn="l" eaLnBrk="1" hangingPunct="1">
              <a:buSzPct val="60000"/>
            </a:pPr>
            <a:endParaRPr lang="zh-CN" altLang="en-US" b="1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r>
              <a:t>批判性思维的6类技能 （Peter Facione）</a:t>
            </a:r>
            <a:endParaRPr lang="zh-CN" altLang="en-US" b="1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endParaRPr lang="zh-CN" altLang="en-US" b="1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r>
              <a:t>阐释 理解和阐述观念、表达的意义</a:t>
            </a: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r>
              <a:t>分析 辨别观念、表达中各要素及其（推理）     关系</a:t>
            </a: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r>
              <a:t>推理 寻求证据，推理，猜测，预测，整合</a:t>
            </a: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r>
              <a:t>评估 评价数据、观念的可信性和推理的逻辑强弱</a:t>
            </a: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r>
              <a:t>解说 全面清晰地表达和说明推理及其结果</a:t>
            </a: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r>
              <a:t>自律 元认知 - 自我检查，自我修正</a:t>
            </a: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19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19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19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19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19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19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19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19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9" name="Rectangle 3"/>
          <p:cNvSpPr>
            <a:spLocks noGrp="1"/>
          </p:cNvSpPr>
          <p:nvPr>
            <p:ph type="subTitle" idx="1"/>
          </p:nvPr>
        </p:nvSpPr>
        <p:spPr>
          <a:xfrm>
            <a:off x="619125" y="1446213"/>
            <a:ext cx="8499475" cy="5146675"/>
          </a:xfrm>
        </p:spPr>
        <p:txBody>
          <a:bodyPr wrap="square" lIns="91440" tIns="45720" rIns="91440" bIns="45720" anchor="t" anchorCtr="0"/>
          <a:lstStyle/>
          <a:p>
            <a:pPr algn="l" eaLnBrk="1" hangingPunct="1">
              <a:buSzPct val="60000"/>
            </a:pPr>
            <a:r>
              <a:t>二、“思辨”之本土理论资源</a:t>
            </a:r>
            <a:endParaRPr lang="zh-CN" altLang="en-US" sz="3600" b="1"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endParaRPr lang="zh-CN" altLang="en-US" b="1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r>
              <a:t>君子学以聚之，问以辨之。</a:t>
            </a: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r>
              <a:t>                        ——《易》</a:t>
            </a: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r>
              <a:t>博学之，审问之，慎思之，明辨之，笃行之。</a:t>
            </a: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r>
              <a:t>                      ——《中庸》</a:t>
            </a: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>
                                            <p:txEl>
                                              <p:charRg st="0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69">
                                            <p:txEl>
                                              <p:charRg st="0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69">
                                            <p:txEl>
                                              <p:charRg st="0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>
                                            <p:txEl>
                                              <p:charRg st="17" end="3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69">
                                            <p:txEl>
                                              <p:charRg st="17" end="3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69">
                                            <p:txEl>
                                              <p:charRg st="17" end="3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>
                                            <p:txEl>
                                              <p:charRg st="30" end="6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169">
                                            <p:txEl>
                                              <p:charRg st="30" end="6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169">
                                            <p:txEl>
                                              <p:charRg st="30" end="6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>
                                            <p:txEl>
                                              <p:charRg st="60" end="8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169">
                                            <p:txEl>
                                              <p:charRg st="60" end="8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169">
                                            <p:txEl>
                                              <p:charRg st="60" end="8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>
                                            <p:txEl>
                                              <p:charRg st="81" end="1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69">
                                            <p:txEl>
                                              <p:charRg st="81" end="1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69">
                                            <p:txEl>
                                              <p:charRg st="81" end="1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Rectangle 3"/>
          <p:cNvSpPr>
            <a:spLocks noGrp="1"/>
          </p:cNvSpPr>
          <p:nvPr>
            <p:ph type="subTitle" idx="1"/>
          </p:nvPr>
        </p:nvSpPr>
        <p:spPr>
          <a:xfrm>
            <a:off x="644525" y="1012825"/>
            <a:ext cx="8499475" cy="3692525"/>
          </a:xfrm>
        </p:spPr>
        <p:txBody>
          <a:bodyPr wrap="square" lIns="91440" tIns="45720" rIns="91440" bIns="45720" anchor="t" anchorCtr="0"/>
          <a:lstStyle/>
          <a:p>
            <a:pPr algn="l" eaLnBrk="1" hangingPunct="1">
              <a:buSzPct val="60000"/>
            </a:pPr>
            <a:r>
              <a:t>学而不思则罔，思而不学则殆。</a:t>
            </a:r>
            <a:endParaRPr lang="zh-CN" altLang="en-US">
              <a:latin typeface="宋体" panose="02010600030101010101" pitchFamily="2" charset="-122"/>
              <a:ea typeface="+mn-ea"/>
              <a:cs typeface="+mn-cs"/>
              <a:sym typeface="宋体" panose="02010600030101010101" pitchFamily="2" charset="-122"/>
            </a:endParaRPr>
          </a:p>
          <a:p>
            <a:pPr algn="l" eaLnBrk="1" hangingPunct="1">
              <a:buSzPct val="60000"/>
            </a:pPr>
            <a:r>
              <a:t>                       ——《论语》</a:t>
            </a:r>
            <a:endParaRPr lang="zh-CN" altLang="en-US">
              <a:latin typeface="宋体" panose="02010600030101010101" pitchFamily="2" charset="-122"/>
              <a:ea typeface="+mn-ea"/>
              <a:cs typeface="+mn-cs"/>
              <a:sym typeface="宋体" panose="02010600030101010101" pitchFamily="2" charset="-122"/>
            </a:endParaRPr>
          </a:p>
          <a:p>
            <a:pPr algn="l" eaLnBrk="1" hangingPunct="1">
              <a:buSzPct val="60000"/>
            </a:pPr>
            <a:endParaRPr lang="zh-CN" altLang="en-US">
              <a:latin typeface="宋体" panose="02010600030101010101" pitchFamily="2" charset="-122"/>
              <a:ea typeface="+mn-ea"/>
              <a:cs typeface="+mn-cs"/>
              <a:sym typeface="宋体" panose="02010600030101010101" pitchFamily="2" charset="-122"/>
            </a:endParaRPr>
          </a:p>
          <a:p>
            <a:pPr algn="l" eaLnBrk="1" hangingPunct="1">
              <a:buSzPct val="60000"/>
            </a:pPr>
            <a:r>
              <a:t>吾尝终日而思矣，不如须臾之所学也。</a:t>
            </a:r>
            <a:endParaRPr lang="zh-CN" altLang="en-US">
              <a:latin typeface="宋体" panose="02010600030101010101" pitchFamily="2" charset="-122"/>
              <a:ea typeface="+mn-ea"/>
              <a:cs typeface="+mn-cs"/>
            </a:endParaRPr>
          </a:p>
          <a:p>
            <a:pPr algn="l" eaLnBrk="1" hangingPunct="1">
              <a:buSzPct val="60000"/>
            </a:pPr>
            <a:r>
              <a:t>                       ——《荀子》</a:t>
            </a:r>
            <a:endParaRPr lang="zh-CN" altLang="en-US" b="1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1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1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1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Rectangle 3"/>
          <p:cNvSpPr>
            <a:spLocks noGrp="1"/>
          </p:cNvSpPr>
          <p:nvPr>
            <p:ph type="subTitle" idx="1"/>
          </p:nvPr>
        </p:nvSpPr>
        <p:spPr>
          <a:xfrm>
            <a:off x="644525" y="1012825"/>
            <a:ext cx="8499475" cy="3692525"/>
          </a:xfrm>
        </p:spPr>
        <p:txBody>
          <a:bodyPr wrap="square" lIns="91440" tIns="45720" rIns="91440" bIns="45720" anchor="t" anchorCtr="0"/>
          <a:lstStyle/>
          <a:p>
            <a:pPr algn="l" eaLnBrk="1" hangingPunct="1">
              <a:buSzPct val="60000"/>
            </a:pPr>
            <a:r>
              <a:t>读书无疑者，须教有疑；有疑者，却要无疑。到这里方是长进。</a:t>
            </a: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r>
              <a:t>                         ——朱熹</a:t>
            </a: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r>
              <a:t>前辈谓学贵知疑。小疑则小进，大疑则大进。疑者，觉悟之机也。一番觉悟，一番长进。</a:t>
            </a: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r>
              <a:t>             ——明代思想家陈献章</a:t>
            </a: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2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2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2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2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Rectangle 3"/>
          <p:cNvSpPr>
            <a:spLocks noGrp="1"/>
          </p:cNvSpPr>
          <p:nvPr>
            <p:ph type="subTitle" idx="1"/>
          </p:nvPr>
        </p:nvSpPr>
        <p:spPr>
          <a:xfrm>
            <a:off x="644525" y="1570038"/>
            <a:ext cx="8499475" cy="3135312"/>
          </a:xfrm>
        </p:spPr>
        <p:txBody>
          <a:bodyPr wrap="square" lIns="91440" tIns="45720" rIns="91440" bIns="45720" anchor="t" anchorCtr="0"/>
          <a:lstStyle/>
          <a:p>
            <a:pPr algn="l" eaLnBrk="1" hangingPunct="1">
              <a:buSzPct val="60000"/>
            </a:pPr>
            <a:r>
              <a:t>三、名家思辨举隅</a:t>
            </a:r>
            <a:endParaRPr lang="zh-CN" altLang="en-US" sz="3600" b="1"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Wingdings" panose="05000000000000000000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7" name="内容占位符 41986"/>
          <p:cNvSpPr>
            <a:spLocks noGrp="1"/>
          </p:cNvSpPr>
          <p:nvPr>
            <p:ph idx="1"/>
          </p:nvPr>
        </p:nvSpPr>
        <p:spPr>
          <a:xfrm>
            <a:off x="1187450" y="508000"/>
            <a:ext cx="7772400" cy="6350000"/>
          </a:xfrm>
        </p:spPr>
        <p:txBody>
          <a:bodyPr anchor="t" anchorCtr="0"/>
          <a:lstStyle/>
          <a:p>
            <a:endParaRPr lang="en-US" altLang="zh-CN"/>
          </a:p>
          <a:p>
            <a:r>
              <a:t>鲁迅看秦始皇：</a:t>
            </a:r>
            <a:endParaRPr lang="zh-CN" altLang="en-US" sz="3600" b="1">
              <a:ea typeface="黑体" panose="02010609060101010101" pitchFamily="49" charset="-122"/>
            </a:endParaRPr>
          </a:p>
          <a:p>
            <a:r>
              <a:t>许多史书对人物的评价是靠不住的。历代王朝，统治时间长的，评价者都是本朝人，他们对本朝皇帝，多半是歌功颂德；统治时间短的，那朝代的皇帝就很容易被贬为“暴君”，因为评论者是另一个朝代的人了。秦始皇在历史上有贡献，但是吃了秦朝年代太短的亏。</a:t>
            </a:r>
            <a:endParaRPr lang="zh-CN" altLang="en-US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5" name="内容占位符 18434"/>
          <p:cNvSpPr>
            <a:spLocks noGrp="1"/>
          </p:cNvSpPr>
          <p:nvPr>
            <p:ph idx="1"/>
          </p:nvPr>
        </p:nvSpPr>
        <p:spPr>
          <a:xfrm>
            <a:off x="1187450" y="476250"/>
            <a:ext cx="7772400" cy="5440363"/>
          </a:xfrm>
        </p:spPr>
        <p:txBody>
          <a:bodyPr anchor="t" anchorCtr="0"/>
          <a:lstStyle/>
          <a:p>
            <a:endParaRPr lang="en-US" altLang="zh-CN" sz="3600" b="1">
              <a:ea typeface="黑体" panose="02010609060101010101" pitchFamily="49" charset="-122"/>
            </a:endParaRPr>
          </a:p>
          <a:p>
            <a:r>
              <a:t>鲁迅看自己：</a:t>
            </a:r>
            <a:endParaRPr lang="zh-CN" altLang="en-US" sz="3600" b="1">
              <a:ea typeface="黑体" panose="02010609060101010101" pitchFamily="49" charset="-122"/>
            </a:endParaRPr>
          </a:p>
          <a:p>
            <a:r>
              <a:t>灵魂里</a:t>
            </a:r>
            <a:endParaRPr lang="zh-CN" altLang="en-US" sz="3600">
              <a:latin typeface="宋体" panose="02010600030101010101" pitchFamily="2" charset="-122"/>
            </a:endParaRPr>
          </a:p>
          <a:p>
            <a:pPr>
              <a:buNone/>
            </a:pPr>
            <a:r>
              <a:t> 有毒气和鬼气</a:t>
            </a:r>
            <a:endParaRPr lang="zh-CN" altLang="en-US" sz="3600">
              <a:latin typeface="宋体" panose="02010600030101010101" pitchFamily="2" charset="-122"/>
            </a:endParaRPr>
          </a:p>
        </p:txBody>
      </p:sp>
      <p:pic>
        <p:nvPicPr>
          <p:cNvPr id="18437" name="图片 18436" descr="u=3551555193,315467686&amp;fm=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7900" y="620713"/>
            <a:ext cx="3816350" cy="453707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charRg st="1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435">
                                            <p:txEl>
                                              <p:charRg st="1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435">
                                            <p:txEl>
                                              <p:charRg st="1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charRg st="5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8435">
                                            <p:txEl>
                                              <p:charRg st="5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8435">
                                            <p:txEl>
                                              <p:charRg st="5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charRg st="9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435">
                                            <p:txEl>
                                              <p:charRg st="9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8435">
                                            <p:txEl>
                                              <p:charRg st="9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59" name="内容占位符 45058"/>
          <p:cNvSpPr>
            <a:spLocks noGrp="1"/>
          </p:cNvSpPr>
          <p:nvPr>
            <p:ph idx="1"/>
          </p:nvPr>
        </p:nvSpPr>
        <p:spPr>
          <a:xfrm>
            <a:off x="765175" y="0"/>
            <a:ext cx="8356600" cy="6858000"/>
          </a:xfrm>
        </p:spPr>
        <p:txBody>
          <a:bodyPr anchor="t" anchorCtr="0"/>
          <a:lstStyle/>
          <a:p>
            <a:endParaRPr lang="en-US" altLang="zh-CN" b="1"/>
          </a:p>
          <a:p>
            <a:endParaRPr lang="en-US" altLang="zh-CN" b="1">
              <a:ea typeface="黑体" panose="02010609060101010101" pitchFamily="49" charset="-122"/>
            </a:endParaRPr>
          </a:p>
          <a:p>
            <a:r>
              <a:t>鲁迅的反思:</a:t>
            </a:r>
            <a:endParaRPr lang="en-US" altLang="zh-CN" sz="3600" b="1"/>
          </a:p>
          <a:p>
            <a:r>
              <a:t>钞票贬值，对折兑换现银。“当一包现银塞在怀中，沉甸甸地觉得安心，欢喜的时候，却突然起了另一思想，就是：我们极容易变成奴隶，而且变了之后，还万分喜欢。”</a:t>
            </a:r>
            <a:endParaRPr lang="zh-CN" altLang="en-US"/>
          </a:p>
          <a:p>
            <a:pPr>
              <a:buNone/>
            </a:pPr>
            <a:r>
              <a:t>                       ——《鲁迅全集》卷一P211                                        </a:t>
            </a:r>
            <a:endParaRPr lang="en-US" altLang="zh-CN" b="1"/>
          </a:p>
          <a:p>
            <a:pPr>
              <a:buNone/>
            </a:pPr>
            <a:r>
              <a:t>                                </a:t>
            </a:r>
            <a:endParaRPr lang="en-US" altLang="zh-CN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charRg st="9" end="9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5059">
                                            <p:txEl>
                                              <p:charRg st="9" end="9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5059">
                                            <p:txEl>
                                              <p:charRg st="9" end="9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charRg st="92" end="16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5059">
                                            <p:txEl>
                                              <p:charRg st="92" end="16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5059">
                                            <p:txEl>
                                              <p:charRg st="92" end="16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1" name="Rectangle 3"/>
          <p:cNvSpPr>
            <a:spLocks noGrp="1"/>
          </p:cNvSpPr>
          <p:nvPr>
            <p:ph idx="1"/>
          </p:nvPr>
        </p:nvSpPr>
        <p:spPr>
          <a:xfrm>
            <a:off x="1371600" y="-242887"/>
            <a:ext cx="7772400" cy="6858000"/>
          </a:xfrm>
        </p:spPr>
        <p:txBody>
          <a:bodyPr wrap="square" lIns="91440" tIns="45720" rIns="91440" bIns="45720" anchor="t" anchorCtr="0"/>
          <a:lstStyle/>
          <a:p>
            <a:pPr eaLnBrk="1" hangingPunct="1"/>
            <a:endParaRPr lang="en-US" altLang="zh-CN" sz="3600" b="1">
              <a:ea typeface="黑体" panose="02010609060101010101" pitchFamily="49" charset="-122"/>
            </a:endParaRPr>
          </a:p>
          <a:p>
            <a:pPr eaLnBrk="1" hangingPunct="1"/>
            <a:endParaRPr lang="en-US" altLang="zh-CN" sz="3600" b="1">
              <a:ea typeface="黑体" panose="02010609060101010101" pitchFamily="49" charset="-122"/>
            </a:endParaRPr>
          </a:p>
          <a:p>
            <a:pPr eaLnBrk="1" hangingPunct="1">
              <a:buNone/>
            </a:pPr>
            <a:endParaRPr lang="en-US" altLang="zh-CN" sz="3600" b="1">
              <a:ea typeface="黑体" panose="02010609060101010101" pitchFamily="49" charset="-122"/>
            </a:endParaRPr>
          </a:p>
          <a:p>
            <a:pPr eaLnBrk="1" hangingPunct="1"/>
            <a:endParaRPr lang="en-US" altLang="zh-CN"/>
          </a:p>
        </p:txBody>
      </p:sp>
      <p:pic>
        <p:nvPicPr>
          <p:cNvPr id="15366" name="Picture 6" descr="u=1992321594,2118215416&amp;fm=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5875" y="476250"/>
            <a:ext cx="4487863" cy="5689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483" name="AutoShape 11" descr="u=2170362984,1193589739&amp;fm=23&amp;gp=0"/>
          <p:cNvSpPr>
            <a:spLocks noChangeAspect="1"/>
          </p:cNvSpPr>
          <p:nvPr/>
        </p:nvSpPr>
        <p:spPr>
          <a:xfrm>
            <a:off x="4419600" y="3276600"/>
            <a:ext cx="304800" cy="3048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20484" name="AutoShape 13" descr="u=2170362984,1193589739&amp;fm=23&amp;gp=0"/>
          <p:cNvSpPr>
            <a:spLocks noChangeAspect="1"/>
          </p:cNvSpPr>
          <p:nvPr/>
        </p:nvSpPr>
        <p:spPr>
          <a:xfrm>
            <a:off x="4427538" y="3284538"/>
            <a:ext cx="304800" cy="3048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5" name="Rectangle 3"/>
          <p:cNvSpPr>
            <a:spLocks noGrp="1"/>
          </p:cNvSpPr>
          <p:nvPr>
            <p:ph idx="1"/>
          </p:nvPr>
        </p:nvSpPr>
        <p:spPr>
          <a:xfrm>
            <a:off x="773113" y="0"/>
            <a:ext cx="8367712" cy="6858000"/>
          </a:xfrm>
        </p:spPr>
        <p:txBody>
          <a:bodyPr wrap="square" lIns="91440" tIns="45720" rIns="91440" bIns="45720" anchor="t" anchorCtr="0"/>
          <a:lstStyle/>
          <a:p>
            <a:pPr eaLnBrk="1" hangingPunct="1"/>
            <a:endParaRPr lang="zh-CN" altLang="en-US" b="1">
              <a:ea typeface="黑体" panose="02010609060101010101" pitchFamily="49" charset="-122"/>
            </a:endParaRPr>
          </a:p>
          <a:p>
            <a:pPr eaLnBrk="1" hangingPunct="1"/>
            <a:r>
              <a:t>巴尔扎克：</a:t>
            </a:r>
            <a:endParaRPr lang="zh-CN" altLang="en-US" sz="4000">
              <a:ea typeface="楷体" panose="02010609060101010101" pitchFamily="49" charset="-122"/>
            </a:endParaRPr>
          </a:p>
          <a:p>
            <a:pPr eaLnBrk="1" hangingPunct="1"/>
            <a:r>
              <a:t>我观察自己，如同观察别人一样：我这五尺二寸的身躯，包含可能有的分歧和矛盾。有些人认为我高傲，浪费，顽固，轻浮，思想散漫、狂妄，疏忽，懒惰，懈怠，冒失，毫无恒心，爱说话，不周到，欠教养，无礼貌，乖戾，好使性子；另一些人却说我节俭，谦虚，勇敢，顽强，刚毅，不修边幅，用功，有恒心，不爱说话，心细，有礼貌，经常快活，其实都有道理；说我胆小如鼠的人，不见得就比说我勇敢过人的人更没有道理……</a:t>
            </a:r>
            <a:endParaRPr lang="en-US" altLang="zh-CN"/>
          </a:p>
          <a:p>
            <a:pPr eaLnBrk="1" hangingPunct="1"/>
            <a:endParaRPr lang="en-US" altLang="zh-CN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9" name="Rectangle 3"/>
          <p:cNvSpPr>
            <a:spLocks noGrp="1"/>
          </p:cNvSpPr>
          <p:nvPr>
            <p:ph idx="1"/>
          </p:nvPr>
        </p:nvSpPr>
        <p:spPr>
          <a:xfrm>
            <a:off x="1182688" y="0"/>
            <a:ext cx="7772400" cy="6669088"/>
          </a:xfrm>
        </p:spPr>
        <p:txBody>
          <a:bodyPr wrap="square" lIns="91440" tIns="45720" rIns="91440" bIns="45720" anchor="t" anchorCtr="0"/>
          <a:lstStyle/>
          <a:p>
            <a:pPr eaLnBrk="1" hangingPunct="1"/>
            <a:endParaRPr lang="zh-CN" altLang="zh-CN"/>
          </a:p>
        </p:txBody>
      </p:sp>
      <p:pic>
        <p:nvPicPr>
          <p:cNvPr id="24581" name="Picture 5" descr="IMG_20161105_1610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350" y="692150"/>
            <a:ext cx="4135438" cy="52578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4582" name="Picture 6" descr="IMG_20161105_1606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7900" y="692150"/>
            <a:ext cx="4130675" cy="5257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508" name="文本框 1"/>
          <p:cNvSpPr txBox="1"/>
          <p:nvPr/>
        </p:nvSpPr>
        <p:spPr>
          <a:xfrm>
            <a:off x="2238375" y="868363"/>
            <a:ext cx="5991225" cy="706437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t>泰山为什么是座名山?</a:t>
            </a:r>
            <a:endParaRPr lang="en-US" altLang="zh-CN" sz="4000" b="1">
              <a:solidFill>
                <a:srgbClr val="FFC000"/>
              </a:solidFill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9" name="Rectangle 3"/>
          <p:cNvSpPr>
            <a:spLocks noGrp="1"/>
          </p:cNvSpPr>
          <p:nvPr>
            <p:ph idx="1"/>
          </p:nvPr>
        </p:nvSpPr>
        <p:spPr>
          <a:xfrm>
            <a:off x="1000125" y="-214312"/>
            <a:ext cx="7772400" cy="6500812"/>
          </a:xfrm>
        </p:spPr>
        <p:txBody>
          <a:bodyPr wrap="square" lIns="91440" tIns="45720" rIns="91440" bIns="45720" anchor="t" anchorCtr="0"/>
          <a:lstStyle/>
          <a:p>
            <a:pPr eaLnBrk="1" hangingPunct="1"/>
            <a:endParaRPr lang="en-US" altLang="zh-CN" sz="3600" b="1"/>
          </a:p>
          <a:p>
            <a:pPr eaLnBrk="1" hangingPunct="1"/>
            <a:endParaRPr lang="en-US" altLang="zh-CN" sz="3600" b="1"/>
          </a:p>
          <a:p>
            <a:pPr eaLnBrk="1" hangingPunct="1"/>
            <a:r>
              <a:t>泰山为什么是座名山?</a:t>
            </a:r>
            <a:endParaRPr lang="en-US" altLang="zh-CN" sz="3600" b="1"/>
          </a:p>
          <a:p>
            <a:pPr eaLnBrk="1" hangingPunct="1"/>
            <a:r>
              <a:t>第一是由于它的高，不是由于它的绝对高度，而是由于它的相对高度。泰山的绝对高度远远低于珠穆朗玛峰不必说，就是与华北第一峰小五台山相比，也如小巫见大巫一般。但由于它矗立于华北大平原之上，就给人留下了高不可攀的印象。其次，它有绝妙的景致。“愈翻愈险，愈险愈奇”，无比雄伟，无比壮观。</a:t>
            </a:r>
            <a:endParaRPr lang="zh-CN" altLang="en-US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091" name="Rectangle 3"/>
          <p:cNvSpPr>
            <a:spLocks noGrp="1"/>
          </p:cNvSpPr>
          <p:nvPr>
            <p:ph idx="1"/>
          </p:nvPr>
        </p:nvSpPr>
        <p:spPr>
          <a:xfrm>
            <a:off x="1182688" y="0"/>
            <a:ext cx="7772400" cy="6858000"/>
          </a:xfrm>
        </p:spPr>
        <p:txBody>
          <a:bodyPr wrap="square" lIns="91440" tIns="45720" rIns="91440" bIns="45720" anchor="t" anchorCtr="0"/>
          <a:lstStyle/>
          <a:p>
            <a:pPr eaLnBrk="1" hangingPunct="1"/>
            <a:endParaRPr lang="en-US" altLang="zh-CN">
              <a:solidFill>
                <a:schemeClr val="hlink"/>
              </a:solidFill>
            </a:endParaRPr>
          </a:p>
          <a:p>
            <a:pPr eaLnBrk="1" hangingPunct="1"/>
            <a:endParaRPr lang="en-US" altLang="zh-CN">
              <a:solidFill>
                <a:schemeClr val="hlink"/>
              </a:solidFill>
            </a:endParaRPr>
          </a:p>
          <a:p>
            <a:pPr eaLnBrk="1" hangingPunct="1"/>
            <a:r>
              <a:t>第三是由于它的地理位置。它位于东方，“东方主生，帝出乎震”，因而受到历代帝王的重视；而且齐鲁一带，自古车马辐辏、人文荟萃，泰山也因而名闻遐迩。第四，组成泰山的岩石，约有二十亿年的高寿，因而是研究太古界的标准地区之一，成了世界名山。</a:t>
            </a:r>
            <a:endParaRPr lang="zh-CN" altLang="en-US"/>
          </a:p>
          <a:p>
            <a:pPr eaLnBrk="1" hangingPunct="1">
              <a:buNone/>
            </a:pPr>
            <a:endParaRPr lang="en-US" altLang="zh-CN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Rectangle 3"/>
          <p:cNvSpPr>
            <a:spLocks noGrp="1"/>
          </p:cNvSpPr>
          <p:nvPr>
            <p:ph type="subTitle" idx="1"/>
          </p:nvPr>
        </p:nvSpPr>
        <p:spPr>
          <a:xfrm>
            <a:off x="644525" y="1570038"/>
            <a:ext cx="8499475" cy="3135312"/>
          </a:xfrm>
        </p:spPr>
        <p:txBody>
          <a:bodyPr wrap="square" lIns="91440" tIns="45720" rIns="91440" bIns="45720" anchor="t" anchorCtr="0"/>
          <a:lstStyle/>
          <a:p>
            <a:pPr algn="l" eaLnBrk="1" hangingPunct="1">
              <a:buSzPct val="60000"/>
            </a:pPr>
            <a:r>
              <a:t>四、高考作文题的特点和启示</a:t>
            </a:r>
            <a:endParaRPr lang="zh-CN" altLang="en-US" sz="3600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">
                                            <p:txEl>
                                              <p:charRg st="0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1">
                                            <p:txEl>
                                              <p:charRg st="0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1">
                                            <p:txEl>
                                              <p:charRg st="0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Rectangle 3"/>
          <p:cNvSpPr>
            <a:spLocks noGrp="1"/>
          </p:cNvSpPr>
          <p:nvPr>
            <p:ph type="subTitle" idx="1"/>
          </p:nvPr>
        </p:nvSpPr>
        <p:spPr>
          <a:xfrm>
            <a:off x="644525" y="1570038"/>
            <a:ext cx="8499475" cy="3135312"/>
          </a:xfrm>
        </p:spPr>
        <p:txBody>
          <a:bodyPr wrap="square" lIns="91440" tIns="45720" rIns="91440" bIns="45720" anchor="t" anchorCtr="0"/>
          <a:lstStyle/>
          <a:p>
            <a:pPr algn="l" eaLnBrk="1" hangingPunct="1">
              <a:buSzPct val="60000"/>
            </a:pPr>
            <a:r>
              <a:t>新《普通高中语文课程标准》将“思辨性写作”列入必修课程第6个学习任务群“思辨性阅读与表达”。</a:t>
            </a: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Rectangle 3"/>
          <p:cNvSpPr>
            <a:spLocks noGrp="1"/>
          </p:cNvSpPr>
          <p:nvPr>
            <p:ph type="subTitle" idx="1"/>
          </p:nvPr>
        </p:nvSpPr>
        <p:spPr>
          <a:xfrm>
            <a:off x="657225" y="688975"/>
            <a:ext cx="8499475" cy="3692525"/>
          </a:xfrm>
        </p:spPr>
        <p:txBody>
          <a:bodyPr wrap="square" lIns="91440" tIns="45720" rIns="91440" bIns="45720" anchor="t" anchorCtr="0"/>
          <a:lstStyle/>
          <a:p>
            <a:pPr algn="l" eaLnBrk="1" hangingPunct="1">
              <a:buSzPct val="60000"/>
            </a:pPr>
            <a:endParaRPr lang="zh-CN" altLang="en-US" b="1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r>
              <a:t>2017年全国共有9套语文高考试卷，分别是全国卷Ⅰ、卷Ⅱ和卷Ⅲ、北京卷、天津卷、上海卷、江苏卷、浙江卷、山东卷。北京卷有两道作文题可供考生选写，所以，今年全国语文高考总共有10道作文题。</a:t>
            </a: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Rectangle 3"/>
          <p:cNvSpPr>
            <a:spLocks noGrp="1"/>
          </p:cNvSpPr>
          <p:nvPr>
            <p:ph type="subTitle" idx="1"/>
          </p:nvPr>
        </p:nvSpPr>
        <p:spPr>
          <a:xfrm>
            <a:off x="644525" y="231775"/>
            <a:ext cx="8499475" cy="4473575"/>
          </a:xfrm>
        </p:spPr>
        <p:txBody>
          <a:bodyPr wrap="square" lIns="91440" tIns="45720" rIns="91440" bIns="45720" anchor="t" anchorCtr="0"/>
          <a:lstStyle/>
          <a:p>
            <a:pPr algn="l" eaLnBrk="1" hangingPunct="1">
              <a:buSzPct val="60000"/>
            </a:pPr>
            <a:r>
              <a:t>全国卷Ⅰ：</a:t>
            </a:r>
            <a:endParaRPr lang="zh-CN" altLang="en-US" b="1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r>
              <a:t>要求“写一篇文章帮助外国青年读懂中国”，既是“任务驱动”的指令，也是“具体思辨”的语境，12个关键词的自由选择和组合提供了丰富的张力和层叠的思辨空间。命题在引领价值观的同时，鼓励发挥考生的想象力，鼓励关键词搭配组合的创造性，为批判性思维的发挥留出广阔空间。如由“美丽乡村”走笔于旧式城镇化的痼疾和“留住乡愁”的必要，从“大熊猫”延伸到动物保护乃至生态保护的迫切，借“空气污染”“食品安全”论述过度追求GDP的危害以及对创新、协调、绿色、开放、共享这“五大发展理念”的呼唤。</a:t>
            </a: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4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4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Rectangle 3"/>
          <p:cNvSpPr>
            <a:spLocks noGrp="1"/>
          </p:cNvSpPr>
          <p:nvPr>
            <p:ph type="subTitle" idx="1"/>
          </p:nvPr>
        </p:nvSpPr>
        <p:spPr>
          <a:xfrm>
            <a:off x="631825" y="217488"/>
            <a:ext cx="8499475" cy="3692525"/>
          </a:xfrm>
        </p:spPr>
        <p:txBody>
          <a:bodyPr wrap="square" lIns="91440" tIns="45720" rIns="91440" bIns="45720" anchor="t" anchorCtr="0"/>
          <a:lstStyle/>
          <a:p>
            <a:pPr algn="l" eaLnBrk="1" hangingPunct="1">
              <a:buSzPct val="60000"/>
            </a:pPr>
            <a:r>
              <a:t>浙江卷：</a:t>
            </a:r>
            <a:endParaRPr lang="zh-CN" altLang="en-US" b="1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  <a:p>
            <a:pPr algn="l" eaLnBrk="1" hangingPunct="1">
              <a:buSzPct val="60000"/>
            </a:pPr>
            <a:r>
              <a:t>一如既往地注重思辨性论述类文章的写作。“人要读三本大书：一本是‘有字之书’，一本是‘无字之书’，一本‘心灵之书’。”有字之书就是以语言文字呈现的文本，无字之书是个体与世界的相遇，也就是具体的生活，心灵之书着眼于人的精神层面，凸显的是人的超越性维度。这个题目难在如何把三者统一，就算是彰显其中一本“书”，也应该在与其他两本“书”有机联系的论域下展开。题目明确要求“对作者的观点进行评说”，考生如果只是对三本“书”以平行结构方式泛泛而论，就很难拿到高分。</a:t>
            </a: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4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4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7" name="Rectangle 3"/>
          <p:cNvSpPr>
            <a:spLocks noGrp="1"/>
          </p:cNvSpPr>
          <p:nvPr>
            <p:ph type="subTitle" idx="1"/>
          </p:nvPr>
        </p:nvSpPr>
        <p:spPr>
          <a:xfrm>
            <a:off x="619125" y="1266825"/>
            <a:ext cx="8499475" cy="3705225"/>
          </a:xfrm>
        </p:spPr>
        <p:txBody>
          <a:bodyPr wrap="square" lIns="91440" tIns="45720" rIns="91440" bIns="45720" anchor="t" anchorCtr="0"/>
          <a:lstStyle/>
          <a:p>
            <a:pPr algn="l" eaLnBrk="1" hangingPunct="1">
              <a:buSzPct val="60000"/>
            </a:pPr>
            <a:r>
              <a:t>有鉴于“伪抒情/文化散文”的泛滥，近年浙江高考作文命题具有鲜明的导向，“指挥棒”指向学生思维品质特别是思辨能力的提高。题目对于文体虽无显性的规定，却有隐形的指向，“思考”“评说”等词语，引导考生写成“论述类”文体，借此检测客观、冷静、缜密的思辨品质和论说性文字的表达水平。</a:t>
            </a:r>
            <a:endParaRPr lang="zh-CN" altLang="en-US">
              <a:latin typeface="宋体" panose="02010600030101010101" pitchFamily="2" charset="-122"/>
              <a:ea typeface="+mn-ea"/>
              <a:cs typeface="+mn-cs"/>
              <a:sym typeface="Wingdings" panose="05000000000000000000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https://d.book118.com/918102114110006042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Blends">
  <a:themeElements>
    <a:clrScheme name="Blends 3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宋体"/>
        <a:cs typeface="Arial"/>
      </a:majorFont>
      <a:minorFont>
        <a:latin typeface="Tahoma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28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baseType="lpstr" size="36">
      <vt:lpstr>Arial</vt:lpstr>
      <vt:lpstr>Calibri</vt:lpstr>
      <vt:lpstr>Tahoma</vt:lpstr>
      <vt:lpstr>宋体</vt:lpstr>
      <vt:lpstr>Wingdings</vt:lpstr>
      <vt:lpstr>楷体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2024-09-21T22:05:09.757</cp:lastPrinted>
  <dcterms:created xsi:type="dcterms:W3CDTF">2024-09-21T14:05:09Z</dcterms:created>
  <dcterms:modified xsi:type="dcterms:W3CDTF">2024-09-21T14:05:11Z</dcterms:modified>
</cp:coreProperties>
</file>