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D5B6C8C-1F05-4EE5-A62F-7AC7F3587F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A4CC9D-5177-47FE-B9A1-F5CF8D0952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B468F7A-799A-4C21-BE65-2E13DD437D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E5D9A53-1631-44FC-AE3F-AB8A5E6625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148587-78FC-498D-B2D0-19F13AE66BF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AA7280-E5CA-43C8-947E-E455904C88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59E846D-B2DE-4B72-A60B-186BEFE2B9E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9FED80-B085-45D4-A5C4-07F96236FE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A38FA2-2654-4DDC-9C95-B34012E3CB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3B38F1-8802-4839-88C1-A8E59DE854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085596-9698-4FD5-8CC1-1F16094B52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8103127102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教师职业道德(第一编)</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教师职业道德概述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教师职业道德的核心原则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教师职业道德在教育实践中的应用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教师职业道德面临的挑战与对策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教师职业道德评价与激励机制</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教师职业道德概述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4" r="3167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154" r="3215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职业道德的定义与内涵</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职业道德的内涵包括职业理想、职业责任、职业技能、职业纪律、职业良心、职业荣誉、职业作风等方面。</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职业道德是指从事一定职业的人们在职业活动中所应遵循的道德规范以及与之相适应的道德观念、情操和品质。</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教师职业道德是教育事业健康发展的重要保障，有利于提高教师的专业素养和教育质量。</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教师职业道德是教师职业形象的重要组成部分，有利于树立教师的良好形象和威信。</a:t>
            </a:r>
          </a:p>
        </p:txBody>
      </p:sp>
      <p:pic>
        <p:nvPicPr>
          <p:cNvPr id="6" name="Picture 6"/>
          <p:cNvPicPr>
            <a:picLocks noChangeAspect="1"/>
          </p:cNvPicPr>
          <p:nvPr/>
        </p:nvPicPr>
        <p:blipFill>
          <a:blip r:embed="rId2"/>
          <a:srcRect t="7742" b="7742"/>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教师职业道德是教师个人成长和发展的重要因素，有利于提高教师的个人修养和品德。</a:t>
            </a:r>
          </a:p>
        </p:txBody>
      </p:sp>
      <p:pic>
        <p:nvPicPr>
          <p:cNvPr id="10" name="Picture 10"/>
          <p:cNvPicPr>
            <a:picLocks noChangeAspect="1"/>
          </p:cNvPicPr>
          <p:nvPr/>
        </p:nvPicPr>
        <p:blipFill>
          <a:blip r:embed="rId4"/>
          <a:srcRect t="12531" b="12531"/>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教师职业道德的重要性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我国古代教师职业道德观念的形成与发展</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我国古代教师职业道德观念主要表现为“师道尊严”、“有教无类”、“因材施教”等思想。</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近现代教师职业道德的发展与变革</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现代以来，随着教育制度的变革和教育理念的更新，教师职业道德也不断发展与变革，逐渐形成了“爱国守法”、“爱岗敬业”、“关爱学生”、“教书育人”、“为人师表”、“终身学习”等教师职业道德规范。</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当代教师职业道德的挑战与机遇</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代社会，随着信息技术的迅猛发展和教育国际化的趋势，教师职业道德面临着新的挑战和机遇。教师需要不断提高自身的专业素养和道德品质，适应时代发展的需要，为培养德智体美全面发展的社会主义建设者和接班人贡献力量。</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教师职业道德的历史与发展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教师职业道德的核心原则</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认真备课，精心组织课堂教学，注重培养学生的创新精神和实践能力，提高学生的综合素质。</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公正评价学生，尊重学生的个性和差异，关注学生的进步和成长，激发学生的自信心和学习动力。</a:t>
            </a:r>
          </a:p>
        </p:txBody>
      </p:sp>
      <p:pic>
        <p:nvPicPr>
          <p:cNvPr id="7" name="Picture 7"/>
          <p:cNvPicPr>
            <a:picLocks noChangeAspect="1"/>
          </p:cNvPicPr>
          <p:nvPr/>
        </p:nvPicPr>
        <p:blipFill>
          <a:blip r:embed="rId2"/>
          <a:srcRect l="9575" r="9575"/>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1732" b="1732"/>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11647" r="11647"/>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关心学生，关注学生的全面发展，积极与学生沟通交流，了解学生的需求和困难，提供必要的帮助和支持。</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热爱学生，教书育人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825" r="1825"/>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2917" r="12917"/>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6833" r="6833"/>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树立良好的师德形象，严于律己，以身作则，成为学生的楷模和榜样。</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遵守教师职业道德规范，廉洁从教，不谋取私利，不接受学生及家长的礼品和宴请。</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尊重同事，团结协作，共同营造良好的教育氛围。</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为人师表，以身作则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319" b="531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8180" b="818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团结协作，共同发展</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尊重同事，积极与同事交流合作，分享教育教学经验和资源，促进共同成长。</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关心学校发展，积极参与学校的各项活动和工作，为学校的发展贡献自己的力量。</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关注教育改革和发展动态，不断更新教育观念和教学方法，提高教育教学水平。</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flipV="1">
            <a:off x="8281295"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flipV="1">
            <a:off x="4438401"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flipV="1">
            <a:off x="539110"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281295"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38401"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9110"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60778" y="4533107"/>
            <a:ext cx="296842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严谨治学，精益求精，不断提高自己的学术水平和教育教学能力。</a:t>
            </a:r>
          </a:p>
        </p:txBody>
      </p:sp>
      <p:sp>
        <p:nvSpPr>
          <p:cNvPr id="9" name="TextBox 9"/>
          <p:cNvSpPr txBox="1"/>
          <p:nvPr/>
        </p:nvSpPr>
        <p:spPr>
          <a:xfrm>
            <a:off x="4601267"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勇于创新，探索教育教学规律和方法，创造性地解决教育教学中的问题和困难。</a:t>
            </a:r>
          </a:p>
        </p:txBody>
      </p:sp>
      <p:sp>
        <p:nvSpPr>
          <p:cNvPr id="10" name="TextBox 10"/>
          <p:cNvSpPr txBox="1"/>
          <p:nvPr/>
        </p:nvSpPr>
        <p:spPr>
          <a:xfrm>
            <a:off x="8450110"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关注学科前沿动态，不断更新知识结构和拓宽学术视野。</a:t>
            </a:r>
          </a:p>
        </p:txBody>
      </p:sp>
      <p:pic>
        <p:nvPicPr>
          <p:cNvPr id="11" name="Picture 11"/>
          <p:cNvPicPr>
            <a:picLocks noChangeAspect="1"/>
          </p:cNvPicPr>
          <p:nvPr/>
        </p:nvPicPr>
        <p:blipFill>
          <a:blip r:embed="rId2"/>
          <a:srcRect l="16667" r="16667"/>
          <a:stretch>
            <a:fillRect/>
          </a:stretch>
        </p:blipFill>
        <p:spPr>
          <a:xfrm>
            <a:off x="880299" y="1569037"/>
            <a:ext cx="2635073" cy="2635073"/>
          </a:xfrm>
          <a:prstGeom prst="ellipse">
            <a:avLst/>
          </a:prstGeom>
        </p:spPr>
      </p:pic>
      <p:pic>
        <p:nvPicPr>
          <p:cNvPr id="12" name="Picture 12"/>
          <p:cNvPicPr>
            <a:picLocks noChangeAspect="1"/>
          </p:cNvPicPr>
          <p:nvPr/>
        </p:nvPicPr>
        <p:blipFill>
          <a:blip r:embed="rId3"/>
          <a:srcRect l="14667" r="14667"/>
          <a:stretch>
            <a:fillRect/>
          </a:stretch>
        </p:blipFill>
        <p:spPr>
          <a:xfrm>
            <a:off x="4779590" y="1569037"/>
            <a:ext cx="2635073" cy="2635073"/>
          </a:xfrm>
          <a:prstGeom prst="ellipse">
            <a:avLst/>
          </a:prstGeom>
        </p:spPr>
      </p:pic>
      <p:pic>
        <p:nvPicPr>
          <p:cNvPr id="13" name="Picture 13"/>
          <p:cNvPicPr>
            <a:picLocks noChangeAspect="1"/>
          </p:cNvPicPr>
          <p:nvPr/>
        </p:nvPicPr>
        <p:blipFill>
          <a:blip r:embed="rId4"/>
          <a:srcRect l="12500" r="12500"/>
          <a:stretch>
            <a:fillRect/>
          </a:stretch>
        </p:blipFill>
        <p:spPr>
          <a:xfrm>
            <a:off x="8622484" y="1569037"/>
            <a:ext cx="2635073" cy="2635073"/>
          </a:xfrm>
          <a:prstGeom prst="ellipse">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严谨治学，勇于创新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教师职业道德在教育实践中的应用</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教师应该关注学生的全面发展，积极引导学生，帮助学生解决问题。</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热爱学生，关心学生成长</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教师应该充分准备每一堂课，确保教学内容的科学性和趣味性。</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认真备课，精心组织课堂教学</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教师应该尊重学生的个性差异，不偏爱、不歧视任何一个学生。</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尊重学生，平等对待每一个学生</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教师应该以自己的言行为学生树立榜样，传递积极向上的价值观。</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注重身教，以身作则</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课堂教学中的职业道德体现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https://d.book118.com/918103127102006034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2024-09-13T01:43:59.951</cp:lastPrinted>
  <dcterms:created xsi:type="dcterms:W3CDTF">2024-09-12T17:43:59Z</dcterms:created>
  <dcterms:modified xsi:type="dcterms:W3CDTF">2024-09-12T17:44:02Z</dcterms:modified>
</cp:coreProperties>
</file>