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460D4-6FB8-4293-8A8D-5EBF3E6A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956CE-1A3B-4F8C-B87C-1B3BD384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A3960-D63D-4532-BA72-EEB9D332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CF7E7-3F42-4CB7-A53C-072207A0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B58B4-B861-4916-9B1A-1A0CF01E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27CA0-F84D-47C2-A224-A6551959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E1EDC-59C2-4C24-956E-E02353C2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CC977-C276-4BAE-A75A-B3641042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4D784-34B5-412D-BDDC-F91CC549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2B1F8-D291-40D5-9409-4298C3DE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1CCD1-4AC4-43E6-BCF8-88EE8334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1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 flipH="1">
            <a:off x="1371600" y="304800"/>
            <a:ext cx="0" cy="1295400"/>
          </a:xfrm>
          <a:custGeom>
            <a:rect l="l" t="t" r="r" b="b"/>
            <a:pathLst>
              <a:path h="1295400">
                <a:moveTo>
                  <a:pt x="0" y="1295400"/>
                </a:moveTo>
                <a:lnTo>
                  <a:pt x="0" y="0"/>
                </a:lnTo>
              </a:path>
            </a:pathLst>
          </a:custGeom>
          <a:ln w="381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152399" y="838199"/>
            <a:ext cx="228599" cy="2285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49" y="838199"/>
            <a:ext cx="228599" cy="22859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927099" y="838199"/>
            <a:ext cx="228599" cy="2285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02740" y="59376"/>
            <a:ext cx="7264400" cy="17913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02740" y="1921931"/>
            <a:ext cx="7035800" cy="39801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4060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905000" y="1219200"/>
            <a:ext cx="0" cy="2057400"/>
          </a:xfrm>
          <a:custGeom>
            <a:rect l="l" t="t" r="r" b="b"/>
            <a:pathLst>
              <a:path h="2057400">
                <a:moveTo>
                  <a:pt x="0" y="0"/>
                </a:moveTo>
                <a:lnTo>
                  <a:pt x="0" y="2057400"/>
                </a:lnTo>
              </a:path>
            </a:pathLst>
          </a:custGeom>
          <a:ln w="349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63511" y="2103437"/>
            <a:ext cx="347980" cy="347980"/>
          </a:xfrm>
          <a:custGeom>
            <a:rect l="l" t="t" r="r" b="b"/>
            <a:pathLst>
              <a:path w="347980" h="347980">
                <a:moveTo>
                  <a:pt x="347661" y="173831"/>
                </a:moveTo>
                <a:lnTo>
                  <a:pt x="0" y="173831"/>
                </a:lnTo>
                <a:lnTo>
                  <a:pt x="6209" y="127619"/>
                </a:lnTo>
                <a:lnTo>
                  <a:pt x="23733" y="86094"/>
                </a:lnTo>
                <a:lnTo>
                  <a:pt x="50914" y="50913"/>
                </a:lnTo>
                <a:lnTo>
                  <a:pt x="86096" y="23732"/>
                </a:lnTo>
                <a:lnTo>
                  <a:pt x="127622" y="6209"/>
                </a:lnTo>
                <a:lnTo>
                  <a:pt x="173831" y="0"/>
                </a:lnTo>
                <a:lnTo>
                  <a:pt x="220042" y="6209"/>
                </a:lnTo>
                <a:lnTo>
                  <a:pt x="261567" y="23733"/>
                </a:lnTo>
                <a:lnTo>
                  <a:pt x="296748" y="50914"/>
                </a:lnTo>
                <a:lnTo>
                  <a:pt x="323929" y="86095"/>
                </a:lnTo>
                <a:lnTo>
                  <a:pt x="341452" y="127620"/>
                </a:lnTo>
                <a:lnTo>
                  <a:pt x="347661" y="173831"/>
                </a:lnTo>
                <a:close/>
              </a:path>
              <a:path w="347980" h="347980">
                <a:moveTo>
                  <a:pt x="173830" y="347661"/>
                </a:moveTo>
                <a:lnTo>
                  <a:pt x="127619" y="341451"/>
                </a:lnTo>
                <a:lnTo>
                  <a:pt x="86095" y="323928"/>
                </a:lnTo>
                <a:lnTo>
                  <a:pt x="50913" y="296747"/>
                </a:lnTo>
                <a:lnTo>
                  <a:pt x="23733" y="261566"/>
                </a:lnTo>
                <a:lnTo>
                  <a:pt x="6209" y="220041"/>
                </a:lnTo>
                <a:lnTo>
                  <a:pt x="0" y="173830"/>
                </a:lnTo>
                <a:lnTo>
                  <a:pt x="347661" y="173831"/>
                </a:lnTo>
                <a:lnTo>
                  <a:pt x="341452" y="220041"/>
                </a:lnTo>
                <a:lnTo>
                  <a:pt x="323928" y="261566"/>
                </a:lnTo>
                <a:lnTo>
                  <a:pt x="296748" y="296747"/>
                </a:lnTo>
                <a:lnTo>
                  <a:pt x="261566" y="323928"/>
                </a:lnTo>
                <a:lnTo>
                  <a:pt x="220042" y="341452"/>
                </a:lnTo>
                <a:lnTo>
                  <a:pt x="173830" y="347661"/>
                </a:lnTo>
                <a:close/>
              </a:path>
            </a:pathLst>
          </a:custGeom>
          <a:solidFill>
            <a:srgbClr val="3366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39774" y="2105024"/>
            <a:ext cx="349250" cy="347980"/>
          </a:xfrm>
          <a:custGeom>
            <a:rect l="l" t="t" r="r" b="b"/>
            <a:pathLst>
              <a:path w="349250" h="347980">
                <a:moveTo>
                  <a:pt x="349249" y="173831"/>
                </a:moveTo>
                <a:lnTo>
                  <a:pt x="0" y="173831"/>
                </a:lnTo>
                <a:lnTo>
                  <a:pt x="6238" y="127619"/>
                </a:lnTo>
                <a:lnTo>
                  <a:pt x="23841" y="86095"/>
                </a:lnTo>
                <a:lnTo>
                  <a:pt x="51146" y="50913"/>
                </a:lnTo>
                <a:lnTo>
                  <a:pt x="86489" y="23732"/>
                </a:lnTo>
                <a:lnTo>
                  <a:pt x="128204" y="6209"/>
                </a:lnTo>
                <a:lnTo>
                  <a:pt x="174625" y="0"/>
                </a:lnTo>
                <a:lnTo>
                  <a:pt x="221047" y="6209"/>
                </a:lnTo>
                <a:lnTo>
                  <a:pt x="262761" y="23733"/>
                </a:lnTo>
                <a:lnTo>
                  <a:pt x="298103" y="50914"/>
                </a:lnTo>
                <a:lnTo>
                  <a:pt x="325408" y="86095"/>
                </a:lnTo>
                <a:lnTo>
                  <a:pt x="343012" y="127620"/>
                </a:lnTo>
                <a:lnTo>
                  <a:pt x="349249" y="173831"/>
                </a:lnTo>
                <a:close/>
              </a:path>
              <a:path w="349250" h="347980">
                <a:moveTo>
                  <a:pt x="174625" y="347661"/>
                </a:moveTo>
                <a:lnTo>
                  <a:pt x="128202" y="341451"/>
                </a:lnTo>
                <a:lnTo>
                  <a:pt x="86488" y="323928"/>
                </a:lnTo>
                <a:lnTo>
                  <a:pt x="51146" y="296747"/>
                </a:lnTo>
                <a:lnTo>
                  <a:pt x="23841" y="261566"/>
                </a:lnTo>
                <a:lnTo>
                  <a:pt x="6237" y="220041"/>
                </a:lnTo>
                <a:lnTo>
                  <a:pt x="0" y="173830"/>
                </a:lnTo>
                <a:lnTo>
                  <a:pt x="349249" y="173831"/>
                </a:lnTo>
                <a:lnTo>
                  <a:pt x="343012" y="220041"/>
                </a:lnTo>
                <a:lnTo>
                  <a:pt x="325408" y="261566"/>
                </a:lnTo>
                <a:lnTo>
                  <a:pt x="298103" y="296747"/>
                </a:lnTo>
                <a:lnTo>
                  <a:pt x="262761" y="323928"/>
                </a:lnTo>
                <a:lnTo>
                  <a:pt x="221047" y="341452"/>
                </a:lnTo>
                <a:lnTo>
                  <a:pt x="174625" y="347661"/>
                </a:lnTo>
                <a:close/>
              </a:path>
            </a:pathLst>
          </a:custGeom>
          <a:solidFill>
            <a:srgbClr val="99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317624" y="2105024"/>
            <a:ext cx="347980" cy="347980"/>
          </a:xfrm>
          <a:custGeom>
            <a:rect l="l" t="t" r="r" b="b"/>
            <a:pathLst>
              <a:path w="347980" h="347980">
                <a:moveTo>
                  <a:pt x="347661" y="173831"/>
                </a:moveTo>
                <a:lnTo>
                  <a:pt x="0" y="173831"/>
                </a:lnTo>
                <a:lnTo>
                  <a:pt x="6209" y="127619"/>
                </a:lnTo>
                <a:lnTo>
                  <a:pt x="23733" y="86094"/>
                </a:lnTo>
                <a:lnTo>
                  <a:pt x="50914" y="50913"/>
                </a:lnTo>
                <a:lnTo>
                  <a:pt x="86096" y="23732"/>
                </a:lnTo>
                <a:lnTo>
                  <a:pt x="127622" y="6209"/>
                </a:lnTo>
                <a:lnTo>
                  <a:pt x="173831" y="0"/>
                </a:lnTo>
                <a:lnTo>
                  <a:pt x="220042" y="6209"/>
                </a:lnTo>
                <a:lnTo>
                  <a:pt x="261567" y="23733"/>
                </a:lnTo>
                <a:lnTo>
                  <a:pt x="296748" y="50914"/>
                </a:lnTo>
                <a:lnTo>
                  <a:pt x="323929" y="86095"/>
                </a:lnTo>
                <a:lnTo>
                  <a:pt x="341452" y="127620"/>
                </a:lnTo>
                <a:lnTo>
                  <a:pt x="347661" y="173831"/>
                </a:lnTo>
                <a:close/>
              </a:path>
              <a:path w="347980" h="347980">
                <a:moveTo>
                  <a:pt x="173831" y="347661"/>
                </a:moveTo>
                <a:lnTo>
                  <a:pt x="127619" y="341451"/>
                </a:lnTo>
                <a:lnTo>
                  <a:pt x="86095" y="323928"/>
                </a:lnTo>
                <a:lnTo>
                  <a:pt x="50914" y="296747"/>
                </a:lnTo>
                <a:lnTo>
                  <a:pt x="23733" y="261566"/>
                </a:lnTo>
                <a:lnTo>
                  <a:pt x="6209" y="220041"/>
                </a:lnTo>
                <a:lnTo>
                  <a:pt x="0" y="173830"/>
                </a:lnTo>
                <a:lnTo>
                  <a:pt x="347661" y="173831"/>
                </a:lnTo>
                <a:lnTo>
                  <a:pt x="341452" y="220041"/>
                </a:lnTo>
                <a:lnTo>
                  <a:pt x="323928" y="261566"/>
                </a:lnTo>
                <a:lnTo>
                  <a:pt x="296748" y="296747"/>
                </a:lnTo>
                <a:lnTo>
                  <a:pt x="261566" y="323928"/>
                </a:lnTo>
                <a:lnTo>
                  <a:pt x="220042" y="341452"/>
                </a:lnTo>
                <a:lnTo>
                  <a:pt x="173831" y="347661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02814" y="1180940"/>
            <a:ext cx="138874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42010"/>
              </a:tabLst>
            </a:pPr>
            <a:r>
              <a:rPr sz="4200" spc="-50"/>
              <a:t>迁</a:t>
            </a:r>
            <a:r>
              <a:rPr sz="4200"/>
              <a:t>	</a:t>
            </a:r>
            <a:r>
              <a:rPr sz="4200" spc="-50"/>
              <a:t>移</a:t>
            </a:r>
            <a:endParaRPr sz="4200"/>
          </a:p>
        </p:txBody>
      </p:sp>
      <p:sp>
        <p:nvSpPr>
          <p:cNvPr id="7" name="object 7"/>
          <p:cNvSpPr txBox="1"/>
          <p:nvPr/>
        </p:nvSpPr>
        <p:spPr>
          <a:xfrm>
            <a:off x="2222500" y="3236999"/>
            <a:ext cx="6299200" cy="202628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 indent="1256665" algn="just">
              <a:lnSpc>
                <a:spcPct val="101200"/>
              </a:lnSpc>
              <a:spcBef>
                <a:spcPts val="60"/>
              </a:spcBef>
            </a:pPr>
            <a:r>
              <a:rPr sz="2600" spc="-5">
                <a:latin typeface="宋体"/>
                <a:cs typeface="宋体"/>
              </a:rPr>
              <a:t>今天我们所做大部分的创新，都已经在这个世界的某个时间，某个空间，某个地点已经存在。我需要做的就是找到这些已经存在的，消费者已经接受的产品或服务，并提取其竞争元素。迁移到新的产品中。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2501900" cy="4734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讲稿总纲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一实例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二思考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三导论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10">
                <a:latin typeface="Microsoft JhengHei"/>
                <a:cs typeface="Microsoft JhengHei"/>
              </a:rPr>
              <a:t>四研究的起因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五原因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20">
                <a:latin typeface="Microsoft JhengHei"/>
                <a:cs typeface="Microsoft JhengHei"/>
              </a:rPr>
              <a:t>六结果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b="1" spc="-15">
                <a:latin typeface="Microsoft JhengHei"/>
                <a:cs typeface="Microsoft JhengHei"/>
              </a:rPr>
              <a:t>七工具包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246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一实例（特点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901366"/>
            <a:ext cx="7434580" cy="3616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皮卡车</a:t>
            </a:r>
            <a:r>
              <a:rPr sz="1900">
                <a:latin typeface="宋体"/>
                <a:cs typeface="宋体"/>
              </a:rPr>
              <a:t>：小汽车和卡车</a:t>
            </a:r>
            <a:r>
              <a:rPr sz="1900" b="1">
                <a:latin typeface="Microsoft JhengHei"/>
                <a:cs typeface="Microsoft JhengHei"/>
              </a:rPr>
              <a:t>电瓶车：</a:t>
            </a:r>
            <a:r>
              <a:rPr sz="1900" spc="-10">
                <a:latin typeface="宋体"/>
                <a:cs typeface="宋体"/>
              </a:rPr>
              <a:t>自行车和汽车、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凉皮鞋</a:t>
            </a:r>
            <a:r>
              <a:rPr sz="1900">
                <a:latin typeface="宋体"/>
                <a:cs typeface="宋体"/>
              </a:rPr>
              <a:t>：凉鞋和皮鞋、</a:t>
            </a:r>
            <a:r>
              <a:rPr sz="1900" b="1">
                <a:latin typeface="Microsoft JhengHei"/>
                <a:cs typeface="Microsoft JhengHei"/>
              </a:rPr>
              <a:t>垃圾自行车</a:t>
            </a:r>
            <a:r>
              <a:rPr sz="1900" spc="-10">
                <a:latin typeface="宋体"/>
                <a:cs typeface="宋体"/>
              </a:rPr>
              <a:t>：自行车和垃圾车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连衣裙</a:t>
            </a:r>
            <a:r>
              <a:rPr sz="1900">
                <a:latin typeface="宋体"/>
                <a:cs typeface="宋体"/>
              </a:rPr>
              <a:t>：衣服和裙子、</a:t>
            </a:r>
            <a:r>
              <a:rPr sz="1900" b="1">
                <a:latin typeface="Microsoft JhengHei"/>
                <a:cs typeface="Microsoft JhengHei"/>
              </a:rPr>
              <a:t>伸缩工作灯</a:t>
            </a:r>
            <a:r>
              <a:rPr sz="1900" spc="-10">
                <a:latin typeface="宋体"/>
                <a:cs typeface="宋体"/>
              </a:rPr>
              <a:t>：工作灯和手电筒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ts val="2235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称板</a:t>
            </a:r>
            <a:r>
              <a:rPr sz="1900">
                <a:latin typeface="宋体"/>
                <a:cs typeface="宋体"/>
              </a:rPr>
              <a:t>：称和砧板。</a:t>
            </a:r>
            <a:r>
              <a:rPr sz="1900" b="1">
                <a:latin typeface="Microsoft JhengHei"/>
                <a:cs typeface="Microsoft JhengHei"/>
              </a:rPr>
              <a:t>电动调酒器</a:t>
            </a:r>
            <a:r>
              <a:rPr sz="1900" spc="-10">
                <a:latin typeface="宋体"/>
                <a:cs typeface="宋体"/>
              </a:rPr>
              <a:t>：手摇和搅拌器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ts val="2235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音乐手机</a:t>
            </a:r>
            <a:r>
              <a:rPr sz="1900">
                <a:latin typeface="宋体"/>
                <a:cs typeface="宋体"/>
              </a:rPr>
              <a:t>：</a:t>
            </a:r>
            <a:r>
              <a:rPr sz="1900">
                <a:latin typeface="Arial"/>
                <a:cs typeface="Arial"/>
              </a:rPr>
              <a:t>mp3</a:t>
            </a:r>
            <a:r>
              <a:rPr sz="1900">
                <a:latin typeface="宋体"/>
                <a:cs typeface="宋体"/>
              </a:rPr>
              <a:t>和手机。</a:t>
            </a:r>
            <a:r>
              <a:rPr sz="1900" b="1">
                <a:latin typeface="Microsoft JhengHei"/>
                <a:cs typeface="Microsoft JhengHei"/>
              </a:rPr>
              <a:t>拍照手机</a:t>
            </a:r>
            <a:r>
              <a:rPr sz="1900" spc="-10">
                <a:latin typeface="宋体"/>
                <a:cs typeface="宋体"/>
              </a:rPr>
              <a:t>：数码相机和手机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开瓶器水果刀</a:t>
            </a:r>
            <a:r>
              <a:rPr sz="1900">
                <a:latin typeface="Arial"/>
                <a:cs typeface="Arial"/>
              </a:rPr>
              <a:t>:</a:t>
            </a:r>
            <a:r>
              <a:rPr sz="1900" spc="-10">
                <a:latin typeface="宋体"/>
                <a:cs typeface="宋体"/>
              </a:rPr>
              <a:t>开瓶器和水果刀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90"/>
              </a:spcBef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刀刨</a:t>
            </a:r>
            <a:r>
              <a:rPr sz="1900">
                <a:latin typeface="宋体"/>
                <a:cs typeface="宋体"/>
              </a:rPr>
              <a:t>：水果刀和刨子</a:t>
            </a:r>
            <a:r>
              <a:rPr sz="1900" b="1">
                <a:latin typeface="Microsoft JhengHei"/>
                <a:cs typeface="Microsoft JhengHei"/>
              </a:rPr>
              <a:t>电咖啡壶：</a:t>
            </a:r>
            <a:r>
              <a:rPr sz="1900" spc="-10">
                <a:latin typeface="宋体"/>
                <a:cs typeface="宋体"/>
              </a:rPr>
              <a:t>咖啡壶和电热水壶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洗洁绵</a:t>
            </a:r>
            <a:r>
              <a:rPr sz="1900" spc="-5">
                <a:latin typeface="宋体"/>
                <a:cs typeface="宋体"/>
              </a:rPr>
              <a:t>：一面是洗碗的细海绵，一面洗有油汁的粗海绵。</a:t>
            </a:r>
            <a:endParaRPr sz="1900">
              <a:latin typeface="宋体"/>
              <a:cs typeface="宋体"/>
            </a:endParaRPr>
          </a:p>
          <a:p>
            <a:pPr marL="354965" marR="555625" indent="-342265">
              <a:lnSpc>
                <a:spcPts val="1820"/>
              </a:lnSpc>
              <a:spcBef>
                <a:spcPts val="445"/>
              </a:spcBef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多结合：营养快线</a:t>
            </a:r>
            <a:r>
              <a:rPr sz="1900" spc="-5">
                <a:latin typeface="宋体"/>
                <a:cs typeface="宋体"/>
              </a:rPr>
              <a:t>：纯正果汁与香浓牛奶。让营养快线不但</a:t>
            </a:r>
            <a:r>
              <a:rPr sz="1900" spc="-50">
                <a:latin typeface="宋体"/>
                <a:cs typeface="宋体"/>
              </a:rPr>
              <a:t> </a:t>
            </a:r>
            <a:r>
              <a:rPr sz="1900" spc="-5">
                <a:latin typeface="宋体"/>
                <a:cs typeface="宋体"/>
              </a:rPr>
              <a:t>但拥有来自牛奶的丰富营养和钙质，而且还有来自果汁的丰富</a:t>
            </a:r>
            <a:endParaRPr sz="1900">
              <a:latin typeface="宋体"/>
              <a:cs typeface="宋体"/>
            </a:endParaRPr>
          </a:p>
          <a:p>
            <a:pPr marL="355600">
              <a:lnSpc>
                <a:spcPts val="1525"/>
              </a:lnSpc>
            </a:pPr>
            <a:r>
              <a:rPr sz="1900">
                <a:latin typeface="宋体"/>
                <a:cs typeface="宋体"/>
              </a:rPr>
              <a:t>富维生素。人体所需的维生素</a:t>
            </a:r>
            <a:r>
              <a:rPr sz="1900">
                <a:latin typeface="Arial"/>
                <a:cs typeface="Arial"/>
              </a:rPr>
              <a:t>A</a:t>
            </a:r>
            <a:r>
              <a:rPr sz="1900">
                <a:latin typeface="宋体"/>
                <a:cs typeface="宋体"/>
              </a:rPr>
              <a:t>、</a:t>
            </a:r>
            <a:r>
              <a:rPr sz="1900">
                <a:latin typeface="Arial"/>
                <a:cs typeface="Arial"/>
              </a:rPr>
              <a:t>D</a:t>
            </a:r>
            <a:r>
              <a:rPr sz="1900">
                <a:latin typeface="宋体"/>
                <a:cs typeface="宋体"/>
              </a:rPr>
              <a:t>、</a:t>
            </a:r>
            <a:r>
              <a:rPr sz="1900">
                <a:latin typeface="Arial"/>
                <a:cs typeface="Arial"/>
              </a:rPr>
              <a:t>E</a:t>
            </a:r>
            <a:r>
              <a:rPr sz="1900">
                <a:latin typeface="宋体"/>
                <a:cs typeface="宋体"/>
              </a:rPr>
              <a:t>、</a:t>
            </a:r>
            <a:r>
              <a:rPr sz="1900" spc="-10">
                <a:latin typeface="Arial"/>
                <a:cs typeface="Arial"/>
              </a:rPr>
              <a:t>B3</a:t>
            </a:r>
            <a:r>
              <a:rPr sz="1900">
                <a:latin typeface="宋体"/>
                <a:cs typeface="宋体"/>
              </a:rPr>
              <a:t>、</a:t>
            </a:r>
            <a:r>
              <a:rPr sz="1900" spc="-10">
                <a:latin typeface="Arial"/>
                <a:cs typeface="Arial"/>
              </a:rPr>
              <a:t>B6</a:t>
            </a:r>
            <a:r>
              <a:rPr sz="1900">
                <a:latin typeface="宋体"/>
                <a:cs typeface="宋体"/>
              </a:rPr>
              <a:t>、</a:t>
            </a:r>
            <a:r>
              <a:rPr sz="1900" spc="-10">
                <a:latin typeface="Arial"/>
                <a:cs typeface="Arial"/>
              </a:rPr>
              <a:t>B12</a:t>
            </a:r>
            <a:r>
              <a:rPr sz="1900" spc="-10">
                <a:latin typeface="宋体"/>
                <a:cs typeface="宋体"/>
              </a:rPr>
              <a:t>、钾、钙、</a:t>
            </a:r>
            <a:endParaRPr sz="1900">
              <a:latin typeface="宋体"/>
              <a:cs typeface="宋体"/>
            </a:endParaRPr>
          </a:p>
          <a:p>
            <a:pPr marL="355600">
              <a:lnSpc>
                <a:spcPts val="2050"/>
              </a:lnSpc>
            </a:pPr>
            <a:r>
              <a:rPr sz="1900">
                <a:latin typeface="宋体"/>
                <a:cs typeface="宋体"/>
              </a:rPr>
              <a:t>钠、镁等</a:t>
            </a:r>
            <a:r>
              <a:rPr sz="1900" spc="-10">
                <a:latin typeface="Arial"/>
                <a:cs typeface="Arial"/>
              </a:rPr>
              <a:t>15</a:t>
            </a:r>
            <a:r>
              <a:rPr sz="1900" spc="-10">
                <a:latin typeface="宋体"/>
                <a:cs typeface="宋体"/>
              </a:rPr>
              <a:t>种营养素一步到位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90"/>
              </a:spcBef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 b="1">
                <a:latin typeface="Microsoft JhengHei"/>
                <a:cs typeface="Microsoft JhengHei"/>
              </a:rPr>
              <a:t>电热水壶：</a:t>
            </a:r>
            <a:r>
              <a:rPr sz="1900">
                <a:latin typeface="宋体"/>
                <a:cs typeface="宋体"/>
              </a:rPr>
              <a:t>热水瓶和热得快</a:t>
            </a:r>
            <a:r>
              <a:rPr sz="1900" b="1">
                <a:latin typeface="Microsoft JhengHei"/>
                <a:cs typeface="Microsoft JhengHei"/>
              </a:rPr>
              <a:t>电热水瓶：</a:t>
            </a:r>
            <a:r>
              <a:rPr sz="1900" spc="-10">
                <a:latin typeface="宋体"/>
                <a:cs typeface="宋体"/>
              </a:rPr>
              <a:t>电热水壶和热水瓶</a:t>
            </a:r>
            <a:endParaRPr sz="19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246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一实例（特点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883056"/>
            <a:ext cx="5177790" cy="404876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电茶壶：茶</a:t>
            </a:r>
            <a:r>
              <a:rPr sz="2400" spc="-10">
                <a:latin typeface="宋体"/>
                <a:cs typeface="宋体"/>
              </a:rPr>
              <a:t>壶和电热水壶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摔子电子表</a:t>
            </a:r>
            <a:r>
              <a:rPr sz="2400" spc="-10">
                <a:latin typeface="宋体"/>
                <a:cs typeface="宋体"/>
              </a:rPr>
              <a:t>：摔子和表。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还有护腕表：</a:t>
            </a:r>
            <a:r>
              <a:rPr sz="2400" spc="-10">
                <a:latin typeface="宋体"/>
                <a:cs typeface="宋体"/>
              </a:rPr>
              <a:t>护腕和表。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spc="-5">
                <a:latin typeface="宋体"/>
                <a:cs typeface="宋体"/>
              </a:rPr>
              <a:t>表与天气预报，表与温度计等等。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台灯钟：</a:t>
            </a:r>
            <a:r>
              <a:rPr sz="2400" spc="-15">
                <a:latin typeface="宋体"/>
                <a:cs typeface="宋体"/>
              </a:rPr>
              <a:t>台灯与钟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16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鲜</a:t>
            </a:r>
            <a:r>
              <a:rPr sz="2400" b="1">
                <a:latin typeface="Arial"/>
                <a:cs typeface="Arial"/>
              </a:rPr>
              <a:t>Q</a:t>
            </a:r>
            <a:r>
              <a:rPr sz="2400" b="1">
                <a:latin typeface="Microsoft JhengHei"/>
                <a:cs typeface="Microsoft JhengHei"/>
              </a:rPr>
              <a:t>珍果多包装：</a:t>
            </a:r>
            <a:r>
              <a:rPr sz="2400" spc="-10">
                <a:latin typeface="宋体"/>
                <a:cs typeface="宋体"/>
              </a:rPr>
              <a:t>瓶装和袋装的结合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1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麦克风听筒：</a:t>
            </a:r>
            <a:r>
              <a:rPr sz="2400" spc="-10">
                <a:latin typeface="宋体"/>
                <a:cs typeface="宋体"/>
              </a:rPr>
              <a:t>麦克风与听筒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空调扇：</a:t>
            </a:r>
            <a:r>
              <a:rPr sz="2400" spc="-10">
                <a:latin typeface="宋体"/>
                <a:cs typeface="宋体"/>
              </a:rPr>
              <a:t>空调和风扇的结合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刺刀枪：</a:t>
            </a:r>
            <a:r>
              <a:rPr sz="2400" spc="-15">
                <a:latin typeface="宋体"/>
                <a:cs typeface="宋体"/>
              </a:rPr>
              <a:t>枪和刺刀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挂历：</a:t>
            </a:r>
            <a:r>
              <a:rPr sz="2400" spc="-10">
                <a:latin typeface="宋体"/>
                <a:cs typeface="宋体"/>
              </a:rPr>
              <a:t>日历和图画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246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一实例（模式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894771"/>
            <a:ext cx="6654165" cy="3870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1</a:t>
            </a:r>
            <a:r>
              <a:rPr sz="1700" spc="-10">
                <a:latin typeface="宋体"/>
                <a:cs typeface="宋体"/>
              </a:rPr>
              <a:t>阿里巴巴和沃尔玛。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2</a:t>
            </a:r>
            <a:r>
              <a:rPr sz="1700" spc="-5">
                <a:latin typeface="宋体"/>
                <a:cs typeface="宋体"/>
              </a:rPr>
              <a:t>国美、苏宁、永乐与中国家电网。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3</a:t>
            </a:r>
            <a:r>
              <a:rPr sz="1700" spc="-10">
                <a:latin typeface="宋体"/>
                <a:cs typeface="宋体"/>
              </a:rPr>
              <a:t>百信鞋业与中国鞋网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4</a:t>
            </a:r>
            <a:r>
              <a:rPr sz="1700" spc="-5">
                <a:latin typeface="宋体"/>
                <a:cs typeface="宋体"/>
              </a:rPr>
              <a:t>手机中的录音功能和数码相机的录音功能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5</a:t>
            </a:r>
            <a:r>
              <a:rPr sz="1700">
                <a:latin typeface="宋体"/>
                <a:cs typeface="宋体"/>
              </a:rPr>
              <a:t>汽车里面的</a:t>
            </a:r>
            <a:r>
              <a:rPr sz="1700" spc="-10">
                <a:latin typeface="Arial"/>
                <a:cs typeface="Arial"/>
              </a:rPr>
              <a:t>ABS</a:t>
            </a:r>
            <a:r>
              <a:rPr sz="1700">
                <a:latin typeface="宋体"/>
                <a:cs typeface="宋体"/>
              </a:rPr>
              <a:t>刹车和电瓶车里的</a:t>
            </a:r>
            <a:r>
              <a:rPr sz="1700" spc="-10">
                <a:latin typeface="Arial"/>
                <a:cs typeface="Arial"/>
              </a:rPr>
              <a:t>ABS</a:t>
            </a:r>
            <a:r>
              <a:rPr sz="1700" spc="-25">
                <a:latin typeface="宋体"/>
                <a:cs typeface="宋体"/>
              </a:rPr>
              <a:t>刹车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6</a:t>
            </a:r>
            <a:r>
              <a:rPr sz="1700" spc="-5">
                <a:latin typeface="宋体"/>
                <a:cs typeface="宋体"/>
              </a:rPr>
              <a:t>我们看到太阳，火是红色的，所以看到红色给人一种热情，活泼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spcBef>
                <a:spcPts val="80"/>
              </a:spcBef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20">
                <a:latin typeface="宋体"/>
                <a:cs typeface="宋体"/>
              </a:rPr>
              <a:t>的感觉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8</a:t>
            </a:r>
            <a:r>
              <a:rPr sz="1700" spc="-5">
                <a:latin typeface="宋体"/>
                <a:cs typeface="宋体"/>
              </a:rPr>
              <a:t>我们看到海洋，天空是蓝色的的，所以看到蓝色给人一种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spcBef>
                <a:spcPts val="85"/>
              </a:spcBef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10">
                <a:latin typeface="宋体"/>
                <a:cs typeface="宋体"/>
              </a:rPr>
              <a:t>平和，舒畅的感觉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>
                <a:latin typeface="Arial"/>
                <a:cs typeface="Arial"/>
              </a:rPr>
              <a:t>9</a:t>
            </a:r>
            <a:r>
              <a:rPr sz="1700">
                <a:latin typeface="宋体"/>
                <a:cs typeface="宋体"/>
              </a:rPr>
              <a:t>德国海关向</a:t>
            </a:r>
            <a:r>
              <a:rPr sz="1700" spc="-10">
                <a:latin typeface="Arial"/>
                <a:cs typeface="Arial"/>
              </a:rPr>
              <a:t>EABY</a:t>
            </a:r>
            <a:r>
              <a:rPr sz="1700" spc="-5">
                <a:latin typeface="宋体"/>
                <a:cs typeface="宋体"/>
              </a:rPr>
              <a:t>学习，通过网络拍卖各种缴获，扣押品物体</a:t>
            </a:r>
            <a:endParaRPr sz="1700">
              <a:latin typeface="宋体"/>
              <a:cs typeface="宋体"/>
            </a:endParaRPr>
          </a:p>
          <a:p>
            <a:pPr marL="354965" marR="5080" indent="-342265">
              <a:lnSpc>
                <a:spcPts val="1710"/>
              </a:lnSpc>
              <a:spcBef>
                <a:spcPts val="330"/>
              </a:spcBef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10">
                <a:latin typeface="Arial"/>
                <a:cs typeface="Arial"/>
              </a:rPr>
              <a:t>10</a:t>
            </a:r>
            <a:r>
              <a:rPr sz="1700" spc="-5">
                <a:latin typeface="宋体"/>
                <a:cs typeface="宋体"/>
              </a:rPr>
              <a:t>在运动时候会头部大，尾巴会小，同时有中趋势之感。当你看到</a:t>
            </a:r>
            <a:r>
              <a:rPr sz="1700" spc="-50">
                <a:latin typeface="宋体"/>
                <a:cs typeface="宋体"/>
              </a:rPr>
              <a:t>到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5">
                <a:latin typeface="宋体"/>
                <a:cs typeface="宋体"/>
              </a:rPr>
              <a:t>一个斜向的，两端大小的物体形态时。你就会有速度感。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ts val="2000"/>
              </a:lnSpc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10">
                <a:latin typeface="Arial"/>
                <a:cs typeface="Arial"/>
              </a:rPr>
              <a:t>11</a:t>
            </a:r>
            <a:r>
              <a:rPr sz="1700" spc="-5">
                <a:latin typeface="宋体"/>
                <a:cs typeface="宋体"/>
              </a:rPr>
              <a:t>花旗银行聘请克莱斯勒汽车公司的分析和优化工作程序专家，</a:t>
            </a:r>
            <a:endParaRPr sz="17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85"/>
              </a:spcBef>
              <a:buClr>
                <a:srgbClr val="336666"/>
              </a:buClr>
              <a:buSzPct val="73529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700" spc="-10">
                <a:latin typeface="宋体"/>
                <a:cs typeface="宋体"/>
              </a:rPr>
              <a:t>来降低成本</a:t>
            </a:r>
            <a:endParaRPr sz="1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246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一实例（模式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884595"/>
            <a:ext cx="6725284" cy="437832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4965" marR="78740" indent="-342265">
              <a:lnSpc>
                <a:spcPts val="2120"/>
              </a:lnSpc>
              <a:spcBef>
                <a:spcPts val="50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1</a:t>
            </a:r>
            <a:r>
              <a:rPr sz="2100" spc="-5">
                <a:latin typeface="宋体"/>
                <a:cs typeface="宋体"/>
              </a:rPr>
              <a:t>银行：像咖啡店一样舒适自由的银行。向星巴克学习</a:t>
            </a:r>
            <a:r>
              <a:rPr sz="2100" spc="-50">
                <a:latin typeface="宋体"/>
                <a:cs typeface="宋体"/>
              </a:rPr>
              <a:t>习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ts val="2465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 spc="-5">
                <a:latin typeface="宋体"/>
                <a:cs typeface="宋体"/>
              </a:rPr>
              <a:t>咖啡气氛。让人忘记这是在银行。</a:t>
            </a:r>
            <a:endParaRPr sz="2100">
              <a:latin typeface="宋体"/>
              <a:cs typeface="宋体"/>
            </a:endParaRPr>
          </a:p>
          <a:p>
            <a:pPr marL="354965" marR="345440" indent="-342265">
              <a:lnSpc>
                <a:spcPts val="2120"/>
              </a:lnSpc>
              <a:spcBef>
                <a:spcPts val="35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2</a:t>
            </a:r>
            <a:r>
              <a:rPr sz="2100" spc="-5">
                <a:latin typeface="宋体"/>
                <a:cs typeface="宋体"/>
              </a:rPr>
              <a:t>洗洁精的封闭盖，与沐浴露、洗发水的盖是一样的</a:t>
            </a:r>
            <a:r>
              <a:rPr sz="2100" spc="-25">
                <a:latin typeface="宋体"/>
                <a:cs typeface="宋体"/>
              </a:rPr>
              <a:t>的。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ts val="241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3 </a:t>
            </a:r>
            <a:r>
              <a:rPr sz="2100" spc="-5">
                <a:latin typeface="宋体"/>
                <a:cs typeface="宋体"/>
              </a:rPr>
              <a:t>做外形设计时的，仿生设计。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4 </a:t>
            </a:r>
            <a:r>
              <a:rPr sz="2100" spc="-5">
                <a:latin typeface="宋体"/>
                <a:cs typeface="宋体"/>
              </a:rPr>
              <a:t>洗洁精用原有的瓶子，单买洗洁液。沐浴露跟洗发精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ts val="2470"/>
              </a:lnSpc>
              <a:spcBef>
                <a:spcPts val="10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 spc="-25">
                <a:latin typeface="宋体"/>
                <a:cs typeface="宋体"/>
              </a:rPr>
              <a:t>呢。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ts val="247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5 </a:t>
            </a:r>
            <a:r>
              <a:rPr sz="2100" spc="-5">
                <a:latin typeface="宋体"/>
                <a:cs typeface="宋体"/>
              </a:rPr>
              <a:t>《剑侠情缘网络版》的创意突出的是金庸式的江湖武</a:t>
            </a:r>
            <a:endParaRPr sz="2100">
              <a:latin typeface="宋体"/>
              <a:cs typeface="宋体"/>
            </a:endParaRPr>
          </a:p>
          <a:p>
            <a:pPr marL="355600" indent="-342900">
              <a:lnSpc>
                <a:spcPts val="2470"/>
              </a:lnSpc>
              <a:spcBef>
                <a:spcPts val="10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宋体"/>
                <a:cs typeface="宋体"/>
              </a:rPr>
              <a:t>林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ts val="247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6 </a:t>
            </a:r>
            <a:r>
              <a:rPr sz="2100" spc="-5">
                <a:latin typeface="宋体"/>
                <a:cs typeface="宋体"/>
              </a:rPr>
              <a:t>自动取款机：中国移动自动充值机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7 </a:t>
            </a:r>
            <a:r>
              <a:rPr sz="2100" spc="-60">
                <a:latin typeface="宋体"/>
                <a:cs typeface="宋体"/>
              </a:rPr>
              <a:t>压缩饼干 与压缩毛巾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100">
                <a:latin typeface="Arial"/>
                <a:cs typeface="Arial"/>
              </a:rPr>
              <a:t>8 </a:t>
            </a:r>
            <a:r>
              <a:rPr sz="2100" spc="-5">
                <a:latin typeface="宋体"/>
                <a:cs typeface="宋体"/>
              </a:rPr>
              <a:t>苹果的标签、包装；与商品的标签、包装</a:t>
            </a:r>
            <a:endParaRPr sz="21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4965"/>
                <a:tab pos="355600"/>
                <a:tab pos="651510"/>
              </a:tabLst>
            </a:pPr>
            <a:r>
              <a:rPr sz="2100" spc="-50">
                <a:latin typeface="Arial"/>
                <a:cs typeface="Arial"/>
              </a:rPr>
              <a:t>9</a:t>
            </a:r>
            <a:r>
              <a:rPr sz="2100">
                <a:latin typeface="Arial"/>
                <a:cs typeface="Arial"/>
              </a:rPr>
              <a:t>	</a:t>
            </a:r>
            <a:r>
              <a:rPr sz="2100" spc="-5">
                <a:latin typeface="宋体"/>
                <a:cs typeface="宋体"/>
              </a:rPr>
              <a:t>游戏：开车、投篮、过山车、跳舞机、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39139"/>
            <a:ext cx="27127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1385"/>
              </a:tabLst>
            </a:pPr>
            <a:r>
              <a:rPr sz="2800"/>
              <a:t>一</a:t>
            </a:r>
            <a:r>
              <a:rPr sz="2800" spc="-50"/>
              <a:t>实</a:t>
            </a:r>
            <a:r>
              <a:rPr sz="2800"/>
              <a:t>	例（品类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613458"/>
            <a:ext cx="6656705" cy="407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1 </a:t>
            </a:r>
            <a:r>
              <a:rPr sz="1900">
                <a:latin typeface="宋体"/>
                <a:cs typeface="宋体"/>
              </a:rPr>
              <a:t>红双喜：烟与婚庆结合（消闲用品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礼品、纪念品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2 </a:t>
            </a:r>
            <a:r>
              <a:rPr sz="1900">
                <a:latin typeface="宋体"/>
                <a:cs typeface="宋体"/>
              </a:rPr>
              <a:t>卡通表。（普通消费品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儿童用品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3 </a:t>
            </a:r>
            <a:r>
              <a:rPr sz="1900">
                <a:latin typeface="宋体"/>
                <a:cs typeface="宋体"/>
              </a:rPr>
              <a:t>工艺钟。（家具用品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工艺品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4</a:t>
            </a:r>
            <a:r>
              <a:rPr sz="1900" spc="25">
                <a:latin typeface="Arial"/>
                <a:cs typeface="Arial"/>
              </a:rPr>
              <a:t> </a:t>
            </a:r>
            <a:r>
              <a:rPr sz="1900">
                <a:latin typeface="宋体"/>
                <a:cs typeface="宋体"/>
              </a:rPr>
              <a:t>诺基亚</a:t>
            </a:r>
            <a:r>
              <a:rPr sz="1900" spc="-10">
                <a:latin typeface="Arial"/>
                <a:cs typeface="Arial"/>
              </a:rPr>
              <a:t>6110</a:t>
            </a:r>
            <a:r>
              <a:rPr sz="1900">
                <a:latin typeface="宋体"/>
                <a:cs typeface="宋体"/>
              </a:rPr>
              <a:t>娱乐手机：贪吃蛇。（消费品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娱乐性用品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5</a:t>
            </a:r>
            <a:r>
              <a:rPr sz="1900" spc="30">
                <a:latin typeface="Arial"/>
                <a:cs typeface="Arial"/>
              </a:rPr>
              <a:t> </a:t>
            </a:r>
            <a:r>
              <a:rPr sz="1900">
                <a:latin typeface="宋体"/>
                <a:cs typeface="宋体"/>
              </a:rPr>
              <a:t>诺基亚</a:t>
            </a:r>
            <a:r>
              <a:rPr sz="1900" spc="-10">
                <a:latin typeface="Arial"/>
                <a:cs typeface="Arial"/>
              </a:rPr>
              <a:t>7110WAP</a:t>
            </a:r>
            <a:r>
              <a:rPr sz="1900">
                <a:latin typeface="宋体"/>
                <a:cs typeface="宋体"/>
              </a:rPr>
              <a:t>网络手机（消费品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网络手机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5 </a:t>
            </a:r>
            <a:r>
              <a:rPr sz="1900" spc="-75">
                <a:latin typeface="宋体"/>
                <a:cs typeface="宋体"/>
              </a:rPr>
              <a:t>车用衣架 车用冰箱车用咖啡机 汽车工作灯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宋体"/>
                <a:cs typeface="宋体"/>
              </a:rPr>
              <a:t>（家居日用品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汽车日用品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6 </a:t>
            </a:r>
            <a:r>
              <a:rPr sz="1900">
                <a:latin typeface="宋体"/>
                <a:cs typeface="宋体"/>
              </a:rPr>
              <a:t>家庭固定电话机：手机（日用品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消费品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7 </a:t>
            </a:r>
            <a:r>
              <a:rPr sz="1900">
                <a:latin typeface="宋体"/>
                <a:cs typeface="宋体"/>
              </a:rPr>
              <a:t>家庭钟：手表（日用品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消费品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8 </a:t>
            </a:r>
            <a:r>
              <a:rPr sz="1900">
                <a:latin typeface="宋体"/>
                <a:cs typeface="宋体"/>
              </a:rPr>
              <a:t>家庭灯具：手电筒（家居用品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日用品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9 </a:t>
            </a:r>
            <a:r>
              <a:rPr sz="1900">
                <a:latin typeface="宋体"/>
                <a:cs typeface="宋体"/>
              </a:rPr>
              <a:t>杯子：工艺杯（日用品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工艺品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10</a:t>
            </a:r>
            <a:r>
              <a:rPr sz="1900" spc="-5">
                <a:latin typeface="Arial"/>
                <a:cs typeface="Arial"/>
              </a:rPr>
              <a:t> </a:t>
            </a:r>
            <a:r>
              <a:rPr sz="1900">
                <a:latin typeface="宋体"/>
                <a:cs typeface="宋体"/>
              </a:rPr>
              <a:t>商用电脑：家用电脑（工业用品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家居用品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11</a:t>
            </a:r>
            <a:r>
              <a:rPr sz="1900" spc="-5">
                <a:latin typeface="Arial"/>
                <a:cs typeface="Arial"/>
              </a:rPr>
              <a:t> </a:t>
            </a:r>
            <a:r>
              <a:rPr sz="1900">
                <a:latin typeface="宋体"/>
                <a:cs typeface="宋体"/>
              </a:rPr>
              <a:t>家用电脑：掌上电脑（家居用品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个人消费品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052"/>
              <a:buFont typeface="Wingdings"/>
              <a:buChar char=""/>
              <a:tabLst>
                <a:tab pos="354965"/>
                <a:tab pos="355600"/>
              </a:tabLst>
            </a:pPr>
            <a:r>
              <a:rPr sz="1900">
                <a:latin typeface="Arial"/>
                <a:cs typeface="Arial"/>
              </a:rPr>
              <a:t>12</a:t>
            </a:r>
            <a:r>
              <a:rPr sz="1900" spc="-5">
                <a:latin typeface="Arial"/>
                <a:cs typeface="Arial"/>
              </a:rPr>
              <a:t> </a:t>
            </a:r>
            <a:r>
              <a:rPr sz="1900">
                <a:latin typeface="宋体"/>
                <a:cs typeface="宋体"/>
              </a:rPr>
              <a:t>麦克风：电脑对讲机（娱乐休闲品</a:t>
            </a:r>
            <a:r>
              <a:rPr sz="1900">
                <a:latin typeface="Arial"/>
                <a:cs typeface="Arial"/>
              </a:rPr>
              <a:t>→</a:t>
            </a:r>
            <a:r>
              <a:rPr sz="1900">
                <a:latin typeface="宋体"/>
                <a:cs typeface="宋体"/>
              </a:rPr>
              <a:t>家居数码用品</a:t>
            </a:r>
            <a:r>
              <a:rPr sz="1900" spc="-50">
                <a:latin typeface="宋体"/>
                <a:cs typeface="宋体"/>
              </a:rPr>
              <a:t>）</a:t>
            </a:r>
            <a:endParaRPr sz="19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39139"/>
            <a:ext cx="27127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1385"/>
              </a:tabLst>
            </a:pPr>
            <a:r>
              <a:rPr sz="2800"/>
              <a:t>一</a:t>
            </a:r>
            <a:r>
              <a:rPr sz="2800" spc="-50"/>
              <a:t>实</a:t>
            </a:r>
            <a:r>
              <a:rPr sz="2800"/>
              <a:t>	例（品类</a:t>
            </a:r>
            <a:r>
              <a:rPr sz="2800" spc="-50"/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871875"/>
            <a:ext cx="6257290" cy="438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1 </a:t>
            </a:r>
            <a:r>
              <a:rPr sz="2600">
                <a:latin typeface="宋体"/>
                <a:cs typeface="宋体"/>
              </a:rPr>
              <a:t>自行车：日用品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健身器材、娱乐性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2 </a:t>
            </a:r>
            <a:r>
              <a:rPr sz="2600">
                <a:latin typeface="宋体"/>
                <a:cs typeface="宋体"/>
              </a:rPr>
              <a:t>蜡烛：家居日用品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礼品、工艺品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ts val="3055"/>
              </a:lnSpc>
              <a:spcBef>
                <a:spcPts val="125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宋体"/>
                <a:cs typeface="宋体"/>
              </a:rPr>
              <a:t>（婚礼，生日、圣诞、趣味性产品</a:t>
            </a:r>
            <a:r>
              <a:rPr sz="2600" spc="-50">
                <a:latin typeface="宋体"/>
                <a:cs typeface="宋体"/>
              </a:rPr>
              <a:t>）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ts val="3055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3 </a:t>
            </a:r>
            <a:r>
              <a:rPr sz="2600">
                <a:latin typeface="宋体"/>
                <a:cs typeface="宋体"/>
              </a:rPr>
              <a:t>机械手表：消费品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礼品、象征性产品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4 </a:t>
            </a:r>
            <a:r>
              <a:rPr sz="2600" spc="-10">
                <a:latin typeface="宋体"/>
                <a:cs typeface="宋体"/>
              </a:rPr>
              <a:t>电视台：移动电视台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宋体"/>
                <a:cs typeface="宋体"/>
              </a:rPr>
              <a:t>（家居生活用品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>
                <a:latin typeface="宋体"/>
                <a:cs typeface="宋体"/>
              </a:rPr>
              <a:t>移动用品</a:t>
            </a:r>
            <a:r>
              <a:rPr sz="2600" spc="-50">
                <a:latin typeface="宋体"/>
                <a:cs typeface="宋体"/>
              </a:rPr>
              <a:t>）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5 </a:t>
            </a:r>
            <a:r>
              <a:rPr sz="2600">
                <a:latin typeface="宋体"/>
                <a:cs typeface="宋体"/>
              </a:rPr>
              <a:t>汽车店打气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汽车打气筒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6 </a:t>
            </a:r>
            <a:r>
              <a:rPr sz="2600">
                <a:latin typeface="宋体"/>
                <a:cs typeface="宋体"/>
              </a:rPr>
              <a:t>银行营业厅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自动取款机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7 </a:t>
            </a:r>
            <a:r>
              <a:rPr sz="2600">
                <a:latin typeface="宋体"/>
                <a:cs typeface="宋体"/>
              </a:rPr>
              <a:t>中国移动充值营业厅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自动充值机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8 </a:t>
            </a:r>
            <a:r>
              <a:rPr sz="2600">
                <a:latin typeface="宋体"/>
                <a:cs typeface="宋体"/>
              </a:rPr>
              <a:t>加油站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5">
                <a:latin typeface="宋体"/>
                <a:cs typeface="宋体"/>
              </a:rPr>
              <a:t>桶装油洗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Arial"/>
                <a:cs typeface="Arial"/>
              </a:rPr>
              <a:t>9 </a:t>
            </a:r>
            <a:r>
              <a:rPr sz="2600">
                <a:latin typeface="宋体"/>
                <a:cs typeface="宋体"/>
              </a:rPr>
              <a:t>照片店</a:t>
            </a:r>
            <a:r>
              <a:rPr sz="2600">
                <a:latin typeface="Arial"/>
                <a:cs typeface="Arial"/>
              </a:rPr>
              <a:t>→</a:t>
            </a:r>
            <a:r>
              <a:rPr sz="2600" spc="-10">
                <a:latin typeface="宋体"/>
                <a:cs typeface="宋体"/>
              </a:rPr>
              <a:t>快速打印机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5346700" cy="2174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1385"/>
              </a:tabLst>
            </a:pPr>
            <a:r>
              <a:rPr sz="2800" b="1">
                <a:latin typeface="Microsoft JhengHei"/>
                <a:cs typeface="Microsoft JhengHei"/>
              </a:rPr>
              <a:t>一</a:t>
            </a:r>
            <a:r>
              <a:rPr sz="2800" b="1" spc="-50">
                <a:latin typeface="Microsoft JhengHei"/>
                <a:cs typeface="Microsoft JhengHei"/>
              </a:rPr>
              <a:t>实</a:t>
            </a:r>
            <a:r>
              <a:rPr sz="2800" b="1">
                <a:latin typeface="Microsoft JhengHei"/>
                <a:cs typeface="Microsoft JhengHei"/>
              </a:rPr>
              <a:t>	例（热点</a:t>
            </a:r>
            <a:r>
              <a:rPr sz="2800" b="1" spc="-50"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25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股票手机：炒股</a:t>
            </a:r>
            <a:r>
              <a:rPr sz="2800">
                <a:latin typeface="Arial"/>
                <a:cs typeface="Arial"/>
              </a:rPr>
              <a:t>+</a:t>
            </a:r>
            <a:r>
              <a:rPr sz="2800" spc="-25">
                <a:latin typeface="宋体"/>
                <a:cs typeface="宋体"/>
              </a:rPr>
              <a:t>手机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3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虹猫蓝兔图书虹猫蓝兔电子游戏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5554980" cy="3177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1385"/>
              </a:tabLst>
            </a:pPr>
            <a:r>
              <a:rPr sz="2800" b="1">
                <a:latin typeface="Microsoft JhengHei"/>
                <a:cs typeface="Microsoft JhengHei"/>
              </a:rPr>
              <a:t>一</a:t>
            </a:r>
            <a:r>
              <a:rPr sz="2800" b="1" spc="-50">
                <a:latin typeface="Microsoft JhengHei"/>
                <a:cs typeface="Microsoft JhengHei"/>
              </a:rPr>
              <a:t>实</a:t>
            </a:r>
            <a:r>
              <a:rPr sz="2800" b="1">
                <a:latin typeface="Microsoft JhengHei"/>
                <a:cs typeface="Microsoft JhengHei"/>
              </a:rPr>
              <a:t>	例（反面例子</a:t>
            </a:r>
            <a:r>
              <a:rPr sz="2800" b="1" spc="-50"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25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咖啡可乐：咖啡</a:t>
            </a:r>
            <a:r>
              <a:rPr sz="2800">
                <a:latin typeface="Arial"/>
                <a:cs typeface="Arial"/>
              </a:rPr>
              <a:t>+</a:t>
            </a:r>
            <a:r>
              <a:rPr sz="2800">
                <a:latin typeface="宋体"/>
                <a:cs typeface="宋体"/>
              </a:rPr>
              <a:t>可乐（娃哈哈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苹果可乐：苹果</a:t>
            </a:r>
            <a:r>
              <a:rPr sz="2800">
                <a:latin typeface="Arial"/>
                <a:cs typeface="Arial"/>
              </a:rPr>
              <a:t>+</a:t>
            </a:r>
            <a:r>
              <a:rPr sz="2800">
                <a:latin typeface="宋体"/>
                <a:cs typeface="宋体"/>
              </a:rPr>
              <a:t>可乐（旺旺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剃须刀手机：剃须刀</a:t>
            </a:r>
            <a:r>
              <a:rPr sz="2800">
                <a:latin typeface="Arial"/>
                <a:cs typeface="Arial"/>
              </a:rPr>
              <a:t>+</a:t>
            </a:r>
            <a:r>
              <a:rPr sz="2800" spc="-25">
                <a:latin typeface="宋体"/>
                <a:cs typeface="宋体"/>
              </a:rPr>
              <a:t>手机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按摩器电筒：按摩器</a:t>
            </a:r>
            <a:r>
              <a:rPr sz="2800">
                <a:latin typeface="Arial"/>
                <a:cs typeface="Arial"/>
              </a:rPr>
              <a:t>+</a:t>
            </a:r>
            <a:r>
              <a:rPr sz="2800" spc="-20">
                <a:latin typeface="宋体"/>
                <a:cs typeface="宋体"/>
              </a:rPr>
              <a:t>手电筒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7137400" cy="4649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70">
                <a:latin typeface="宋体"/>
                <a:cs typeface="宋体"/>
              </a:rPr>
              <a:t>二 思考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415"/>
              </a:spcBef>
            </a:pPr>
            <a:r>
              <a:rPr sz="2800" b="1">
                <a:latin typeface="Arial"/>
                <a:cs typeface="Arial"/>
              </a:rPr>
              <a:t>A </a:t>
            </a:r>
            <a:r>
              <a:rPr sz="2800" b="1" spc="-5">
                <a:latin typeface="Microsoft JhengHei"/>
                <a:cs typeface="Microsoft JhengHei"/>
              </a:rPr>
              <a:t>蒸功夫是快餐，快餐是食品。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2800">
                <a:latin typeface="宋体"/>
                <a:cs typeface="宋体"/>
              </a:rPr>
              <a:t>（假设你是一家食品公司这么迁移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800" b="1">
                <a:latin typeface="Arial"/>
                <a:cs typeface="Arial"/>
              </a:rPr>
              <a:t>B </a:t>
            </a:r>
            <a:r>
              <a:rPr sz="2800" b="1" spc="-10">
                <a:latin typeface="Microsoft JhengHei"/>
                <a:cs typeface="Microsoft JhengHei"/>
              </a:rPr>
              <a:t>总经理的脚步。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2800">
                <a:latin typeface="宋体"/>
                <a:cs typeface="宋体"/>
              </a:rPr>
              <a:t>（从脚步反映喜欢什么样的产品风格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04900"/>
              </a:lnSpc>
              <a:spcBef>
                <a:spcPts val="340"/>
              </a:spcBef>
            </a:pPr>
            <a:r>
              <a:rPr sz="2800" b="1">
                <a:latin typeface="Arial"/>
                <a:cs typeface="Arial"/>
              </a:rPr>
              <a:t>C</a:t>
            </a:r>
            <a:r>
              <a:rPr sz="2800" b="1" spc="-145">
                <a:latin typeface="Arial"/>
                <a:cs typeface="Arial"/>
              </a:rPr>
              <a:t> </a:t>
            </a:r>
            <a:r>
              <a:rPr sz="2800" b="1">
                <a:latin typeface="Microsoft JhengHei"/>
                <a:cs typeface="Microsoft JhengHei"/>
              </a:rPr>
              <a:t>人穿的衣服，穿的裤子，选择的包包（</a:t>
            </a:r>
            <a:r>
              <a:rPr sz="2800" b="1" spc="-25">
                <a:latin typeface="Microsoft JhengHei"/>
                <a:cs typeface="Microsoft JhengHei"/>
              </a:rPr>
              <a:t>他选</a:t>
            </a:r>
            <a:r>
              <a:rPr sz="2800" b="1">
                <a:latin typeface="Microsoft JhengHei"/>
                <a:cs typeface="Microsoft JhengHei"/>
              </a:rPr>
              <a:t>选择的款式、颜色、风格）</a:t>
            </a:r>
            <a:r>
              <a:rPr sz="2800" b="1" spc="-50"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>
                <a:latin typeface="宋体"/>
                <a:cs typeface="宋体"/>
              </a:rPr>
              <a:t>（推断他会选择什么样的鞋子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6972300" cy="4883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5">
                <a:latin typeface="Microsoft JhengHei"/>
                <a:cs typeface="Microsoft JhengHei"/>
              </a:rPr>
              <a:t>三导 论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400">
              <a:latin typeface="Microsoft JhengHei"/>
              <a:cs typeface="Microsoft JhengHei"/>
            </a:endParaRPr>
          </a:p>
          <a:p>
            <a:pPr marL="355600" marR="335915" indent="-342900" algn="just">
              <a:lnSpc>
                <a:spcPts val="25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5600"/>
              </a:tabLst>
            </a:pPr>
            <a:r>
              <a:rPr sz="2600" spc="-5">
                <a:latin typeface="宋体"/>
                <a:cs typeface="宋体"/>
              </a:rPr>
              <a:t>我们的每一次选择都不是偶然的，而是取决于我们以往的思维定式。我们只能作出我们思想范围以内的选择，不会超越思想范围以</a:t>
            </a:r>
            <a:r>
              <a:rPr sz="2600" spc="-10">
                <a:latin typeface="宋体"/>
                <a:cs typeface="宋体"/>
              </a:rPr>
              <a:t>外的行为。</a:t>
            </a:r>
            <a:endParaRPr sz="2600">
              <a:latin typeface="宋体"/>
              <a:cs typeface="宋体"/>
            </a:endParaRPr>
          </a:p>
          <a:p>
            <a:pPr marL="354965" marR="5080" indent="-342265">
              <a:lnSpc>
                <a:spcPct val="80000"/>
              </a:lnSpc>
              <a:spcBef>
                <a:spcPts val="635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 spc="-5">
                <a:latin typeface="宋体"/>
                <a:cs typeface="宋体"/>
              </a:rPr>
              <a:t>我们的思想主导着我们的行为。从某种程度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上说，每个人的思想以及思维方式决定着我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们对于现实物体的理解和接受。人喜欢选择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同样的东西，你可以看看周围的人，去餐馆吃吃东西，经常回去吃同样的或相似的菜系，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他们选择的服装都大同小异。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ts val="2995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>
                <a:latin typeface="宋体"/>
                <a:cs typeface="宋体"/>
              </a:rPr>
              <a:t>例如：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>
                <a:latin typeface="宋体"/>
                <a:cs typeface="宋体"/>
              </a:rPr>
              <a:t>我的文</a:t>
            </a:r>
            <a:r>
              <a:rPr sz="2600" spc="-1735">
                <a:latin typeface="宋体"/>
                <a:cs typeface="宋体"/>
              </a:rPr>
              <a:t>档</a:t>
            </a:r>
            <a:r>
              <a:rPr sz="2600">
                <a:latin typeface="Arial"/>
                <a:cs typeface="Arial"/>
              </a:rPr>
              <a:t>”</a:t>
            </a:r>
            <a:r>
              <a:rPr sz="2600" spc="-1735">
                <a:latin typeface="宋体"/>
                <a:cs typeface="宋体"/>
              </a:rPr>
              <a:t>和</a:t>
            </a:r>
            <a:r>
              <a:rPr sz="2600" spc="45">
                <a:latin typeface="Arial"/>
                <a:cs typeface="Arial"/>
              </a:rPr>
              <a:t>” “</a:t>
            </a:r>
            <a:r>
              <a:rPr sz="2600">
                <a:latin typeface="宋体"/>
                <a:cs typeface="宋体"/>
              </a:rPr>
              <a:t>我的电脑</a:t>
            </a:r>
            <a:r>
              <a:rPr sz="2600" spc="-50">
                <a:latin typeface="Arial"/>
                <a:cs typeface="Arial"/>
              </a:rPr>
              <a:t>”</a:t>
            </a:r>
            <a:endParaRPr sz="2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91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>
                <a:latin typeface="宋体"/>
                <a:cs typeface="宋体"/>
              </a:rPr>
              <a:t>例如：</a:t>
            </a:r>
            <a:r>
              <a:rPr b="0">
                <a:latin typeface="Arial"/>
                <a:cs typeface="Arial"/>
              </a:rPr>
              <a:t>“</a:t>
            </a:r>
            <a:r>
              <a:rPr b="0">
                <a:latin typeface="宋体"/>
                <a:cs typeface="宋体"/>
              </a:rPr>
              <a:t>我的文</a:t>
            </a:r>
            <a:r>
              <a:rPr b="0" spc="-2535">
                <a:latin typeface="宋体"/>
                <a:cs typeface="宋体"/>
              </a:rPr>
              <a:t>档</a:t>
            </a:r>
            <a:r>
              <a:rPr b="0">
                <a:latin typeface="Arial"/>
                <a:cs typeface="Arial"/>
              </a:rPr>
              <a:t>”</a:t>
            </a:r>
            <a:r>
              <a:rPr b="0" spc="-2535">
                <a:latin typeface="宋体"/>
                <a:cs typeface="宋体"/>
              </a:rPr>
              <a:t>和</a:t>
            </a:r>
            <a:r>
              <a:rPr b="0" spc="65">
                <a:latin typeface="Arial"/>
                <a:cs typeface="Arial"/>
              </a:rPr>
              <a:t>” “</a:t>
            </a:r>
            <a:r>
              <a:rPr b="0">
                <a:latin typeface="宋体"/>
                <a:cs typeface="宋体"/>
              </a:rPr>
              <a:t>我的电脑</a:t>
            </a:r>
            <a:r>
              <a:rPr b="0" spc="-50">
                <a:latin typeface="Arial"/>
                <a:cs typeface="Arial"/>
              </a:rPr>
              <a:t>”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02740" y="2156797"/>
            <a:ext cx="5664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1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197100" y="2057400"/>
            <a:ext cx="1274761" cy="378936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591300" y="2057400"/>
            <a:ext cx="1265238" cy="3600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39139"/>
            <a:ext cx="23571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5"/>
              <a:t>四研 究的 起因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602740" y="1871875"/>
            <a:ext cx="7082790" cy="39878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080" indent="-342900" algn="just">
              <a:lnSpc>
                <a:spcPct val="80000"/>
              </a:lnSpc>
              <a:spcBef>
                <a:spcPts val="725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5600"/>
              </a:tabLst>
            </a:pPr>
            <a:r>
              <a:rPr sz="2600">
                <a:latin typeface="Arial"/>
                <a:cs typeface="Arial"/>
              </a:rPr>
              <a:t>1  </a:t>
            </a:r>
            <a:r>
              <a:rPr sz="2600" spc="-470">
                <a:latin typeface="宋体"/>
                <a:cs typeface="宋体"/>
              </a:rPr>
              <a:t>特劳 特：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 spc="-1735">
                <a:latin typeface="宋体"/>
                <a:cs typeface="宋体"/>
              </a:rPr>
              <a:t>要</a:t>
            </a:r>
            <a:r>
              <a:rPr sz="2600" spc="70">
                <a:latin typeface="Arial"/>
                <a:cs typeface="Arial"/>
              </a:rPr>
              <a:t>“ </a:t>
            </a:r>
            <a:r>
              <a:rPr sz="2600" spc="-45">
                <a:latin typeface="宋体"/>
                <a:cs typeface="宋体"/>
              </a:rPr>
              <a:t>找出他们喜欢什么，喜欢那 一点</a:t>
            </a:r>
            <a:r>
              <a:rPr sz="2600">
                <a:latin typeface="宋体"/>
                <a:cs typeface="宋体"/>
              </a:rPr>
              <a:t>点，就从那一点出发迎合他们的口味。</a:t>
            </a:r>
            <a:r>
              <a:rPr sz="2600">
                <a:latin typeface="Arial"/>
                <a:cs typeface="Arial"/>
              </a:rPr>
              <a:t>”“</a:t>
            </a:r>
            <a:endParaRPr sz="2600">
              <a:latin typeface="Arial"/>
              <a:cs typeface="Arial"/>
            </a:endParaRPr>
          </a:p>
          <a:p>
            <a:pPr marL="355600" marR="445134" algn="just">
              <a:lnSpc>
                <a:spcPct val="78700"/>
              </a:lnSpc>
              <a:spcBef>
                <a:spcPts val="165"/>
              </a:spcBef>
            </a:pPr>
            <a:r>
              <a:rPr sz="2600" spc="-5">
                <a:latin typeface="宋体"/>
                <a:cs typeface="宋体"/>
              </a:rPr>
              <a:t>有时候，你不必依赖昂贵的市场调查找出消</a:t>
            </a:r>
            <a:r>
              <a:rPr sz="2600">
                <a:latin typeface="宋体"/>
                <a:cs typeface="宋体"/>
              </a:rPr>
              <a:t>费者的喜好。要想学</a:t>
            </a:r>
            <a:r>
              <a:rPr sz="2600" spc="-1735">
                <a:latin typeface="宋体"/>
                <a:cs typeface="宋体"/>
              </a:rPr>
              <a:t>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 spc="-1735">
                <a:latin typeface="宋体"/>
                <a:cs typeface="宋体"/>
              </a:rPr>
              <a:t>贸</a:t>
            </a:r>
            <a:r>
              <a:rPr sz="2600">
                <a:latin typeface="Arial"/>
                <a:cs typeface="Arial"/>
              </a:rPr>
              <a:t>“ </a:t>
            </a:r>
            <a:r>
              <a:rPr sz="2600">
                <a:latin typeface="宋体"/>
                <a:cs typeface="宋体"/>
              </a:rPr>
              <a:t>易技巧</a:t>
            </a:r>
            <a:r>
              <a:rPr sz="2600">
                <a:latin typeface="Arial"/>
                <a:cs typeface="Arial"/>
              </a:rPr>
              <a:t>”</a:t>
            </a:r>
            <a:r>
              <a:rPr sz="2600" spc="-10">
                <a:latin typeface="宋体"/>
                <a:cs typeface="宋体"/>
              </a:rPr>
              <a:t>，只需研究</a:t>
            </a:r>
            <a:r>
              <a:rPr sz="2600" spc="-5">
                <a:latin typeface="宋体"/>
                <a:cs typeface="宋体"/>
              </a:rPr>
              <a:t>不同类型的相关产品就能学到，尽管很少有</a:t>
            </a:r>
            <a:r>
              <a:rPr sz="2600">
                <a:latin typeface="宋体"/>
                <a:cs typeface="宋体"/>
              </a:rPr>
              <a:t>人真正研究过。</a:t>
            </a:r>
            <a:r>
              <a:rPr sz="2600" spc="-50">
                <a:latin typeface="Arial"/>
                <a:cs typeface="Arial"/>
              </a:rPr>
              <a:t>”</a:t>
            </a:r>
            <a:endParaRPr sz="26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  <a:tab pos="722630"/>
              </a:tabLst>
            </a:pPr>
            <a:r>
              <a:rPr sz="2600" spc="-50">
                <a:latin typeface="Arial"/>
                <a:cs typeface="Arial"/>
              </a:rPr>
              <a:t>2</a:t>
            </a:r>
            <a:r>
              <a:rPr sz="2600">
                <a:latin typeface="Arial"/>
                <a:cs typeface="Arial"/>
              </a:rPr>
              <a:t>	</a:t>
            </a:r>
            <a:r>
              <a:rPr sz="2600">
                <a:latin typeface="宋体"/>
                <a:cs typeface="宋体"/>
              </a:rPr>
              <a:t>特劳特：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>
                <a:latin typeface="宋体"/>
                <a:cs typeface="宋体"/>
              </a:rPr>
              <a:t>我永远不相信调查结果</a:t>
            </a:r>
            <a:r>
              <a:rPr sz="2600" spc="-50">
                <a:latin typeface="Arial"/>
                <a:cs typeface="Arial"/>
              </a:rPr>
              <a:t>”</a:t>
            </a:r>
            <a:endParaRPr sz="26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  <a:tab pos="722630"/>
              </a:tabLst>
            </a:pPr>
            <a:r>
              <a:rPr sz="2600" spc="-50">
                <a:latin typeface="Arial"/>
                <a:cs typeface="Arial"/>
              </a:rPr>
              <a:t>3</a:t>
            </a:r>
            <a:r>
              <a:rPr sz="2600">
                <a:latin typeface="Arial"/>
                <a:cs typeface="Arial"/>
              </a:rPr>
              <a:t>	</a:t>
            </a:r>
            <a:r>
              <a:rPr sz="2600">
                <a:latin typeface="宋体"/>
                <a:cs typeface="宋体"/>
              </a:rPr>
              <a:t>例如：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>
                <a:latin typeface="宋体"/>
                <a:cs typeface="宋体"/>
              </a:rPr>
              <a:t>施乐打印</a:t>
            </a:r>
            <a:r>
              <a:rPr sz="2600" spc="-1735">
                <a:latin typeface="宋体"/>
                <a:cs typeface="宋体"/>
              </a:rPr>
              <a:t>机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 spc="-1735">
                <a:latin typeface="宋体"/>
                <a:cs typeface="宋体"/>
              </a:rPr>
              <a:t>摩</a:t>
            </a:r>
            <a:r>
              <a:rPr sz="2600" spc="65">
                <a:latin typeface="Arial"/>
                <a:cs typeface="Arial"/>
              </a:rPr>
              <a:t>“ </a:t>
            </a:r>
            <a:r>
              <a:rPr sz="2600" spc="-10">
                <a:latin typeface="宋体"/>
                <a:cs typeface="宋体"/>
              </a:rPr>
              <a:t>托罗拉的收音机</a:t>
            </a:r>
            <a:endParaRPr sz="2600">
              <a:latin typeface="宋体"/>
              <a:cs typeface="宋体"/>
            </a:endParaRPr>
          </a:p>
          <a:p>
            <a:pPr marL="318770" indent="-306705">
              <a:lnSpc>
                <a:spcPct val="1000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19405"/>
              </a:tabLst>
            </a:pPr>
            <a:r>
              <a:rPr sz="2600" spc="-725">
                <a:latin typeface="Arial"/>
                <a:cs typeface="Arial"/>
              </a:rPr>
              <a:t>”4</a:t>
            </a:r>
            <a:r>
              <a:rPr sz="2600" spc="-1735">
                <a:latin typeface="宋体"/>
                <a:cs typeface="宋体"/>
              </a:rPr>
              <a:t>调</a:t>
            </a:r>
            <a:r>
              <a:rPr sz="2600" spc="70">
                <a:latin typeface="Arial"/>
                <a:cs typeface="Arial"/>
              </a:rPr>
              <a:t>” </a:t>
            </a:r>
            <a:r>
              <a:rPr sz="2600" spc="-869">
                <a:latin typeface="宋体"/>
                <a:cs typeface="宋体"/>
              </a:rPr>
              <a:t>查的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 spc="-869">
                <a:latin typeface="Arial"/>
                <a:cs typeface="Arial"/>
              </a:rPr>
              <a:t>S</a:t>
            </a:r>
            <a:r>
              <a:rPr sz="2600" spc="-5">
                <a:latin typeface="Arial"/>
                <a:cs typeface="Arial"/>
              </a:rPr>
              <a:t>“”</a:t>
            </a:r>
            <a:r>
              <a:rPr sz="2600" spc="-5">
                <a:latin typeface="宋体"/>
                <a:cs typeface="宋体"/>
              </a:rPr>
              <a:t>形状，消费者空间性知识性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ts val="3055"/>
              </a:lnSpc>
              <a:spcBef>
                <a:spcPts val="125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 spc="-25">
                <a:latin typeface="宋体"/>
                <a:cs typeface="宋体"/>
              </a:rPr>
              <a:t>限制</a:t>
            </a:r>
            <a:endParaRPr sz="2600">
              <a:latin typeface="宋体"/>
              <a:cs typeface="宋体"/>
            </a:endParaRPr>
          </a:p>
          <a:p>
            <a:pPr marL="354965" indent="-342265">
              <a:lnSpc>
                <a:spcPts val="3055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  <a:tab pos="722630"/>
              </a:tabLst>
            </a:pPr>
            <a:r>
              <a:rPr sz="2600" spc="-50">
                <a:latin typeface="Arial"/>
                <a:cs typeface="Arial"/>
              </a:rPr>
              <a:t>5</a:t>
            </a:r>
            <a:r>
              <a:rPr sz="2600">
                <a:latin typeface="Arial"/>
                <a:cs typeface="Arial"/>
              </a:rPr>
              <a:t>	</a:t>
            </a:r>
            <a:r>
              <a:rPr sz="2600">
                <a:latin typeface="宋体"/>
                <a:cs typeface="宋体"/>
              </a:rPr>
              <a:t>例如：</a:t>
            </a:r>
            <a:r>
              <a:rPr sz="2600">
                <a:latin typeface="Arial"/>
                <a:cs typeface="Arial"/>
              </a:rPr>
              <a:t>“</a:t>
            </a:r>
            <a:r>
              <a:rPr sz="2600">
                <a:latin typeface="宋体"/>
                <a:cs typeface="宋体"/>
              </a:rPr>
              <a:t>剃须刀柄</a:t>
            </a:r>
            <a:r>
              <a:rPr sz="2600" spc="-50">
                <a:latin typeface="Arial"/>
                <a:cs typeface="Arial"/>
              </a:rPr>
              <a:t>”</a:t>
            </a:r>
            <a:endParaRPr sz="2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6972300" cy="4582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5">
                <a:latin typeface="Microsoft JhengHei"/>
                <a:cs typeface="Microsoft JhengHei"/>
              </a:rPr>
              <a:t>五原 因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4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2500"/>
              </a:lnSpc>
              <a:buClr>
                <a:srgbClr val="336666"/>
              </a:buClr>
              <a:buSzPct val="7115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600" spc="-5">
                <a:latin typeface="宋体"/>
                <a:cs typeface="宋体"/>
              </a:rPr>
              <a:t>人们对同样的视觉刺激的反应是一样的。人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类的大脑。总是试图抓住一闪而过的想法，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在演化过程中，有一股力量深深隐藏在各种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因素背后。这就是，为了生存，人们不可能总</a:t>
            </a:r>
            <a:r>
              <a:rPr sz="2600" spc="-10">
                <a:latin typeface="宋体"/>
                <a:cs typeface="宋体"/>
              </a:rPr>
              <a:t>总是等到万事具备。</a:t>
            </a:r>
            <a:endParaRPr sz="2600">
              <a:latin typeface="宋体"/>
              <a:cs typeface="宋体"/>
            </a:endParaRPr>
          </a:p>
          <a:p>
            <a:pPr marL="355600" marR="335280" indent="-342900" algn="just">
              <a:lnSpc>
                <a:spcPct val="80000"/>
              </a:lnSpc>
              <a:spcBef>
                <a:spcPts val="630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5600"/>
              </a:tabLst>
            </a:pPr>
            <a:r>
              <a:rPr sz="2600" spc="-5">
                <a:latin typeface="宋体"/>
                <a:cs typeface="宋体"/>
              </a:rPr>
              <a:t>当文化或者经历并没有巨大不同的时候，所有人的反应都趋于一致。所以人们不可能没有模式，大脑就在为我们做这样的事情了。</a:t>
            </a:r>
            <a:endParaRPr sz="26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00"/>
              </a:lnSpc>
              <a:spcBef>
                <a:spcPts val="600"/>
              </a:spcBef>
              <a:buClr>
                <a:srgbClr val="336666"/>
              </a:buClr>
              <a:buSzPct val="71153"/>
              <a:buFont typeface="Wingdings"/>
              <a:buChar char=""/>
              <a:tabLst>
                <a:tab pos="355600"/>
              </a:tabLst>
            </a:pPr>
            <a:r>
              <a:rPr sz="2600" spc="-5">
                <a:latin typeface="宋体"/>
                <a:cs typeface="宋体"/>
              </a:rPr>
              <a:t>大脑积极的寻找各种状态下的模式》有很多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种理解事物的法则，以下七种是非常重要的。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39139"/>
            <a:ext cx="2344420" cy="4713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七种模式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241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1</a:t>
            </a:r>
            <a:r>
              <a:rPr sz="2800" spc="-15">
                <a:latin typeface="宋体"/>
                <a:cs typeface="宋体"/>
              </a:rPr>
              <a:t>相近法则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2</a:t>
            </a:r>
            <a:r>
              <a:rPr sz="2800" spc="-15">
                <a:latin typeface="宋体"/>
                <a:cs typeface="宋体"/>
              </a:rPr>
              <a:t>相似法则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3</a:t>
            </a:r>
            <a:r>
              <a:rPr sz="2800" spc="-15">
                <a:latin typeface="宋体"/>
                <a:cs typeface="宋体"/>
              </a:rPr>
              <a:t>共性法则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4</a:t>
            </a:r>
            <a:r>
              <a:rPr sz="2800" spc="-10">
                <a:latin typeface="宋体"/>
                <a:cs typeface="宋体"/>
              </a:rPr>
              <a:t>连续性法则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5</a:t>
            </a:r>
            <a:r>
              <a:rPr sz="2800" spc="-15">
                <a:latin typeface="宋体"/>
                <a:cs typeface="宋体"/>
              </a:rPr>
              <a:t>简单法则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  <a:tab pos="750570"/>
              </a:tabLst>
            </a:pPr>
            <a:r>
              <a:rPr sz="2800" spc="-50">
                <a:latin typeface="Arial"/>
                <a:cs typeface="Arial"/>
              </a:rPr>
              <a:t>6</a:t>
            </a:r>
            <a:r>
              <a:rPr sz="2800">
                <a:latin typeface="Arial"/>
                <a:cs typeface="Arial"/>
              </a:rPr>
              <a:t>	</a:t>
            </a:r>
            <a:r>
              <a:rPr sz="2800" spc="-15">
                <a:latin typeface="宋体"/>
                <a:cs typeface="宋体"/>
              </a:rPr>
              <a:t>方位法则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Arial"/>
                <a:cs typeface="Arial"/>
              </a:rPr>
              <a:t>7</a:t>
            </a:r>
            <a:r>
              <a:rPr sz="2800" spc="-15">
                <a:latin typeface="宋体"/>
                <a:cs typeface="宋体"/>
              </a:rPr>
              <a:t>对称法则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718204"/>
            <a:ext cx="6769100" cy="4851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Arial"/>
                <a:cs typeface="Arial"/>
              </a:rPr>
              <a:t>1 </a:t>
            </a:r>
            <a:r>
              <a:rPr sz="2800" spc="-15">
                <a:latin typeface="宋体"/>
                <a:cs typeface="宋体"/>
              </a:rPr>
              <a:t>相近法则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spc="-10">
                <a:latin typeface="Arial"/>
                <a:cs typeface="Arial"/>
              </a:rPr>
              <a:t>●</a:t>
            </a:r>
            <a:r>
              <a:rPr sz="2800" spc="-1120">
                <a:latin typeface="Arial"/>
                <a:cs typeface="Arial"/>
              </a:rPr>
              <a:t>●</a:t>
            </a:r>
            <a:r>
              <a:rPr sz="2800" spc="-595">
                <a:latin typeface="Arial"/>
                <a:cs typeface="Arial"/>
              </a:rPr>
              <a:t>●</a:t>
            </a:r>
            <a:r>
              <a:rPr sz="2800" spc="-1120">
                <a:latin typeface="Arial"/>
                <a:cs typeface="Arial"/>
              </a:rPr>
              <a:t>●●</a:t>
            </a:r>
            <a:r>
              <a:rPr sz="2800" spc="-595">
                <a:latin typeface="Arial"/>
                <a:cs typeface="Arial"/>
              </a:rPr>
              <a:t>●</a:t>
            </a:r>
            <a:r>
              <a:rPr sz="2800" spc="-1120">
                <a:latin typeface="Arial"/>
                <a:cs typeface="Arial"/>
              </a:rPr>
              <a:t>●●</a:t>
            </a:r>
            <a:r>
              <a:rPr sz="2800" spc="-595">
                <a:latin typeface="Arial"/>
                <a:cs typeface="Arial"/>
              </a:rPr>
              <a:t>●</a:t>
            </a:r>
            <a:r>
              <a:rPr sz="2800" spc="-1120">
                <a:latin typeface="Arial"/>
                <a:cs typeface="Arial"/>
              </a:rPr>
              <a:t>●●</a:t>
            </a:r>
            <a:r>
              <a:rPr sz="2800" spc="-595">
                <a:latin typeface="Arial"/>
                <a:cs typeface="Arial"/>
              </a:rPr>
              <a:t>●</a:t>
            </a:r>
            <a:r>
              <a:rPr sz="2800" spc="-1120">
                <a:latin typeface="Arial"/>
                <a:cs typeface="Arial"/>
              </a:rPr>
              <a:t>●</a:t>
            </a:r>
            <a:r>
              <a:rPr sz="2800" spc="-10">
                <a:latin typeface="Arial"/>
                <a:cs typeface="Arial"/>
              </a:rPr>
              <a:t>●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336666"/>
              </a:buClr>
              <a:buFont typeface="Wingdings"/>
              <a:buChar char=""/>
            </a:pPr>
            <a:endParaRPr sz="35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  <a:tab pos="989330"/>
                <a:tab pos="1401445"/>
              </a:tabLst>
            </a:pPr>
            <a:r>
              <a:rPr sz="2800" spc="-50">
                <a:latin typeface="Arial"/>
                <a:cs typeface="Arial"/>
              </a:rPr>
              <a:t>●</a:t>
            </a:r>
            <a:r>
              <a:rPr sz="2800">
                <a:latin typeface="Arial"/>
                <a:cs typeface="Arial"/>
              </a:rPr>
              <a:t>	</a:t>
            </a:r>
            <a:r>
              <a:rPr sz="2800" b="1" spc="-50">
                <a:latin typeface="Arial"/>
                <a:cs typeface="Arial"/>
              </a:rPr>
              <a:t>●</a:t>
            </a:r>
            <a:r>
              <a:rPr sz="2800" b="1">
                <a:latin typeface="Arial"/>
                <a:cs typeface="Arial"/>
              </a:rPr>
              <a:t>	</a:t>
            </a:r>
            <a:r>
              <a:rPr sz="2800" spc="-50">
                <a:latin typeface="Arial"/>
                <a:cs typeface="Arial"/>
              </a:rPr>
              <a:t>●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  <a:tab pos="989330"/>
                <a:tab pos="1401445"/>
              </a:tabLst>
            </a:pPr>
            <a:r>
              <a:rPr sz="2800" spc="-50">
                <a:latin typeface="Arial"/>
                <a:cs typeface="Arial"/>
              </a:rPr>
              <a:t>●</a:t>
            </a:r>
            <a:r>
              <a:rPr sz="2800">
                <a:latin typeface="Arial"/>
                <a:cs typeface="Arial"/>
              </a:rPr>
              <a:t>	</a:t>
            </a:r>
            <a:r>
              <a:rPr sz="2800" b="1" spc="-50">
                <a:latin typeface="Arial"/>
                <a:cs typeface="Arial"/>
              </a:rPr>
              <a:t>●</a:t>
            </a:r>
            <a:r>
              <a:rPr sz="2800" b="1">
                <a:latin typeface="Arial"/>
                <a:cs typeface="Arial"/>
              </a:rPr>
              <a:t>	</a:t>
            </a:r>
            <a:r>
              <a:rPr sz="2800" spc="-50">
                <a:latin typeface="Arial"/>
                <a:cs typeface="Arial"/>
              </a:rPr>
              <a:t>●</a:t>
            </a:r>
            <a:endParaRPr sz="2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  <a:tab pos="989330"/>
                <a:tab pos="1401445"/>
              </a:tabLst>
            </a:pPr>
            <a:r>
              <a:rPr sz="2800" spc="-50">
                <a:latin typeface="Arial"/>
                <a:cs typeface="Arial"/>
              </a:rPr>
              <a:t>●</a:t>
            </a:r>
            <a:r>
              <a:rPr sz="2800">
                <a:latin typeface="Arial"/>
                <a:cs typeface="Arial"/>
              </a:rPr>
              <a:t>	</a:t>
            </a:r>
            <a:r>
              <a:rPr sz="2800" b="1" spc="-50">
                <a:latin typeface="Arial"/>
                <a:cs typeface="Arial"/>
              </a:rPr>
              <a:t>●</a:t>
            </a:r>
            <a:r>
              <a:rPr sz="2800" b="1">
                <a:latin typeface="Arial"/>
                <a:cs typeface="Arial"/>
              </a:rPr>
              <a:t>	</a:t>
            </a:r>
            <a:r>
              <a:rPr sz="2800" spc="-50">
                <a:latin typeface="Arial"/>
                <a:cs typeface="Arial"/>
              </a:rPr>
              <a:t>●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336666"/>
              </a:buClr>
              <a:buFont typeface="Wingdings"/>
              <a:buChar char=""/>
            </a:pPr>
            <a:endParaRPr sz="3950">
              <a:latin typeface="Arial"/>
              <a:cs typeface="Arial"/>
            </a:endParaRPr>
          </a:p>
          <a:p>
            <a:pPr marL="355600" marR="5080" indent="-342900">
              <a:lnSpc>
                <a:spcPts val="3020"/>
              </a:lnSpc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相近法则：元素由于相近而被分在一起，进而被视为一个整体。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18204"/>
            <a:ext cx="1645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Arial"/>
                <a:cs typeface="Arial"/>
              </a:rPr>
              <a:t>2</a:t>
            </a:r>
            <a:r>
              <a:rPr sz="2800" b="0" spc="-15">
                <a:latin typeface="宋体"/>
                <a:cs typeface="宋体"/>
              </a:rPr>
              <a:t>相似法则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2740" y="1856448"/>
            <a:ext cx="6845300" cy="412432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  <a:tab pos="156908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60">
                <a:latin typeface="Arial"/>
                <a:cs typeface="Arial"/>
              </a:rPr>
              <a:t>○</a:t>
            </a:r>
            <a:r>
              <a:rPr sz="2400" spc="-965">
                <a:latin typeface="Arial"/>
                <a:cs typeface="Arial"/>
              </a:rPr>
              <a:t>●○</a:t>
            </a:r>
            <a:r>
              <a:rPr sz="2400" b="1" spc="-1010">
                <a:latin typeface="Arial"/>
                <a:cs typeface="Arial"/>
              </a:rPr>
              <a:t>●</a:t>
            </a:r>
            <a:r>
              <a:rPr sz="2400" spc="-965">
                <a:latin typeface="Arial"/>
                <a:cs typeface="Arial"/>
              </a:rPr>
              <a:t>○</a:t>
            </a:r>
            <a:r>
              <a:rPr sz="2400" spc="-1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○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  <a:tab pos="156908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50">
                <a:latin typeface="Arial"/>
                <a:cs typeface="Arial"/>
              </a:rPr>
              <a:t>○</a:t>
            </a:r>
            <a:r>
              <a:rPr sz="2400" spc="-955">
                <a:latin typeface="Arial"/>
                <a:cs typeface="Arial"/>
              </a:rPr>
              <a:t>●○</a:t>
            </a:r>
            <a:r>
              <a:rPr sz="2400" b="1" spc="-1000">
                <a:latin typeface="Arial"/>
                <a:cs typeface="Arial"/>
              </a:rPr>
              <a:t>●</a:t>
            </a:r>
            <a:r>
              <a:rPr sz="2400" spc="-955">
                <a:latin typeface="Arial"/>
                <a:cs typeface="Arial"/>
              </a:rPr>
              <a:t>○</a:t>
            </a:r>
            <a:r>
              <a:rPr sz="2400">
                <a:latin typeface="Arial"/>
                <a:cs typeface="Arial"/>
              </a:rPr>
              <a:t>●</a:t>
            </a:r>
            <a:r>
              <a:rPr sz="2400" spc="-300">
                <a:latin typeface="Arial"/>
                <a:cs typeface="Arial"/>
              </a:rPr>
              <a:t> </a:t>
            </a:r>
            <a:r>
              <a:rPr sz="2400" spc="-50">
                <a:latin typeface="Arial"/>
                <a:cs typeface="Arial"/>
              </a:rPr>
              <a:t>○</a:t>
            </a:r>
            <a:r>
              <a:rPr sz="2400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●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  <a:tab pos="156908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60">
                <a:latin typeface="Arial"/>
                <a:cs typeface="Arial"/>
              </a:rPr>
              <a:t>○</a:t>
            </a:r>
            <a:r>
              <a:rPr sz="2400" spc="-965">
                <a:latin typeface="Arial"/>
                <a:cs typeface="Arial"/>
              </a:rPr>
              <a:t>●○</a:t>
            </a:r>
            <a:r>
              <a:rPr sz="2400" b="1" spc="-1010">
                <a:latin typeface="Arial"/>
                <a:cs typeface="Arial"/>
              </a:rPr>
              <a:t>●</a:t>
            </a:r>
            <a:r>
              <a:rPr sz="2400" spc="-965">
                <a:latin typeface="Arial"/>
                <a:cs typeface="Arial"/>
              </a:rPr>
              <a:t>○</a:t>
            </a:r>
            <a:r>
              <a:rPr sz="2400" spc="-1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○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  <a:tab pos="156908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50">
                <a:latin typeface="Arial"/>
                <a:cs typeface="Arial"/>
              </a:rPr>
              <a:t>○</a:t>
            </a:r>
            <a:r>
              <a:rPr sz="2400" spc="-955">
                <a:latin typeface="Arial"/>
                <a:cs typeface="Arial"/>
              </a:rPr>
              <a:t>●○</a:t>
            </a:r>
            <a:r>
              <a:rPr sz="2400" b="1" spc="-1000">
                <a:latin typeface="Arial"/>
                <a:cs typeface="Arial"/>
              </a:rPr>
              <a:t>●</a:t>
            </a:r>
            <a:r>
              <a:rPr sz="2400" spc="-955">
                <a:latin typeface="Arial"/>
                <a:cs typeface="Arial"/>
              </a:rPr>
              <a:t>○</a:t>
            </a:r>
            <a:r>
              <a:rPr sz="2400">
                <a:latin typeface="Arial"/>
                <a:cs typeface="Arial"/>
              </a:rPr>
              <a:t>●</a:t>
            </a:r>
            <a:r>
              <a:rPr sz="2400" spc="-300">
                <a:latin typeface="Arial"/>
                <a:cs typeface="Arial"/>
              </a:rPr>
              <a:t> </a:t>
            </a:r>
            <a:r>
              <a:rPr sz="2400" spc="-50">
                <a:latin typeface="Arial"/>
                <a:cs typeface="Arial"/>
              </a:rPr>
              <a:t>○</a:t>
            </a:r>
            <a:r>
              <a:rPr sz="2400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●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  <a:tab pos="156908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60">
                <a:latin typeface="Arial"/>
                <a:cs typeface="Arial"/>
              </a:rPr>
              <a:t>○</a:t>
            </a:r>
            <a:r>
              <a:rPr sz="2400" spc="-965">
                <a:latin typeface="Arial"/>
                <a:cs typeface="Arial"/>
              </a:rPr>
              <a:t>●○</a:t>
            </a:r>
            <a:r>
              <a:rPr sz="2400" b="1" spc="-1010">
                <a:latin typeface="Arial"/>
                <a:cs typeface="Arial"/>
              </a:rPr>
              <a:t>●</a:t>
            </a:r>
            <a:r>
              <a:rPr sz="2400" spc="-965">
                <a:latin typeface="Arial"/>
                <a:cs typeface="Arial"/>
              </a:rPr>
              <a:t>○</a:t>
            </a:r>
            <a:r>
              <a:rPr sz="2400" spc="-1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b="1" spc="-50">
                <a:latin typeface="Arial"/>
                <a:cs typeface="Arial"/>
              </a:rPr>
              <a:t>○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  <a:tab pos="708025"/>
              </a:tabLst>
            </a:pPr>
            <a:r>
              <a:rPr sz="2400" spc="-50">
                <a:latin typeface="Arial"/>
                <a:cs typeface="Arial"/>
              </a:rPr>
              <a:t>●</a:t>
            </a:r>
            <a:r>
              <a:rPr sz="2400">
                <a:latin typeface="Arial"/>
                <a:cs typeface="Arial"/>
              </a:rPr>
              <a:t>	</a:t>
            </a:r>
            <a:r>
              <a:rPr sz="2400" spc="-950">
                <a:latin typeface="Arial"/>
                <a:cs typeface="Arial"/>
              </a:rPr>
              <a:t>○</a:t>
            </a:r>
            <a:r>
              <a:rPr sz="2400" spc="-955">
                <a:latin typeface="Arial"/>
                <a:cs typeface="Arial"/>
              </a:rPr>
              <a:t>●○</a:t>
            </a:r>
            <a:r>
              <a:rPr sz="2400" b="1" spc="-1000">
                <a:latin typeface="Arial"/>
                <a:cs typeface="Arial"/>
              </a:rPr>
              <a:t>●</a:t>
            </a:r>
            <a:r>
              <a:rPr sz="2400" spc="-955">
                <a:latin typeface="Arial"/>
                <a:cs typeface="Arial"/>
              </a:rPr>
              <a:t>○</a:t>
            </a:r>
            <a:r>
              <a:rPr sz="2400">
                <a:latin typeface="Arial"/>
                <a:cs typeface="Arial"/>
              </a:rPr>
              <a:t>●</a:t>
            </a:r>
            <a:r>
              <a:rPr sz="2400" spc="-290">
                <a:latin typeface="Arial"/>
                <a:cs typeface="Arial"/>
              </a:rPr>
              <a:t> </a:t>
            </a:r>
            <a:r>
              <a:rPr sz="2400" spc="-50">
                <a:latin typeface="Arial"/>
                <a:cs typeface="Arial"/>
              </a:rPr>
              <a:t>○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Wingdings"/>
              <a:buChar char=""/>
            </a:pPr>
            <a:endParaRPr sz="375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"/>
              </a:spcBef>
              <a:buClr>
                <a:srgbClr val="336666"/>
              </a:buClr>
              <a:buSzPct val="71666"/>
              <a:buFont typeface="Wingdings"/>
              <a:buChar char=""/>
              <a:tabLst>
                <a:tab pos="355600"/>
              </a:tabLst>
            </a:pPr>
            <a:r>
              <a:rPr sz="3000" spc="-5">
                <a:latin typeface="宋体"/>
                <a:cs typeface="宋体"/>
              </a:rPr>
              <a:t>相似法则：根据表现出来的相似性，进</a:t>
            </a:r>
            <a:r>
              <a:rPr sz="3000" spc="-15">
                <a:latin typeface="宋体"/>
                <a:cs typeface="宋体"/>
              </a:rPr>
              <a:t>行分类。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18204"/>
            <a:ext cx="1645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Arial"/>
                <a:cs typeface="Arial"/>
              </a:rPr>
              <a:t>3</a:t>
            </a:r>
            <a:r>
              <a:rPr sz="2800" b="0" spc="-15">
                <a:latin typeface="宋体"/>
                <a:cs typeface="宋体"/>
              </a:rPr>
              <a:t>共性法则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2740" y="1949132"/>
            <a:ext cx="676910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共性法则：这通常影响我们对运动的感知方式。在形式的认知中，我们总是习惯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对彼此有一定差异，但却处在同样状态甚至是在一种运动中静止状态里的要素，事物或特性进行某种程度的联想。或许这就就是我们观察星座的方法。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18204"/>
            <a:ext cx="2001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Arial"/>
                <a:cs typeface="Arial"/>
              </a:rPr>
              <a:t>4</a:t>
            </a:r>
            <a:r>
              <a:rPr sz="2800" b="0" spc="-10">
                <a:latin typeface="宋体"/>
                <a:cs typeface="宋体"/>
              </a:rPr>
              <a:t>连续性法则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2740" y="1949132"/>
            <a:ext cx="71247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连续性法则：人们喜欢有规律性的东西，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而不是突变，所以会将本身有差异的元素分分组，集合，使之看起来像是一个群体的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一员。从而确保连续性。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92500" y="3937000"/>
            <a:ext cx="2505075" cy="133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718204"/>
            <a:ext cx="16459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>
                <a:latin typeface="Arial"/>
                <a:cs typeface="Arial"/>
              </a:rPr>
              <a:t>5</a:t>
            </a:r>
            <a:r>
              <a:rPr sz="2800" b="0" spc="-15">
                <a:latin typeface="宋体"/>
                <a:cs typeface="宋体"/>
              </a:rPr>
              <a:t>简单法则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2740" y="1947545"/>
            <a:ext cx="7073900" cy="2367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336666"/>
              </a:buClr>
              <a:buSzPct val="70833"/>
              <a:buFont typeface="Wingdings"/>
              <a:buChar char=""/>
              <a:tabLst>
                <a:tab pos="354965"/>
                <a:tab pos="355600"/>
              </a:tabLst>
            </a:pPr>
            <a:r>
              <a:rPr sz="2400" spc="-5">
                <a:latin typeface="宋体"/>
                <a:cs typeface="宋体"/>
              </a:rPr>
              <a:t>简单法则：理解简单法则的一种使用方法就是找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到对简单的需求。实际上没个人都有切身感受，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当面对同一个事物，各种解释都有可能成立的时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候，第一个印入脑海的通常就是最简单的那个理解</a:t>
            </a:r>
            <a:r>
              <a:rPr sz="2400" spc="-50">
                <a:latin typeface="宋体"/>
                <a:cs typeface="宋体"/>
              </a:rPr>
              <a:t>解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85"/>
              </a:spcBef>
              <a:buClr>
                <a:srgbClr val="336666"/>
              </a:buClr>
              <a:buSzPct val="71428"/>
              <a:buFont typeface="Wingdings"/>
              <a:buChar char="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378200" y="4038600"/>
            <a:ext cx="1803400" cy="24860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https://d.book118.com/918104060026006037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Microsoft JhengHei</vt:lpstr>
      <vt:lpstr>宋体</vt:lpstr>
      <vt:lpstr>Wingdings</vt:lpstr>
      <vt:lpstr>Office Theme</vt:lpstr>
      <vt:lpstr>迁	移</vt:lpstr>
      <vt:lpstr>PowerPoint Presentation</vt:lpstr>
      <vt:lpstr>一实例（特点）</vt:lpstr>
      <vt:lpstr>一实例（特点）</vt:lpstr>
      <vt:lpstr>一实例（模式）</vt:lpstr>
      <vt:lpstr>一实例（模式）</vt:lpstr>
      <vt:lpstr>一实	例（品类）</vt:lpstr>
      <vt:lpstr>一实	例（品类）</vt:lpstr>
      <vt:lpstr>PowerPoint Presentation</vt:lpstr>
      <vt:lpstr>PowerPoint Presentation</vt:lpstr>
      <vt:lpstr>PowerPoint Presentation</vt:lpstr>
      <vt:lpstr>PowerPoint Presentation</vt:lpstr>
      <vt:lpstr>例如：“我的文档”和” “我的电脑”</vt:lpstr>
      <vt:lpstr>四研 究的 起因</vt:lpstr>
      <vt:lpstr>PowerPoint Presentation</vt:lpstr>
      <vt:lpstr>PowerPoint Presentation</vt:lpstr>
      <vt:lpstr>PowerPoint Presentation</vt:lpstr>
      <vt:lpstr>2相似法则</vt:lpstr>
      <vt:lpstr>3共性法则</vt:lpstr>
      <vt:lpstr>4连续性法则</vt:lpstr>
      <vt:lpstr>5简单法则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2024-09-16T22:12:13.139</cp:lastPrinted>
  <dcterms:created xsi:type="dcterms:W3CDTF">2024-09-16T14:12:13Z</dcterms:created>
  <dcterms:modified xsi:type="dcterms:W3CDTF">2024-09-16T14:12:14Z</dcterms:modified>
</cp:coreProperties>
</file>