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8" r:id="rId13"/>
  </p:sldIdLst>
  <p:sldSz cx="12192000" cy="6858000"/>
  <p:notesSz cx="6858000" cy="9144000"/>
  <p:custDataLst>
    <p:tags r:id="rId1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tags" Target="tags/tag1.xml" /><Relationship Id="rId15" Type="http://schemas.openxmlformats.org/officeDocument/2006/relationships/presProps" Target="presProps.xml" /><Relationship Id="rId16" Type="http://schemas.openxmlformats.org/officeDocument/2006/relationships/viewProps" Target="viewProps.xml" /><Relationship Id="rId17" Type="http://schemas.openxmlformats.org/officeDocument/2006/relationships/theme" Target="theme/theme1.xml" /><Relationship Id="rId18"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CFDF5AE-1E87-461B-89C5-605018A9ABF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95873B8-C7D2-48B3-AEE5-39A31A03317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3FCEE3D-9A2C-47A2-8DC4-F570E072AC9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B2B5E80-4ACE-41F5-A688-57FEE96977E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5143E3B-6665-4A17-82E8-DF5F1159B84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4513A16-E9C8-45D9-9418-C32FB8923C5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1C34D26-D808-4552-8623-8D72C8C366A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D3D5ACD-92BE-4640-804E-DBC24882AF8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9D147E5-30FF-4827-9019-33D3C526C92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CD7A984-E069-4AD6-926C-F6847878021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0F3BDF8-0DB1-4DDB-B09C-08ACF1C7C4E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1811106305200602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02208" y="1560576"/>
            <a:ext cx="6682348"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4"/>
                </a:solidFill>
                <a:latin typeface="Microsoft Yahei"/>
                <a:ea typeface="Microsoft Yahei"/>
                <a:cs typeface="Microsoft Yahei"/>
              </a:rPr>
              <a:t>国际策略管理课件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solidFill>
                <a:latin typeface="Microsoft Yahei"/>
                <a:ea typeface="Microsoft Yahei"/>
                <a:cs typeface="Microsoft Yahei"/>
              </a:rPr>
              <a:t>国际策略管理概述</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国际市场环境分析</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国际市场进入策略</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国际市场定位与竞争策略</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国际合作与战略联盟</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国际策略管理案例研究</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solidFill>
                <a:latin typeface="Microsoft Yahei"/>
                <a:ea typeface="Microsoft Yahei"/>
                <a:cs typeface="Microsoft Yahei"/>
              </a:rPr>
              <a:t>01</a:t>
            </a:r>
          </a:p>
        </p:txBody>
      </p:sp>
      <p:sp>
        <p:nvSpPr>
          <p:cNvPr id="3" name="TextBox 3"/>
          <p:cNvSpPr txBox="1"/>
          <p:nvPr/>
        </p:nvSpPr>
        <p:spPr>
          <a:xfrm>
            <a:off x="1219200" y="292608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solidFill>
                <a:latin typeface="Microsoft Yahei"/>
                <a:ea typeface="Microsoft Yahei"/>
                <a:cs typeface="Microsoft Yahei"/>
              </a:rPr>
              <a:t>国际策略管理概述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定义与特点</a:t>
              </a:r>
            </a:p>
          </p:txBody>
        </p:sp>
      </p:grpSp>
      <p:grpSp>
        <p:nvGrpSpPr>
          <p:cNvPr id="24" name="Group 24"/>
          <p:cNvGrpSpPr/>
          <p:nvPr/>
        </p:nvGrpSpPr>
        <p:grpSpPr>
          <a:xfrm>
            <a:off x="3561535" y="2061200"/>
            <a:ext cx="7382690" cy="1531407"/>
            <a:chOff x="3561535" y="2061200"/>
            <a:chExt cx="7382690" cy="1531407"/>
          </a:xfrm>
        </p:grpSpPr>
        <p:sp>
          <p:nvSpPr>
            <p:cNvPr id="25" name="TextBox 25"/>
            <p:cNvSpPr txBox="1"/>
            <p:nvPr/>
          </p:nvSpPr>
          <p:spPr>
            <a:xfrm>
              <a:off x="3561535" y="2061200"/>
              <a:ext cx="7382690" cy="1531407"/>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国际策略管理是指企业为了在全球范围内实现长期发展而制定和实施的一系列战略决策。</a:t>
              </a:r>
            </a:p>
          </p:txBody>
        </p:sp>
      </p:grpSp>
      <p:grpSp>
        <p:nvGrpSpPr>
          <p:cNvPr id="26" name="Group 26"/>
          <p:cNvGrpSpPr/>
          <p:nvPr/>
        </p:nvGrpSpPr>
        <p:grpSpPr>
          <a:xfrm>
            <a:off x="3561535" y="1520189"/>
            <a:ext cx="7382690" cy="490334"/>
            <a:chOff x="3561535" y="1520189"/>
            <a:chExt cx="7382690" cy="490334"/>
          </a:xfrm>
        </p:grpSpPr>
        <p:sp>
          <p:nvSpPr>
            <p:cNvPr id="27" name="TextBox 27"/>
            <p:cNvSpPr txBox="1"/>
            <p:nvPr/>
          </p:nvSpPr>
          <p:spPr>
            <a:xfrm>
              <a:off x="3561535" y="1520189"/>
              <a:ext cx="7382690" cy="49033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定义</a:t>
              </a:r>
            </a:p>
          </p:txBody>
        </p:sp>
      </p:grpSp>
      <p:grpSp>
        <p:nvGrpSpPr>
          <p:cNvPr id="28" name="Group 28"/>
          <p:cNvGrpSpPr/>
          <p:nvPr/>
        </p:nvGrpSpPr>
        <p:grpSpPr>
          <a:xfrm>
            <a:off x="3561535" y="4422893"/>
            <a:ext cx="7382690" cy="1531407"/>
            <a:chOff x="3561535" y="4422893"/>
            <a:chExt cx="7382690" cy="1531407"/>
          </a:xfrm>
        </p:grpSpPr>
        <p:sp>
          <p:nvSpPr>
            <p:cNvPr id="29" name="TextBox 29"/>
            <p:cNvSpPr txBox="1"/>
            <p:nvPr/>
          </p:nvSpPr>
          <p:spPr>
            <a:xfrm>
              <a:off x="3561535" y="4422893"/>
              <a:ext cx="7382690" cy="1531407"/>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国际策略管理具有全局性、长远性、竞争性和风险性等特点，需要企业从整体和长远的角度出发，充分考虑内外部环境因素，制定具有竞争优势的策略，并在实施过程中进行动态调整。</a:t>
              </a:r>
            </a:p>
          </p:txBody>
        </p:sp>
      </p:grpSp>
      <p:grpSp>
        <p:nvGrpSpPr>
          <p:cNvPr id="30" name="Group 30"/>
          <p:cNvGrpSpPr/>
          <p:nvPr/>
        </p:nvGrpSpPr>
        <p:grpSpPr>
          <a:xfrm>
            <a:off x="3561535" y="3881882"/>
            <a:ext cx="7382690" cy="490334"/>
            <a:chOff x="3561535" y="3881882"/>
            <a:chExt cx="7382690" cy="490334"/>
          </a:xfrm>
        </p:grpSpPr>
        <p:sp>
          <p:nvSpPr>
            <p:cNvPr id="31" name="TextBox 31"/>
            <p:cNvSpPr txBox="1"/>
            <p:nvPr/>
          </p:nvSpPr>
          <p:spPr>
            <a:xfrm>
              <a:off x="3561535" y="3881882"/>
              <a:ext cx="7382690" cy="49033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特点</a:t>
              </a:r>
            </a:p>
          </p:txBody>
        </p:sp>
      </p:grpSp>
      <p:sp>
        <p:nvSpPr>
          <p:cNvPr id="32" name="AutoShape 32"/>
          <p:cNvSpPr/>
          <p:nvPr/>
        </p:nvSpPr>
        <p:spPr>
          <a:xfrm>
            <a:off x="1075314" y="4179055"/>
            <a:ext cx="1747957" cy="174795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3" name="AutoShape 33"/>
          <p:cNvSpPr/>
          <p:nvPr/>
        </p:nvSpPr>
        <p:spPr>
          <a:xfrm>
            <a:off x="1075314" y="1789318"/>
            <a:ext cx="1747957" cy="174795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4"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2789747" y="1388509"/>
            <a:ext cx="8008040" cy="126796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 name="TextBox 3"/>
          <p:cNvSpPr txBox="1"/>
          <p:nvPr/>
        </p:nvSpPr>
        <p:spPr>
          <a:xfrm>
            <a:off x="3467252" y="1671934"/>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全球化背景下，国际市场成为企业发展的重要舞台，国际策略管理能够为企业提供全球化的视野和战略规划。</a:t>
            </a:r>
          </a:p>
        </p:txBody>
      </p:sp>
      <p:sp>
        <p:nvSpPr>
          <p:cNvPr id="4" name="AutoShape 4"/>
          <p:cNvSpPr/>
          <p:nvPr/>
        </p:nvSpPr>
        <p:spPr>
          <a:xfrm>
            <a:off x="1491031" y="3030193"/>
            <a:ext cx="8008040" cy="1267968"/>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5" name="TextBox 5"/>
          <p:cNvSpPr txBox="1"/>
          <p:nvPr/>
        </p:nvSpPr>
        <p:spPr>
          <a:xfrm>
            <a:off x="1643863" y="3325809"/>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国际策略管理有助于企业优化资源配置，提高生产效率，降低成本，增强企业的竞争力和盈利能力。</a:t>
            </a:r>
          </a:p>
        </p:txBody>
      </p:sp>
      <p:pic>
        <p:nvPicPr>
          <p:cNvPr id="6" name="Picture 6"/>
          <p:cNvPicPr>
            <a:picLocks noChangeAspect="1"/>
          </p:cNvPicPr>
          <p:nvPr/>
        </p:nvPicPr>
        <p:blipFill>
          <a:blip r:embed="rId2"/>
          <a:srcRect t="13849" b="13849"/>
          <a:stretch>
            <a:fillRect/>
          </a:stretch>
        </p:blipFill>
        <p:spPr>
          <a:xfrm>
            <a:off x="539110" y="1388509"/>
            <a:ext cx="2256056" cy="1267968"/>
          </a:xfrm>
          <a:prstGeom prst="rect">
            <a:avLst/>
          </a:prstGeom>
        </p:spPr>
      </p:pic>
      <p:pic>
        <p:nvPicPr>
          <p:cNvPr id="7" name="Picture 7"/>
          <p:cNvPicPr>
            <a:picLocks noChangeAspect="1"/>
          </p:cNvPicPr>
          <p:nvPr/>
        </p:nvPicPr>
        <p:blipFill>
          <a:blip r:embed="rId3"/>
          <a:srcRect t="11861" b="11861"/>
          <a:stretch>
            <a:fillRect/>
          </a:stretch>
        </p:blipFill>
        <p:spPr>
          <a:xfrm>
            <a:off x="9486879" y="3030193"/>
            <a:ext cx="2256056" cy="1267968"/>
          </a:xfrm>
          <a:prstGeom prst="rect">
            <a:avLst/>
          </a:prstGeom>
        </p:spPr>
      </p:pic>
      <p:sp>
        <p:nvSpPr>
          <p:cNvPr id="8" name="AutoShape 8"/>
          <p:cNvSpPr/>
          <p:nvPr/>
        </p:nvSpPr>
        <p:spPr>
          <a:xfrm>
            <a:off x="2795409" y="4664094"/>
            <a:ext cx="8008040" cy="126796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9" name="TextBox 9"/>
          <p:cNvSpPr txBox="1"/>
          <p:nvPr/>
        </p:nvSpPr>
        <p:spPr>
          <a:xfrm>
            <a:off x="3472914" y="4947518"/>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国际策略管理能够为企业开拓新的市场和业务领域，增加企业的市场份额和品牌影响力。</a:t>
            </a:r>
          </a:p>
        </p:txBody>
      </p:sp>
      <p:pic>
        <p:nvPicPr>
          <p:cNvPr id="10" name="Picture 10"/>
          <p:cNvPicPr>
            <a:picLocks noChangeAspect="1"/>
          </p:cNvPicPr>
          <p:nvPr/>
        </p:nvPicPr>
        <p:blipFill>
          <a:blip r:embed="rId4"/>
          <a:srcRect t="14865" b="14865"/>
          <a:stretch>
            <a:fillRect/>
          </a:stretch>
        </p:blipFill>
        <p:spPr>
          <a:xfrm>
            <a:off x="544772" y="4664094"/>
            <a:ext cx="2256056" cy="1267968"/>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国际策略管理的重要性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3535" r="13535"/>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企业国际化经营的初级阶段，主要通过出口方式进入国际市场。</a:t>
            </a:r>
          </a:p>
        </p:txBody>
      </p:sp>
      <p:sp>
        <p:nvSpPr>
          <p:cNvPr id="6" name="AutoShape 6"/>
          <p:cNvSpPr/>
          <p:nvPr/>
        </p:nvSpPr>
        <p:spPr>
          <a:xfrm>
            <a:off x="3099145" y="1390903"/>
            <a:ext cx="975360" cy="97536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solidFill>
                <a:latin typeface="Microsoft Yahei"/>
                <a:ea typeface="Microsoft Yahei"/>
                <a:cs typeface="Microsoft Yahei"/>
              </a:rPr>
              <a:t>20世纪70年代以前</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跨国公司崛起，企业通过对外直接投资、兼并与收购等方式拓展国际市场。</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solidFill>
                <a:latin typeface="Microsoft Yahei"/>
                <a:ea typeface="Microsoft Yahei"/>
                <a:cs typeface="Microsoft Yahei"/>
              </a:rPr>
              <a:t>20世纪70年代至90年代</a:t>
            </a:r>
          </a:p>
        </p:txBody>
      </p:sp>
      <p:sp>
        <p:nvSpPr>
          <p:cNvPr id="14" name="AutoShape 14"/>
          <p:cNvSpPr/>
          <p:nvPr/>
        </p:nvSpPr>
        <p:spPr>
          <a:xfrm>
            <a:off x="1049459" y="3941002"/>
            <a:ext cx="2537366" cy="971419"/>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全球化加速发展，国际策略管理更加注重全球资源配置、风险管理、创新和可持续发展等多元化战略。</a:t>
            </a:r>
          </a:p>
        </p:txBody>
      </p:sp>
      <p:sp>
        <p:nvSpPr>
          <p:cNvPr id="17" name="AutoShape 17"/>
          <p:cNvSpPr/>
          <p:nvPr/>
        </p:nvSpPr>
        <p:spPr>
          <a:xfrm>
            <a:off x="3099145" y="3939031"/>
            <a:ext cx="975360" cy="97536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solidFill>
                <a:latin typeface="Microsoft Yahei"/>
                <a:ea typeface="Microsoft Yahei"/>
                <a:cs typeface="Microsoft Yahei"/>
              </a:rPr>
              <a:t>20世纪90年代至今</a:t>
            </a:r>
          </a:p>
        </p:txBody>
      </p:sp>
      <p:sp>
        <p:nvSpPr>
          <p:cNvPr id="19" name="AutoShape 19"/>
          <p:cNvSpPr/>
          <p:nvPr/>
        </p:nvSpPr>
        <p:spPr>
          <a:xfrm>
            <a:off x="4853788" y="3941002"/>
            <a:ext cx="2537366" cy="971419"/>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随着科技发展和全球化进程的深入，国际策略管理将更加注重数字化转型、人工智能、环保和可持续发展等新兴领域。</a:t>
            </a:r>
          </a:p>
        </p:txBody>
      </p:sp>
      <p:sp>
        <p:nvSpPr>
          <p:cNvPr id="22" name="AutoShape 22"/>
          <p:cNvSpPr/>
          <p:nvPr/>
        </p:nvSpPr>
        <p:spPr>
          <a:xfrm>
            <a:off x="6903474" y="3939031"/>
            <a:ext cx="975360" cy="97536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solidFill>
                <a:latin typeface="Microsoft Yahei"/>
                <a:ea typeface="Microsoft Yahei"/>
                <a:cs typeface="Microsoft Yahei"/>
              </a:rPr>
              <a:t>未来展望</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国际策略管理的历史与发展</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solidFill>
                <a:latin typeface="Microsoft Yahei"/>
                <a:ea typeface="Microsoft Yahei"/>
                <a:cs typeface="Microsoft Yahei"/>
              </a:rPr>
              <a:t>02</a:t>
            </a:r>
          </a:p>
        </p:txBody>
      </p:sp>
      <p:sp>
        <p:nvSpPr>
          <p:cNvPr id="3" name="TextBox 3"/>
          <p:cNvSpPr txBox="1"/>
          <p:nvPr/>
        </p:nvSpPr>
        <p:spPr>
          <a:xfrm>
            <a:off x="1219200" y="292608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solidFill>
                <a:latin typeface="Microsoft Yahei"/>
                <a:ea typeface="Microsoft Yahei"/>
                <a:cs typeface="Microsoft Yahei"/>
              </a:rPr>
              <a:t>国际市场环境分析</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pic>
        <p:nvPicPr>
          <p:cNvPr id="3" name="Picture 3"/>
          <p:cNvPicPr>
            <a:picLocks noChangeAspect="1"/>
          </p:cNvPicPr>
          <p:nvPr/>
        </p:nvPicPr>
        <p:blipFill>
          <a:blip r:embed="rId2">
            <a:alphaModFix/>
          </a:blip>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目标市场定位</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根据企业自身特点和优势，选择适合自身的目标市场，并制定相应的市场定位策略。</a:t>
            </a:r>
          </a:p>
        </p:txBody>
      </p:sp>
      <p:sp>
        <p:nvSpPr>
          <p:cNvPr id="8" name="AutoShape 8"/>
          <p:cNvSpPr/>
          <p:nvPr/>
        </p:nvSpPr>
        <p:spPr>
          <a:xfrm>
            <a:off x="4935912" y="1819581"/>
            <a:ext cx="993758" cy="99375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目标市场概述</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确定目标市场的范围、规模和特点，包括潜在客户群、市场规模和增长潜力等。</a:t>
            </a:r>
          </a:p>
        </p:txBody>
      </p:sp>
      <p:sp>
        <p:nvSpPr>
          <p:cNvPr id="12" name="AutoShape 12"/>
          <p:cNvSpPr/>
          <p:nvPr/>
        </p:nvSpPr>
        <p:spPr>
          <a:xfrm>
            <a:off x="4935912" y="3457771"/>
            <a:ext cx="993758" cy="99375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目标市场细分</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根据客户的需求、行为和特征等因素，将目标市场细分为更小的子市场，以便更好地满足不同客户群体的需求。</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目标市场选择</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solidFill>
                <a:latin typeface="Microsoft Yahei"/>
                <a:ea typeface="Microsoft Yahei"/>
                <a:cs typeface="Microsoft Yahei"/>
              </a:rPr>
              <a:t>竞争对手分析</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solidFill>
                <a:latin typeface="Microsoft Yahei"/>
                <a:ea typeface="Microsoft Yahei"/>
                <a:cs typeface="Microsoft Yahei"/>
              </a:rPr>
              <a:t>识别和分析竞争对手的市场份额、产品特点、营销策略等，以便更好地了解竞争态势。</a:t>
            </a:r>
          </a:p>
        </p:txBody>
      </p:sp>
      <p:sp>
        <p:nvSpPr>
          <p:cNvPr id="6" name="AutoShape 6"/>
          <p:cNvSpPr/>
          <p:nvPr/>
        </p:nvSpPr>
        <p:spPr>
          <a:xfrm>
            <a:off x="4403619" y="1751287"/>
            <a:ext cx="3519940" cy="4234459"/>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solidFill>
                <a:latin typeface="Microsoft Yahei"/>
                <a:ea typeface="Microsoft Yahei"/>
                <a:cs typeface="Microsoft Yahei"/>
              </a:rPr>
              <a:t>竞争策略制定</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solidFill>
                <a:latin typeface="Microsoft Yahei"/>
                <a:ea typeface="Microsoft Yahei"/>
                <a:cs typeface="Microsoft Yahei"/>
              </a:rPr>
              <a:t>根据竞争态势和市场环境，制定相应的竞争策略，包括产品差异化、市场定价、营销渠道等。</a:t>
            </a:r>
          </a:p>
        </p:txBody>
      </p:sp>
      <p:sp>
        <p:nvSpPr>
          <p:cNvPr id="10" name="AutoShape 10"/>
          <p:cNvSpPr/>
          <p:nvPr/>
        </p:nvSpPr>
        <p:spPr>
          <a:xfrm>
            <a:off x="8171205" y="1751287"/>
            <a:ext cx="3519940" cy="4234459"/>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solidFill>
                <a:latin typeface="Microsoft Yahei"/>
                <a:ea typeface="Microsoft Yahei"/>
                <a:cs typeface="Microsoft Yahei"/>
              </a:rPr>
              <a:t>竞争动态监控</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solidFill>
                <a:latin typeface="Microsoft Yahei"/>
                <a:ea typeface="Microsoft Yahei"/>
                <a:cs typeface="Microsoft Yahei"/>
              </a:rPr>
              <a:t>持续关注竞争对手的动态和市场变化，及时调整竞争策略以保持竞争优势。</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竞争环境分析</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 name="AutoShape 3"/>
          <p:cNvSpPr/>
          <p:nvPr/>
        </p:nvSpPr>
        <p:spPr>
          <a:xfrm>
            <a:off x="3059989" y="1383703"/>
            <a:ext cx="1133475" cy="1133475"/>
          </a:xfrm>
          <a:prstGeom prst="ellipse">
            <a:avLst/>
          </a:prstGeom>
          <a:solidFill>
            <a:schemeClr val="lt1">
              <a:alpha val="8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 name="AutoShape 4"/>
          <p:cNvSpPr/>
          <p:nvPr/>
        </p:nvSpPr>
        <p:spPr>
          <a:xfrm>
            <a:off x="7662092" y="1742733"/>
            <a:ext cx="3798277" cy="3798277"/>
          </a:xfrm>
          <a:prstGeom prst="ellipse">
            <a:avLst/>
          </a:prstGeom>
          <a:solidFill>
            <a:schemeClr val="accent3">
              <a:alpha val="100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solidFill>
                <a:latin typeface="Microsoft Yahei"/>
                <a:ea typeface="Microsoft Yahei"/>
                <a:cs typeface="Microsoft Yahei"/>
              </a:rPr>
              <a:t>消费者需求分析</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solidFill>
                <a:latin typeface="Microsoft Yahei"/>
                <a:ea typeface="Microsoft Yahei"/>
                <a:cs typeface="Microsoft Yahei"/>
              </a:rPr>
              <a:t>了解消费者的需求、偏好和购买动机等，以便更好地满足客户需求。</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schemeClr>
                </a:solidFill>
                <a:latin typeface="Microsoft Yahei"/>
                <a:ea typeface="Microsoft Yahei"/>
                <a:cs typeface="Microsoft Yahei"/>
              </a:rPr>
              <a:t>消费者行为模式分析</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schemeClr>
                </a:solidFill>
                <a:latin typeface="Microsoft Yahei"/>
                <a:ea typeface="Microsoft Yahei"/>
                <a:cs typeface="Microsoft Yahei"/>
              </a:rPr>
              <a:t>分析消费者的购买决策过程、消费习惯和品牌忠诚度等，以便更好地制定营销策略。</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solidFill>
                <a:latin typeface="Microsoft Yahei"/>
                <a:ea typeface="Microsoft Yahei"/>
                <a:cs typeface="Microsoft Yahei"/>
              </a:rPr>
              <a:t>消费者反馈与沟通</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solidFill>
                <a:latin typeface="Microsoft Yahei"/>
                <a:ea typeface="Microsoft Yahei"/>
                <a:cs typeface="Microsoft Yahei"/>
              </a:rPr>
              <a:t>建立有效的客户反馈机制，及时了解客户需求和意见，加强与客户的沟通和互动。</a:t>
            </a:r>
          </a:p>
        </p:txBody>
      </p:sp>
      <p:sp>
        <p:nvSpPr>
          <p:cNvPr id="12" name="AutoShape 12"/>
          <p:cNvSpPr/>
          <p:nvPr/>
        </p:nvSpPr>
        <p:spPr>
          <a:xfrm>
            <a:off x="3126664" y="1450378"/>
            <a:ext cx="1000125" cy="1000125"/>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3" name="AutoShape 13"/>
          <p:cNvSpPr/>
          <p:nvPr/>
        </p:nvSpPr>
        <p:spPr>
          <a:xfrm>
            <a:off x="507874" y="6318935"/>
            <a:ext cx="701468" cy="122998"/>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4" name="AutoShape 14"/>
          <p:cNvSpPr/>
          <p:nvPr/>
        </p:nvSpPr>
        <p:spPr>
          <a:xfrm>
            <a:off x="454963" y="6318935"/>
            <a:ext cx="122998" cy="122998"/>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5" name="AutoShape 15"/>
          <p:cNvSpPr/>
          <p:nvPr/>
        </p:nvSpPr>
        <p:spPr>
          <a:xfrm>
            <a:off x="1137715" y="6318935"/>
            <a:ext cx="122998" cy="122998"/>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cxnSp>
        <p:nvCxnSpPr>
          <p:cNvPr id="16" name="Connector 16"/>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消费者行为分析</a:t>
              </a:r>
            </a:p>
          </p:txBody>
        </p:sp>
      </p:grpSp>
      <p:sp>
        <p:nvSpPr>
          <p:cNvPr id="39" name="AutoShape 39"/>
          <p:cNvSpPr/>
          <p:nvPr/>
        </p:nvSpPr>
        <p:spPr>
          <a:xfrm>
            <a:off x="6801159" y="1383703"/>
            <a:ext cx="1133475" cy="1133475"/>
          </a:xfrm>
          <a:prstGeom prst="ellipse">
            <a:avLst/>
          </a:prstGeom>
          <a:solidFill>
            <a:schemeClr val="lt1">
              <a:alpha val="8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0" name="AutoShape 40"/>
          <p:cNvSpPr/>
          <p:nvPr/>
        </p:nvSpPr>
        <p:spPr>
          <a:xfrm>
            <a:off x="6867834" y="1450378"/>
            <a:ext cx="1000125" cy="1000125"/>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1" name="AutoShape 41"/>
          <p:cNvSpPr/>
          <p:nvPr/>
        </p:nvSpPr>
        <p:spPr>
          <a:xfrm>
            <a:off x="10237651" y="1383703"/>
            <a:ext cx="1133475" cy="1133475"/>
          </a:xfrm>
          <a:prstGeom prst="ellipse">
            <a:avLst/>
          </a:prstGeom>
          <a:solidFill>
            <a:schemeClr val="lt1">
              <a:alpha val="8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2" name="AutoShape 42"/>
          <p:cNvSpPr/>
          <p:nvPr/>
        </p:nvSpPr>
        <p:spPr>
          <a:xfrm>
            <a:off x="10304326" y="1450378"/>
            <a:ext cx="1000125" cy="1000125"/>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3" name="TextBox 43"/>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schemeClr>
                </a:solidFill>
                <a:latin typeface="Microsoft Yahei"/>
                <a:ea typeface="Microsoft Yahei"/>
                <a:cs typeface="Microsoft Yahei"/>
              </a:rPr>
              <a:t>03</a:t>
            </a:r>
          </a:p>
        </p:txBody>
      </p:sp>
      <p:sp>
        <p:nvSpPr>
          <p:cNvPr id="44" name="TextBox 44"/>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schemeClr>
                </a:solidFill>
                <a:latin typeface="Microsoft Yahei"/>
                <a:ea typeface="Microsoft Yahei"/>
                <a:cs typeface="Microsoft Yahei"/>
              </a:rPr>
              <a:t>02</a:t>
            </a:r>
          </a:p>
        </p:txBody>
      </p:sp>
      <p:sp>
        <p:nvSpPr>
          <p:cNvPr id="45" name="TextBox 45"/>
          <p:cNvSpPr txBox="1"/>
          <p:nvPr/>
        </p:nvSpPr>
        <p:spPr>
          <a:xfrm>
            <a:off x="3030145"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schemeClr>
                </a:solidFill>
                <a:latin typeface="Microsoft Yahei"/>
                <a:ea typeface="Microsoft Yahei"/>
                <a:cs typeface="Microsoft Yahei"/>
              </a:rPr>
              <a:t>01</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https://d.book118.com/918111063052006023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59</Paragraphs>
  <Slides>11</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11</vt:i4>
      </vt:variant>
    </vt:vector>
  </HeadingPairs>
  <TitlesOfParts>
    <vt:vector baseType="lpstr" size="15">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2024-08-29T22:11:45.850</cp:lastPrinted>
  <dcterms:created xsi:type="dcterms:W3CDTF">2024-08-29T14:11:45Z</dcterms:created>
  <dcterms:modified xsi:type="dcterms:W3CDTF">2024-08-29T14:11:47Z</dcterms:modified>
</cp:coreProperties>
</file>