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2" r:id="rId23"/>
  </p:sldIdLst>
  <p:sldSz cx="12192000" cy="6858000"/>
  <p:notesSz cx="6858000" cy="9144000"/>
  <p:custDataLst>
    <p:tags r:id="rId2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tags" Target="tags/tag1.xml" /><Relationship Id="rId25" Type="http://schemas.openxmlformats.org/officeDocument/2006/relationships/presProps" Target="presProps.xml" /><Relationship Id="rId26" Type="http://schemas.openxmlformats.org/officeDocument/2006/relationships/viewProps" Target="viewProps.xml" /><Relationship Id="rId27" Type="http://schemas.openxmlformats.org/officeDocument/2006/relationships/theme" Target="theme/theme1.xml" /><Relationship Id="rId28" Type="http://schemas.openxmlformats.org/officeDocument/2006/relationships/tableStyles" Target="tableStyles.xml" /><Relationship Id="rId3" Type="http://schemas.openxmlformats.org/officeDocument/2006/relationships/slideMaster" Target="slideMasters/slideMaster3.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2EF23182-22FA-4367-98A1-678741AF5976}"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18.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00" name="PlaceHolder 1"/>
          <p:cNvSpPr>
            <a:spLocks noGrp="1"/>
          </p:cNvSpPr>
          <p:nvPr>
            <p:ph type="sldImg"/>
          </p:nvPr>
        </p:nvSpPr>
        <p:spPr>
          <a:xfrm>
            <a:off x="685800" y="1143000"/>
            <a:ext cx="5486040" cy="3085920"/>
          </a:xfrm>
          <a:prstGeom prst="rect">
            <a:avLst/>
          </a:prstGeom>
          <a:ln w="0">
            <a:noFill/>
          </a:ln>
        </p:spPr>
      </p:sp>
      <p:sp>
        <p:nvSpPr>
          <p:cNvPr id="301"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02"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03" name="PlaceHolder 1"/>
          <p:cNvSpPr>
            <a:spLocks noGrp="1"/>
          </p:cNvSpPr>
          <p:nvPr>
            <p:ph type="sldImg"/>
          </p:nvPr>
        </p:nvSpPr>
        <p:spPr>
          <a:xfrm>
            <a:off x="685800" y="1143000"/>
            <a:ext cx="5486040" cy="3085920"/>
          </a:xfrm>
          <a:prstGeom prst="rect">
            <a:avLst/>
          </a:prstGeom>
          <a:ln w="0">
            <a:noFill/>
          </a:ln>
        </p:spPr>
      </p:sp>
      <p:sp>
        <p:nvSpPr>
          <p:cNvPr id="304"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05"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06" name="PlaceHolder 1"/>
          <p:cNvSpPr>
            <a:spLocks noGrp="1"/>
          </p:cNvSpPr>
          <p:nvPr>
            <p:ph type="sldImg"/>
          </p:nvPr>
        </p:nvSpPr>
        <p:spPr>
          <a:xfrm>
            <a:off x="685800" y="1143000"/>
            <a:ext cx="5486040" cy="3085920"/>
          </a:xfrm>
          <a:prstGeom prst="rect">
            <a:avLst/>
          </a:prstGeom>
          <a:ln w="0">
            <a:noFill/>
          </a:ln>
        </p:spPr>
      </p:sp>
      <p:sp>
        <p:nvSpPr>
          <p:cNvPr id="307"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08"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09" name="PlaceHolder 1"/>
          <p:cNvSpPr>
            <a:spLocks noGrp="1"/>
          </p:cNvSpPr>
          <p:nvPr>
            <p:ph type="sldImg"/>
          </p:nvPr>
        </p:nvSpPr>
        <p:spPr>
          <a:xfrm>
            <a:off x="685800" y="1143000"/>
            <a:ext cx="5486040" cy="3085920"/>
          </a:xfrm>
          <a:prstGeom prst="rect">
            <a:avLst/>
          </a:prstGeom>
          <a:ln w="0">
            <a:noFill/>
          </a:ln>
        </p:spPr>
      </p:sp>
      <p:sp>
        <p:nvSpPr>
          <p:cNvPr id="310"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11"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12" name="PlaceHolder 1"/>
          <p:cNvSpPr>
            <a:spLocks noGrp="1"/>
          </p:cNvSpPr>
          <p:nvPr>
            <p:ph type="sldImg"/>
          </p:nvPr>
        </p:nvSpPr>
        <p:spPr>
          <a:xfrm>
            <a:off x="685800" y="1143000"/>
            <a:ext cx="5486040" cy="3085920"/>
          </a:xfrm>
          <a:prstGeom prst="rect">
            <a:avLst/>
          </a:prstGeom>
          <a:ln w="0">
            <a:noFill/>
          </a:ln>
        </p:spPr>
      </p:sp>
      <p:sp>
        <p:nvSpPr>
          <p:cNvPr id="313"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14"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15" name="PlaceHolder 1"/>
          <p:cNvSpPr>
            <a:spLocks noGrp="1"/>
          </p:cNvSpPr>
          <p:nvPr>
            <p:ph type="sldImg"/>
          </p:nvPr>
        </p:nvSpPr>
        <p:spPr>
          <a:xfrm>
            <a:off x="685800" y="1143000"/>
            <a:ext cx="5486040" cy="3085920"/>
          </a:xfrm>
          <a:prstGeom prst="rect">
            <a:avLst/>
          </a:prstGeom>
          <a:ln w="0">
            <a:noFill/>
          </a:ln>
        </p:spPr>
      </p:sp>
      <p:sp>
        <p:nvSpPr>
          <p:cNvPr id="316"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17"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18" name="PlaceHolder 1"/>
          <p:cNvSpPr>
            <a:spLocks noGrp="1"/>
          </p:cNvSpPr>
          <p:nvPr>
            <p:ph type="sldImg"/>
          </p:nvPr>
        </p:nvSpPr>
        <p:spPr>
          <a:xfrm>
            <a:off x="685800" y="1143000"/>
            <a:ext cx="5486040" cy="3085920"/>
          </a:xfrm>
          <a:prstGeom prst="rect">
            <a:avLst/>
          </a:prstGeom>
          <a:ln w="0">
            <a:noFill/>
          </a:ln>
        </p:spPr>
      </p:sp>
      <p:sp>
        <p:nvSpPr>
          <p:cNvPr id="319" name="PlaceHolder 2"/>
          <p:cNvSpPr>
            <a:spLocks noGrp="1"/>
          </p:cNvSpPr>
          <p:nvPr>
            <p:ph type="body" idx="44"/>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20" name="PlaceHolder 3"/>
          <p:cNvSpPr>
            <a:spLocks noGrp="1"/>
          </p:cNvSpPr>
          <p:nvPr>
            <p:ph type="sldNum" idx="43"/>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419185D-DB58-4CDD-94CA-1A925FABDAA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76E07E9-41FB-4335-9326-23FA8963EFD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4512112-8150-4430-A3AE-6DB73CF0F2C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B354229-4FEF-4FC8-9E2F-CDAB10313BF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B4239E0-25D1-49E2-94FE-7A5F820BC44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16AEEC6-3A36-48A4-8154-6ED0CD0AD6D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78B575E-72FE-468D-9141-FED84E29010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9B5ED84-5BDA-4CFC-AAF7-E458C9FE128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781CA27-AF4D-4100-B9D4-BEC0D35E028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E3EA8FF-8FAE-4AFD-8F12-B7CD4B00FDE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62EB3D2-D77D-4EB9-BD2A-CAFCB1E546D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2EF865A9-A30F-4D83-BF99-61E87973BE50}"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E4998208-DA84-4A6E-8832-0E2E5EB56613}"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1.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1.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7.xml" /><Relationship Id="rId3" Type="http://schemas.openxmlformats.org/officeDocument/2006/relationships/image" Target="../media/image1.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18117006010006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21000"/>
          </a:blip>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791280" y="858600"/>
            <a:ext cx="9798840" cy="257004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solidFill>
                <a:latin typeface="Arial"/>
                <a:ea typeface="微软雅黑"/>
              </a:rPr>
              <a:t>烟草行业安全生产规章制度培训</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4453200" y="4485600"/>
            <a:ext cx="4063680" cy="10868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zh-CN" sz="1800" b="0" strike="noStrike" spc="-1">
                <a:solidFill>
                  <a:schemeClr val="dk1"/>
                </a:solidFill>
                <a:latin typeface="Arial"/>
                <a:ea typeface="微软雅黑"/>
              </a:rPr>
              <a:t>制作人：魏老师</a:t>
            </a:r>
            <a:r>
              <a:rPr lang="en-US" sz="1800" b="0" strike="noStrike" spc="-1">
                <a:solidFill>
                  <a:schemeClr val="dk1"/>
                </a:solidFill>
                <a:latin typeface="Arial"/>
                <a:ea typeface="微软雅黑"/>
              </a:rPr>
              <a:t> </a:t>
            </a:r>
            <a:endParaRPr lang="en-US" sz="1800" b="0" strike="noStrike" spc="-1">
              <a:solidFill>
                <a:srgbClr val="000000"/>
              </a:solidFill>
              <a:latin typeface="Arial"/>
            </a:endParaRPr>
          </a:p>
          <a:p>
            <a:pPr defTabSz="914400">
              <a:lnSpc>
                <a:spcPct val="100000"/>
              </a:lnSpc>
            </a:pPr>
            <a:endParaRPr lang="en-US" sz="1800" b="0" strike="noStrike" spc="-1">
              <a:solidFill>
                <a:srgbClr val="000000"/>
              </a:solidFill>
              <a:latin typeface="Arial"/>
            </a:endParaRPr>
          </a:p>
          <a:p>
            <a:pPr defTabSz="914400">
              <a:lnSpc>
                <a:spcPct val="100000"/>
              </a:lnSpc>
            </a:pPr>
            <a:r>
              <a:rPr lang="zh-CN" sz="1800" b="0" strike="noStrike" spc="-1">
                <a:solidFill>
                  <a:schemeClr val="dk1"/>
                </a:solidFill>
                <a:latin typeface="Arial"/>
                <a:ea typeface="微软雅黑"/>
              </a:rPr>
              <a:t>制作时间：</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3</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80000"/>
          </a:blip>
          <a:stretch>
            <a:fillRect/>
          </a:stretch>
        </a:blipFill>
      </p:bgPr>
    </p:bg>
    <p:spTree>
      <p:nvGrpSpPr>
        <p:cNvPr id="1" name=""/>
        <p:cNvGrpSpPr/>
        <p:nvPr/>
      </p:nvGrpSpPr>
      <p:grpSpPr>
        <a:xfrm>
          <a:off x="0" y="0"/>
          <a:ext cx="0" cy="0"/>
        </a:xfrm>
      </p:grpSpPr>
      <p:sp>
        <p:nvSpPr>
          <p:cNvPr id="75"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目录</a:t>
            </a:r>
            <a:endParaRPr lang="en-US" sz="3600" b="0" strike="noStrike" spc="-1">
              <a:solidFill>
                <a:schemeClr val="dk1"/>
              </a:solidFill>
              <a:latin typeface="Arial"/>
            </a:endParaRPr>
          </a:p>
        </p:txBody>
      </p:sp>
      <p:sp>
        <p:nvSpPr>
          <p:cNvPr id="76"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1</a:t>
            </a:r>
            <a:r>
              <a:rPr lang="zh-CN" sz="3000" b="0" strike="noStrike" spc="-1">
                <a:solidFill>
                  <a:schemeClr val="dk1"/>
                </a:solidFill>
                <a:latin typeface="微软雅黑"/>
                <a:ea typeface="微软雅黑"/>
              </a:rPr>
              <a:t>章  烟草行业安全生产规章制度培训概述</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2</a:t>
            </a:r>
            <a:r>
              <a:rPr lang="zh-CN" sz="3000" b="0" strike="noStrike" spc="-1">
                <a:solidFill>
                  <a:schemeClr val="dk1"/>
                </a:solidFill>
                <a:latin typeface="微软雅黑"/>
                <a:ea typeface="微软雅黑"/>
              </a:rPr>
              <a:t>章  安全生产规章制度的建立与完善</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3</a:t>
            </a:r>
            <a:r>
              <a:rPr lang="zh-CN" sz="3000" b="0" strike="noStrike" spc="-1">
                <a:solidFill>
                  <a:schemeClr val="dk1"/>
                </a:solidFill>
                <a:latin typeface="微软雅黑"/>
                <a:ea typeface="微软雅黑"/>
              </a:rPr>
              <a:t>章  安全生产培训的形式与方法</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4</a:t>
            </a:r>
            <a:r>
              <a:rPr lang="zh-CN" sz="3000" b="0" strike="noStrike" spc="-1">
                <a:solidFill>
                  <a:schemeClr val="dk1"/>
                </a:solidFill>
                <a:latin typeface="微软雅黑"/>
                <a:ea typeface="微软雅黑"/>
              </a:rPr>
              <a:t>章  安全生产培训的案例分析</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5</a:t>
            </a:r>
            <a:r>
              <a:rPr lang="zh-CN" sz="3000" b="0" strike="noStrike" spc="-1">
                <a:solidFill>
                  <a:schemeClr val="dk1"/>
                </a:solidFill>
                <a:latin typeface="微软雅黑"/>
                <a:ea typeface="微软雅黑"/>
              </a:rPr>
              <a:t>章  安全生产规章制度培训的管理与持续改进</a:t>
            </a:r>
            <a:endParaRPr lang="en-US" sz="3000" b="0" strike="noStrike" spc="-1">
              <a:solidFill>
                <a:srgbClr val="000000"/>
              </a:solidFill>
              <a:latin typeface="Arial"/>
            </a:endParaRPr>
          </a:p>
          <a:p>
            <a:pPr defTabSz="914400">
              <a:lnSpc>
                <a:spcPct val="100000"/>
              </a:lnSpc>
            </a:pPr>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6</a:t>
            </a:r>
            <a:r>
              <a:rPr lang="zh-CN" sz="3000" b="0" strike="noStrike" spc="-1">
                <a:solidFill>
                  <a:schemeClr val="dk1"/>
                </a:solidFill>
                <a:latin typeface="微软雅黑"/>
                <a:ea typeface="微软雅黑"/>
              </a:rPr>
              <a:t>章  总结与展望</a:t>
            </a:r>
            <a:endParaRPr lang="en-US" sz="30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5000"/>
          </a:blip>
          <a:stretch>
            <a:fillRect/>
          </a:stretch>
        </a:blipFill>
      </p:bgPr>
    </p:bg>
    <p:spTree>
      <p:nvGrpSpPr>
        <p:cNvPr id="1" name=""/>
        <p:cNvGrpSpPr/>
        <p:nvPr/>
      </p:nvGrpSpPr>
      <p:grpSpPr>
        <a:xfrm>
          <a:off x="0" y="0"/>
          <a:ext cx="0" cy="0"/>
        </a:xfrm>
      </p:grpSpPr>
      <p:sp>
        <p:nvSpPr>
          <p:cNvPr id="7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78"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1</a:t>
            </a:r>
            <a:r>
              <a:rPr lang="zh-CN" sz="3600" b="1" strike="noStrike" spc="299">
                <a:solidFill>
                  <a:schemeClr val="dk1">
                    <a:lumMod val="85000"/>
                    <a:lumOff val="15000"/>
                  </a:schemeClr>
                </a:solidFill>
                <a:latin typeface="Arial"/>
                <a:ea typeface="微软雅黑"/>
              </a:rPr>
              <a:t>章 烟草行业安全生产规章制度培训概述</a:t>
            </a:r>
            <a:endParaRPr lang="en-US" sz="3600" b="0" strike="noStrike" spc="-1">
              <a:solidFill>
                <a:schemeClr val="dk1"/>
              </a:solidFill>
              <a:latin typeface="Arial"/>
            </a:endParaRPr>
          </a:p>
        </p:txBody>
      </p:sp>
      <p:sp>
        <p:nvSpPr>
          <p:cNvPr id="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81"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烟草行业安全生产现状</a:t>
            </a:r>
            <a:endParaRPr lang="en-US" sz="3500" b="0" strike="noStrike" spc="-1">
              <a:solidFill>
                <a:srgbClr val="000000"/>
              </a:solidFill>
              <a:latin typeface="Arial"/>
            </a:endParaRPr>
          </a:p>
        </p:txBody>
      </p:sp>
      <p:sp>
        <p:nvSpPr>
          <p:cNvPr id="82"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烟草行业安全生产意识普遍不强，导致安全事故频发，严重影响生产。为了提升整体安全水平，必须加强安全培训和规章制度的执行。</a:t>
            </a:r>
            <a:endParaRPr lang="en-US" sz="2500" b="0" strike="noStrike" spc="-1">
              <a:solidFill>
                <a:srgbClr val="000000"/>
              </a:solidFill>
              <a:latin typeface="Arial"/>
            </a:endParaRPr>
          </a:p>
        </p:txBody>
      </p:sp>
      <p:sp>
        <p:nvSpPr>
          <p:cNvPr id="8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84"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安全生产规章制度的重要性</a:t>
            </a:r>
            <a:endParaRPr lang="en-US" sz="3600" b="0" strike="noStrike" spc="-1">
              <a:solidFill>
                <a:schemeClr val="dk1"/>
              </a:solidFill>
              <a:latin typeface="Arial"/>
            </a:endParaRPr>
          </a:p>
        </p:txBody>
      </p:sp>
      <p:sp>
        <p:nvSpPr>
          <p:cNvPr id="85"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细化安全操作流程</a:t>
            </a:r>
            <a:endParaRPr lang="en-US" sz="1500" b="0" strike="noStrike" spc="-1">
              <a:solidFill>
                <a:srgbClr val="000000"/>
              </a:solidFill>
              <a:latin typeface="Arial"/>
            </a:endParaRPr>
          </a:p>
        </p:txBody>
      </p:sp>
      <p:sp>
        <p:nvSpPr>
          <p:cNvPr id="86"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规章制度是安全生产的基础</a:t>
            </a:r>
            <a:endParaRPr lang="en-US" sz="2200" b="0" strike="noStrike" spc="-1">
              <a:solidFill>
                <a:srgbClr val="000000"/>
              </a:solidFill>
              <a:latin typeface="Arial"/>
            </a:endParaRPr>
          </a:p>
        </p:txBody>
      </p:sp>
      <p:sp>
        <p:nvSpPr>
          <p:cNvPr id="87"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建立安全保障措施</a:t>
            </a:r>
            <a:endParaRPr lang="en-US" sz="1500" b="0" strike="noStrike" spc="-1">
              <a:solidFill>
                <a:srgbClr val="000000"/>
              </a:solidFill>
              <a:latin typeface="Arial"/>
            </a:endParaRPr>
          </a:p>
        </p:txBody>
      </p:sp>
      <p:sp>
        <p:nvSpPr>
          <p:cNvPr id="88"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有效的规章制度能有效预防事故发生</a:t>
            </a:r>
            <a:endParaRPr lang="en-US" sz="2200" b="0" strike="noStrike" spc="-1">
              <a:solidFill>
                <a:srgbClr val="000000"/>
              </a:solidFill>
              <a:latin typeface="Arial"/>
            </a:endParaRPr>
          </a:p>
        </p:txBody>
      </p:sp>
      <p:sp>
        <p:nvSpPr>
          <p:cNvPr id="89"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90"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91"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92"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48000"/>
          </a:blip>
          <a:stretch>
            <a:fillRect/>
          </a:stretch>
        </a:blipFill>
      </p:bgPr>
    </p:bg>
    <p:spTree>
      <p:nvGrpSpPr>
        <p:cNvPr id="1" name=""/>
        <p:cNvGrpSpPr/>
        <p:nvPr/>
      </p:nvGrpSpPr>
      <p:grpSpPr>
        <a:xfrm>
          <a:off x="0" y="0"/>
          <a:ext cx="0" cy="0"/>
        </a:xfrm>
      </p:grpSpPr>
      <p:sp>
        <p:nvSpPr>
          <p:cNvPr id="93"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4"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加强安全生产管理</a:t>
            </a:r>
            <a:endParaRPr lang="en-US" sz="2200" b="0" strike="noStrike" spc="-1">
              <a:solidFill>
                <a:srgbClr val="000000"/>
              </a:solidFill>
              <a:latin typeface="Arial"/>
            </a:endParaRPr>
          </a:p>
        </p:txBody>
      </p:sp>
      <p:sp>
        <p:nvSpPr>
          <p:cNvPr id="95"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规范操作流程</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确保安全操作环境</a:t>
            </a:r>
            <a:endParaRPr lang="en-US" sz="1500" b="0" strike="noStrike" spc="-1">
              <a:solidFill>
                <a:srgbClr val="000000"/>
              </a:solidFill>
              <a:latin typeface="Arial"/>
            </a:endParaRPr>
          </a:p>
        </p:txBody>
      </p:sp>
      <p:sp>
        <p:nvSpPr>
          <p:cNvPr id="96"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7"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98"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99"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0"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01"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02"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培训目的</a:t>
            </a:r>
            <a:endParaRPr lang="en-US" sz="3600" b="0" strike="noStrike" spc="-1">
              <a:solidFill>
                <a:schemeClr val="dk1"/>
              </a:solidFill>
              <a:latin typeface="Arial"/>
            </a:endParaRPr>
          </a:p>
        </p:txBody>
      </p:sp>
      <p:sp>
        <p:nvSpPr>
          <p:cNvPr id="103"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4"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提升员工安全意识</a:t>
            </a:r>
            <a:endParaRPr lang="en-US" sz="2200" b="0" strike="noStrike" spc="-1">
              <a:solidFill>
                <a:srgbClr val="000000"/>
              </a:solidFill>
              <a:latin typeface="Arial"/>
            </a:endParaRPr>
          </a:p>
        </p:txBody>
      </p:sp>
      <p:sp>
        <p:nvSpPr>
          <p:cNvPr id="105"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学习事故案例</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加强应急预案意识</a:t>
            </a:r>
            <a:endParaRPr lang="en-US" sz="1500" b="0" strike="noStrike" spc="-1">
              <a:solidFill>
                <a:srgbClr val="000000"/>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106"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培训内容</a:t>
            </a:r>
            <a:endParaRPr lang="en-US" sz="3600" b="0" strike="noStrike" spc="-1">
              <a:solidFill>
                <a:schemeClr val="dk1"/>
              </a:solidFill>
              <a:latin typeface="Arial"/>
            </a:endParaRPr>
          </a:p>
        </p:txBody>
      </p:sp>
      <p:sp>
        <p:nvSpPr>
          <p:cNvPr id="107"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重点讲解安全风险</a:t>
            </a:r>
            <a:endParaRPr lang="en-US" sz="1500" b="0" strike="noStrike" spc="-1">
              <a:solidFill>
                <a:srgbClr val="000000"/>
              </a:solidFill>
              <a:latin typeface="Arial"/>
            </a:endParaRPr>
          </a:p>
        </p:txBody>
      </p:sp>
      <p:sp>
        <p:nvSpPr>
          <p:cNvPr id="108"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安全意识培训</a:t>
            </a:r>
            <a:endParaRPr lang="en-US" sz="2200" b="0" strike="noStrike" spc="-1">
              <a:solidFill>
                <a:srgbClr val="000000"/>
              </a:solidFill>
              <a:latin typeface="Arial"/>
            </a:endParaRPr>
          </a:p>
        </p:txBody>
      </p:sp>
      <p:sp>
        <p:nvSpPr>
          <p:cNvPr id="109"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掌握应急处理技能</a:t>
            </a:r>
            <a:endParaRPr lang="en-US" sz="1500" b="0" strike="noStrike" spc="-1">
              <a:solidFill>
                <a:srgbClr val="000000"/>
              </a:solidFill>
              <a:latin typeface="Arial"/>
            </a:endParaRPr>
          </a:p>
        </p:txBody>
      </p:sp>
      <p:sp>
        <p:nvSpPr>
          <p:cNvPr id="110"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紧急救援培训</a:t>
            </a:r>
            <a:endParaRPr lang="en-US" sz="2200" b="0" strike="noStrike" spc="-1">
              <a:solidFill>
                <a:srgbClr val="000000"/>
              </a:solidFill>
              <a:latin typeface="Arial"/>
            </a:endParaRPr>
          </a:p>
        </p:txBody>
      </p:sp>
      <p:sp>
        <p:nvSpPr>
          <p:cNvPr id="111"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提升操作规范性</a:t>
            </a:r>
            <a:endParaRPr lang="en-US" sz="1500" b="0" strike="noStrike" spc="-1">
              <a:solidFill>
                <a:srgbClr val="000000"/>
              </a:solidFill>
              <a:latin typeface="Arial"/>
            </a:endParaRPr>
          </a:p>
        </p:txBody>
      </p:sp>
      <p:sp>
        <p:nvSpPr>
          <p:cNvPr id="112"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安全操作培训</a:t>
            </a:r>
            <a:endParaRPr lang="en-US" sz="2200" b="0" strike="noStrike" spc="-1">
              <a:solidFill>
                <a:srgbClr val="000000"/>
              </a:solidFill>
              <a:latin typeface="Arial"/>
            </a:endParaRPr>
          </a:p>
        </p:txBody>
      </p:sp>
      <p:sp>
        <p:nvSpPr>
          <p:cNvPr id="113"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14"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34000"/>
          </a:blip>
          <a:stretch>
            <a:fillRect/>
          </a:stretch>
        </a:blipFill>
      </p:bgPr>
    </p:bg>
    <p:spTree>
      <p:nvGrpSpPr>
        <p:cNvPr id="1" name=""/>
        <p:cNvGrpSpPr/>
        <p:nvPr/>
      </p:nvGrpSpPr>
      <p:grpSpPr>
        <a:xfrm>
          <a:off x="0" y="0"/>
          <a:ext cx="0" cy="0"/>
        </a:xfrm>
      </p:grpSpPr>
      <p:sp>
        <p:nvSpPr>
          <p:cNvPr id="115"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重点培训内容</a:t>
            </a:r>
            <a:endParaRPr lang="en-US" sz="3600" b="0" strike="noStrike" spc="-1">
              <a:solidFill>
                <a:schemeClr val="dk1"/>
              </a:solidFill>
              <a:latin typeface="Arial"/>
            </a:endParaRPr>
          </a:p>
        </p:txBody>
      </p:sp>
      <p:sp>
        <p:nvSpPr>
          <p:cNvPr id="116"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烟草行业是一个高风险行业，安全生产规章制度的严格执行对员工和企业都至关重要。培训内容应当具体针对不同岗位的安全知识和操作技能进行讲解，以确保生产过程中的安全和顺畅进行。</a:t>
            </a:r>
            <a:endParaRPr lang="en-US" sz="25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5000"/>
          </a:blip>
          <a:stretch>
            <a:fillRect/>
          </a:stretch>
        </a:blipFill>
      </p:bgPr>
    </p:bg>
    <p:spTree>
      <p:nvGrpSpPr>
        <p:cNvPr id="1" name=""/>
        <p:cNvGrpSpPr/>
        <p:nvPr/>
      </p:nvGrpSpPr>
      <p:grpSpPr>
        <a:xfrm>
          <a:off x="0" y="0"/>
          <a:ext cx="0" cy="0"/>
        </a:xfrm>
      </p:grpSpPr>
      <p:sp>
        <p:nvSpPr>
          <p:cNvPr id="11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18"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2</a:t>
            </a:r>
            <a:r>
              <a:rPr lang="zh-CN" sz="3600" b="1" strike="noStrike" spc="299">
                <a:solidFill>
                  <a:schemeClr val="dk1">
                    <a:lumMod val="85000"/>
                    <a:lumOff val="15000"/>
                  </a:schemeClr>
                </a:solidFill>
                <a:latin typeface="Arial"/>
                <a:ea typeface="微软雅黑"/>
              </a:rPr>
              <a:t>章 安全生产规章制度的建立与完善</a:t>
            </a:r>
            <a:endParaRPr lang="en-US" sz="3600" b="0" strike="noStrike" spc="-1">
              <a:solidFill>
                <a:schemeClr val="dk1"/>
              </a:solidFill>
              <a:latin typeface="Arial"/>
            </a:endParaRPr>
          </a:p>
        </p:txBody>
      </p:sp>
      <p:sp>
        <p:nvSpPr>
          <p:cNvPr id="11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2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1"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安全生产规章制度建立的必要性</a:t>
            </a:r>
            <a:endParaRPr lang="en-US" sz="3500" b="0" strike="noStrike" spc="-1">
              <a:solidFill>
                <a:srgbClr val="000000"/>
              </a:solidFill>
              <a:latin typeface="Arial"/>
            </a:endParaRPr>
          </a:p>
        </p:txBody>
      </p:sp>
      <p:sp>
        <p:nvSpPr>
          <p:cNvPr id="122"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安全生产规章制度的建立是国家法律法规对安全生产要求的具体体现，也是公司可持续发展的重要保障。通过建立规章制度，可以规范生产行为，降低事故风险，提高生产效率。</a:t>
            </a:r>
            <a:endParaRPr lang="en-US" sz="2500" b="0" strike="noStrike" spc="-1">
              <a:solidFill>
                <a:srgbClr val="000000"/>
              </a:solidFill>
              <a:latin typeface="Arial"/>
            </a:endParaRPr>
          </a:p>
        </p:txBody>
      </p:sp>
      <p:sp>
        <p:nvSpPr>
          <p:cNvPr id="12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124"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规章制度建立流程</a:t>
            </a:r>
            <a:endParaRPr lang="en-US" sz="3600" b="0" strike="noStrike" spc="-1">
              <a:solidFill>
                <a:schemeClr val="dk1"/>
              </a:solidFill>
              <a:latin typeface="Arial"/>
            </a:endParaRPr>
          </a:p>
        </p:txBody>
      </p:sp>
      <p:sp>
        <p:nvSpPr>
          <p:cNvPr id="125"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明确规章制度的制定目的和意义</a:t>
            </a:r>
            <a:endParaRPr lang="en-US" sz="1500" b="0" strike="noStrike" spc="-1">
              <a:solidFill>
                <a:srgbClr val="000000"/>
              </a:solidFill>
              <a:latin typeface="Arial"/>
            </a:endParaRPr>
          </a:p>
        </p:txBody>
      </p:sp>
      <p:sp>
        <p:nvSpPr>
          <p:cNvPr id="126"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确定目的</a:t>
            </a:r>
            <a:endParaRPr lang="en-US" sz="2200" b="0" strike="noStrike" spc="-1">
              <a:solidFill>
                <a:srgbClr val="000000"/>
              </a:solidFill>
              <a:latin typeface="Arial"/>
            </a:endParaRPr>
          </a:p>
        </p:txBody>
      </p:sp>
      <p:sp>
        <p:nvSpPr>
          <p:cNvPr id="127"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对现有安全情况和规章制度进行调研分析</a:t>
            </a:r>
            <a:endParaRPr lang="en-US" sz="1500" b="0" strike="noStrike" spc="-1">
              <a:solidFill>
                <a:srgbClr val="000000"/>
              </a:solidFill>
              <a:latin typeface="Arial"/>
            </a:endParaRPr>
          </a:p>
        </p:txBody>
      </p:sp>
      <p:sp>
        <p:nvSpPr>
          <p:cNvPr id="128"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调研分析</a:t>
            </a:r>
            <a:endParaRPr lang="en-US" sz="2200" b="0" strike="noStrike" spc="-1">
              <a:solidFill>
                <a:srgbClr val="000000"/>
              </a:solidFill>
              <a:latin typeface="Arial"/>
            </a:endParaRPr>
          </a:p>
        </p:txBody>
      </p:sp>
      <p:sp>
        <p:nvSpPr>
          <p:cNvPr id="129"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根据调研结果制定具体规章制度内容</a:t>
            </a:r>
            <a:endParaRPr lang="en-US" sz="1500" b="0" strike="noStrike" spc="-1">
              <a:solidFill>
                <a:srgbClr val="000000"/>
              </a:solidFill>
              <a:latin typeface="Arial"/>
            </a:endParaRPr>
          </a:p>
        </p:txBody>
      </p:sp>
      <p:sp>
        <p:nvSpPr>
          <p:cNvPr id="130"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制定规章制度</a:t>
            </a:r>
            <a:endParaRPr lang="en-US" sz="2200" b="0" strike="noStrike" spc="-1">
              <a:solidFill>
                <a:srgbClr val="000000"/>
              </a:solidFill>
              <a:latin typeface="Arial"/>
            </a:endParaRPr>
          </a:p>
        </p:txBody>
      </p:sp>
      <p:sp>
        <p:nvSpPr>
          <p:cNvPr id="131"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经过内部审批程序后发布实施</a:t>
            </a:r>
            <a:endParaRPr lang="en-US" sz="1500" b="0" strike="noStrike" spc="-1">
              <a:solidFill>
                <a:srgbClr val="000000"/>
              </a:solidFill>
              <a:latin typeface="Arial"/>
            </a:endParaRPr>
          </a:p>
        </p:txBody>
      </p:sp>
      <p:sp>
        <p:nvSpPr>
          <p:cNvPr id="132"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审批发布</a:t>
            </a:r>
            <a:endParaRPr lang="en-US" sz="2200" b="0" strike="noStrike" spc="-1">
              <a:solidFill>
                <a:srgbClr val="000000"/>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133"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规章制度的完善</a:t>
            </a:r>
            <a:endParaRPr lang="en-US" sz="3600" b="0" strike="noStrike" spc="-1">
              <a:solidFill>
                <a:schemeClr val="dk1"/>
              </a:solidFill>
              <a:latin typeface="Arial"/>
            </a:endParaRPr>
          </a:p>
        </p:txBody>
      </p:sp>
      <p:sp>
        <p:nvSpPr>
          <p:cNvPr id="134"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根据实际情况不断完善规章制度内容</a:t>
            </a:r>
            <a:endParaRPr lang="en-US" sz="1500" b="0" strike="noStrike" spc="-1">
              <a:solidFill>
                <a:srgbClr val="000000"/>
              </a:solidFill>
              <a:latin typeface="Arial"/>
            </a:endParaRPr>
          </a:p>
        </p:txBody>
      </p:sp>
      <p:sp>
        <p:nvSpPr>
          <p:cNvPr id="135"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修订更新</a:t>
            </a:r>
            <a:endParaRPr lang="en-US" sz="2200" b="0" strike="noStrike" spc="-1">
              <a:solidFill>
                <a:srgbClr val="000000"/>
              </a:solidFill>
              <a:latin typeface="Arial"/>
            </a:endParaRPr>
          </a:p>
        </p:txBody>
      </p:sp>
      <p:sp>
        <p:nvSpPr>
          <p:cNvPr id="136"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及时调整规章制度以符合法律法规要求</a:t>
            </a:r>
            <a:endParaRPr lang="en-US" sz="1500" b="0" strike="noStrike" spc="-1">
              <a:solidFill>
                <a:srgbClr val="000000"/>
              </a:solidFill>
              <a:latin typeface="Arial"/>
            </a:endParaRPr>
          </a:p>
        </p:txBody>
      </p:sp>
      <p:sp>
        <p:nvSpPr>
          <p:cNvPr id="137"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跟进法律法规</a:t>
            </a:r>
            <a:endParaRPr lang="en-US" sz="2200" b="0" strike="noStrike" spc="-1">
              <a:solidFill>
                <a:srgbClr val="000000"/>
              </a:solidFill>
              <a:latin typeface="Arial"/>
            </a:endParaRPr>
          </a:p>
        </p:txBody>
      </p:sp>
      <p:sp>
        <p:nvSpPr>
          <p:cNvPr id="138"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39"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40"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41"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42"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规章制度执行与监督</a:t>
            </a:r>
            <a:endParaRPr lang="en-US" sz="3600" b="0" strike="noStrike" spc="-1">
              <a:solidFill>
                <a:schemeClr val="dk1"/>
              </a:solidFill>
              <a:latin typeface="Arial"/>
            </a:endParaRPr>
          </a:p>
        </p:txBody>
      </p:sp>
      <p:sp>
        <p:nvSpPr>
          <p:cNvPr id="143"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公司内设专门机构负责规章制度的执行工作</a:t>
            </a:r>
            <a:endParaRPr lang="en-US" sz="2000" b="0" strike="noStrike" spc="-1">
              <a:solidFill>
                <a:srgbClr val="000000"/>
              </a:solidFill>
              <a:latin typeface="Arial"/>
            </a:endParaRPr>
          </a:p>
        </p:txBody>
      </p:sp>
      <p:sp>
        <p:nvSpPr>
          <p:cNvPr id="144"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设立专门机构</a:t>
            </a:r>
            <a:endParaRPr lang="en-US" sz="3000" b="0" strike="noStrike" spc="-1">
              <a:solidFill>
                <a:srgbClr val="000000"/>
              </a:solidFill>
              <a:latin typeface="Arial"/>
            </a:endParaRPr>
          </a:p>
        </p:txBody>
      </p:sp>
      <p:sp>
        <p:nvSpPr>
          <p:cNvPr id="145"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46"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2000" b="0" strike="noStrike" spc="-1">
                <a:solidFill>
                  <a:schemeClr val="dk1"/>
                </a:solidFill>
                <a:latin typeface="微软雅黑"/>
                <a:ea typeface="微软雅黑"/>
              </a:rPr>
              <a:t> </a:t>
            </a:r>
            <a:endParaRPr lang="en-US" sz="2000" b="0" strike="noStrike" spc="-1">
              <a:solidFill>
                <a:srgbClr val="000000"/>
              </a:solidFill>
              <a:latin typeface="Arial"/>
            </a:endParaRPr>
          </a:p>
        </p:txBody>
      </p:sp>
      <p:sp>
        <p:nvSpPr>
          <p:cNvPr id="147"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en-US" sz="3000" b="1" strike="noStrike" spc="-1">
                <a:solidFill>
                  <a:schemeClr val="dk1"/>
                </a:solidFill>
                <a:latin typeface="微软雅黑"/>
                <a:ea typeface="微软雅黑"/>
              </a:rPr>
              <a:t> </a:t>
            </a:r>
            <a:endParaRPr lang="en-US" sz="3000" b="0" strike="noStrike" spc="-1">
              <a:solidFill>
                <a:srgbClr val="000000"/>
              </a:solidFill>
              <a:latin typeface="Arial"/>
            </a:endParaRPr>
          </a:p>
        </p:txBody>
      </p:sp>
      <p:sp>
        <p:nvSpPr>
          <p:cNvPr id="148"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49"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定期对执行情况进行检查评估，确保规章制度有效实施</a:t>
            </a:r>
            <a:endParaRPr lang="en-US" sz="2000" b="0" strike="noStrike" spc="-1">
              <a:solidFill>
                <a:srgbClr val="000000"/>
              </a:solidFill>
              <a:latin typeface="Arial"/>
            </a:endParaRPr>
          </a:p>
        </p:txBody>
      </p:sp>
      <p:sp>
        <p:nvSpPr>
          <p:cNvPr id="150"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定期检查评估</a:t>
            </a:r>
            <a:endParaRPr lang="en-US" sz="3000" b="0" strike="noStrike" spc="-1">
              <a:solidFill>
                <a:srgbClr val="000000"/>
              </a:solidFill>
              <a:latin typeface="Arial"/>
            </a:endParaRPr>
          </a:p>
        </p:txBody>
      </p:sp>
      <p:sp>
        <p:nvSpPr>
          <p:cNvPr id="151" name="椭圆 1"/>
          <p:cNvSpPr/>
          <p:nvPr/>
        </p:nvSpPr>
        <p:spPr>
          <a:xfrm>
            <a:off x="66924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34000"/>
          </a:blip>
          <a:stretch>
            <a:fillRect/>
          </a:stretch>
        </a:blipFill>
      </p:bgPr>
    </p:bg>
    <p:spTree>
      <p:nvGrpSpPr>
        <p:cNvPr id="1" name=""/>
        <p:cNvGrpSpPr/>
        <p:nvPr/>
      </p:nvGrpSpPr>
      <p:grpSpPr>
        <a:xfrm>
          <a:off x="0" y="0"/>
          <a:ext cx="0" cy="0"/>
        </a:xfrm>
      </p:grpSpPr>
      <p:sp>
        <p:nvSpPr>
          <p:cNvPr id="152"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总结</a:t>
            </a:r>
            <a:endParaRPr lang="en-US" sz="3600" b="0" strike="noStrike" spc="-1">
              <a:solidFill>
                <a:schemeClr val="dk1"/>
              </a:solidFill>
              <a:latin typeface="Arial"/>
            </a:endParaRPr>
          </a:p>
        </p:txBody>
      </p:sp>
      <p:sp>
        <p:nvSpPr>
          <p:cNvPr id="153"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安全生产规章制度的建立与完善是公司安全生产工作的基础，只有规章制度健全，才能有效管理和控制安全生产风险，保障员工生命财产安全。加强规章制度的制定与执行是企业安全生产的重要方向。</a:t>
            </a:r>
            <a:endParaRPr lang="en-US" sz="2500" b="0" strike="noStrike" spc="-1">
              <a:solidFill>
                <a:srgbClr val="000000"/>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5000"/>
          </a:blip>
          <a:stretch>
            <a:fillRect/>
          </a:stretch>
        </a:blipFill>
      </p:bgPr>
    </p:bg>
    <p:spTree>
      <p:nvGrpSpPr>
        <p:cNvPr id="1" name=""/>
        <p:cNvGrpSpPr/>
        <p:nvPr/>
      </p:nvGrpSpPr>
      <p:grpSpPr>
        <a:xfrm>
          <a:off x="0" y="0"/>
          <a:ext cx="0" cy="0"/>
        </a:xfrm>
      </p:grpSpPr>
      <p:sp>
        <p:nvSpPr>
          <p:cNvPr id="154"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55"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3</a:t>
            </a:r>
            <a:r>
              <a:rPr lang="zh-CN" sz="3600" b="1" strike="noStrike" spc="299">
                <a:solidFill>
                  <a:schemeClr val="dk1">
                    <a:lumMod val="85000"/>
                    <a:lumOff val="15000"/>
                  </a:schemeClr>
                </a:solidFill>
                <a:latin typeface="Arial"/>
                <a:ea typeface="微软雅黑"/>
              </a:rPr>
              <a:t>章 安全生产培训的形式与方法</a:t>
            </a:r>
            <a:endParaRPr lang="en-US" sz="3600" b="0" strike="noStrike" spc="-1">
              <a:solidFill>
                <a:schemeClr val="dk1"/>
              </a:solidFill>
              <a:latin typeface="Arial"/>
            </a:endParaRPr>
          </a:p>
        </p:txBody>
      </p:sp>
      <p:sp>
        <p:nvSpPr>
          <p:cNvPr id="156"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57"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8"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培训形式</a:t>
            </a:r>
            <a:endParaRPr lang="en-US" sz="3500" b="0" strike="noStrike" spc="-1">
              <a:solidFill>
                <a:srgbClr val="000000"/>
              </a:solidFill>
              <a:latin typeface="Arial"/>
            </a:endParaRPr>
          </a:p>
        </p:txBody>
      </p:sp>
      <p:sp>
        <p:nvSpPr>
          <p:cNvPr id="159"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安全生产培训可以采用多种形式，包括线上培训、线下培训以及实地演练。这些形式能够帮助员工更好地掌握安全生产知识，提高工作效率。</a:t>
            </a:r>
            <a:endParaRPr lang="en-US" sz="2500" b="0" strike="noStrike" spc="-1">
              <a:solidFill>
                <a:srgbClr val="000000"/>
              </a:solidFill>
              <a:latin typeface="Arial"/>
            </a:endParaRPr>
          </a:p>
        </p:txBody>
      </p:sp>
      <p:sp>
        <p:nvSpPr>
          <p:cNvPr id="160"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161"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培训方法</a:t>
            </a:r>
            <a:endParaRPr lang="en-US" sz="3600" b="0" strike="noStrike" spc="-1">
              <a:solidFill>
                <a:schemeClr val="dk1"/>
              </a:solidFill>
              <a:latin typeface="Arial"/>
            </a:endParaRPr>
          </a:p>
        </p:txBody>
      </p:sp>
      <p:sp>
        <p:nvSpPr>
          <p:cNvPr id="162"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由专业讲师进行教学，深入浅出</a:t>
            </a:r>
            <a:endParaRPr lang="en-US" sz="1500" b="0" strike="noStrike" spc="-1">
              <a:solidFill>
                <a:srgbClr val="000000"/>
              </a:solidFill>
              <a:latin typeface="Arial"/>
            </a:endParaRPr>
          </a:p>
        </p:txBody>
      </p:sp>
      <p:sp>
        <p:nvSpPr>
          <p:cNvPr id="163"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专业培训讲师授课</a:t>
            </a:r>
            <a:endParaRPr lang="en-US" sz="2200" b="0" strike="noStrike" spc="-1">
              <a:solidFill>
                <a:srgbClr val="000000"/>
              </a:solidFill>
              <a:latin typeface="Arial"/>
            </a:endParaRPr>
          </a:p>
        </p:txBody>
      </p:sp>
      <p:sp>
        <p:nvSpPr>
          <p:cNvPr id="164"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通过案例分析学习经验教训</a:t>
            </a:r>
            <a:endParaRPr lang="en-US" sz="1500" b="0" strike="noStrike" spc="-1">
              <a:solidFill>
                <a:srgbClr val="000000"/>
              </a:solidFill>
              <a:latin typeface="Arial"/>
            </a:endParaRPr>
          </a:p>
        </p:txBody>
      </p:sp>
      <p:sp>
        <p:nvSpPr>
          <p:cNvPr id="165"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案例分析讨论</a:t>
            </a:r>
            <a:endParaRPr lang="en-US" sz="2200" b="0" strike="noStrike" spc="-1">
              <a:solidFill>
                <a:srgbClr val="000000"/>
              </a:solidFill>
              <a:latin typeface="Arial"/>
            </a:endParaRPr>
          </a:p>
        </p:txBody>
      </p:sp>
      <p:sp>
        <p:nvSpPr>
          <p:cNvPr id="166"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通过视听方式学习，形象生动</a:t>
            </a:r>
            <a:endParaRPr lang="en-US" sz="1500" b="0" strike="noStrike" spc="-1">
              <a:solidFill>
                <a:srgbClr val="000000"/>
              </a:solidFill>
              <a:latin typeface="Arial"/>
            </a:endParaRPr>
          </a:p>
        </p:txBody>
      </p:sp>
      <p:sp>
        <p:nvSpPr>
          <p:cNvPr id="167"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视频学习</a:t>
            </a:r>
            <a:endParaRPr lang="en-US" sz="2200" b="0" strike="noStrike" spc="-1">
              <a:solidFill>
                <a:srgbClr val="000000"/>
              </a:solidFill>
              <a:latin typeface="Arial"/>
            </a:endParaRPr>
          </a:p>
        </p:txBody>
      </p:sp>
      <p:sp>
        <p:nvSpPr>
          <p:cNvPr id="168"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69"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34000"/>
          </a:blip>
          <a:stretch>
            <a:fillRect/>
          </a:stretch>
        </a:blipFill>
      </p:bgPr>
    </p:bg>
    <p:spTree>
      <p:nvGrpSpPr>
        <p:cNvPr id="1" name=""/>
        <p:cNvGrpSpPr/>
        <p:nvPr/>
      </p:nvGrpSpPr>
      <p:grpSpPr>
        <a:xfrm>
          <a:off x="0" y="0"/>
          <a:ext cx="0" cy="0"/>
        </a:xfrm>
      </p:grpSpPr>
      <p:sp>
        <p:nvSpPr>
          <p:cNvPr id="170"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培训效果评估</a:t>
            </a:r>
            <a:endParaRPr lang="en-US" sz="3600" b="0" strike="noStrike" spc="-1">
              <a:solidFill>
                <a:schemeClr val="dk1"/>
              </a:solidFill>
              <a:latin typeface="Arial"/>
            </a:endParaRPr>
          </a:p>
        </p:txBody>
      </p:sp>
      <p:sp>
        <p:nvSpPr>
          <p:cNvPr id="171"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为了确保培训效果，需要进行考试评估、口头答辩以及实际操作检查等方式对培训效果进行评估，确保员工掌握了相关知识和技能。</a:t>
            </a:r>
            <a:endParaRPr lang="en-US" sz="2500" b="0" strike="noStrike" spc="-1">
              <a:solidFill>
                <a:srgbClr val="000000"/>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https://d.book118.com/918117006010006050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102</Paragraphs>
  <Slides>19</Slides>
  <Notes>7</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19</vt:i4>
      </vt:variant>
    </vt:vector>
  </HeadingPairs>
  <TitlesOfParts>
    <vt:vector baseType="lpstr" size="27">
      <vt:lpstr>Arial</vt:lpstr>
      <vt:lpstr>Calibri</vt:lpstr>
      <vt:lpstr>微软雅黑</vt:lpstr>
      <vt:lpstr>Times New Roman</vt:lpstr>
      <vt:lpstr>Wingdings</vt:lpstr>
      <vt:lpstr>Symbol</vt:lpstr>
      <vt:lpstr>DejaVu Sans</vt:lpstr>
      <vt:lpstr>Office Theme</vt:lpstr>
      <vt:lpstr>烟草行业安全生产规章制度培训</vt:lpstr>
      <vt:lpstr>目录</vt:lpstr>
      <vt:lpstr>第1章 烟草行业安全生产规章制度培训概述</vt:lpstr>
      <vt:lpstr> </vt:lpstr>
      <vt:lpstr>安全生产规章制度的重要性</vt:lpstr>
      <vt:lpstr>培训目的</vt:lpstr>
      <vt:lpstr>培训内容</vt:lpstr>
      <vt:lpstr>重点培训内容</vt:lpstr>
      <vt:lpstr>第2章 安全生产规章制度的建立与完善</vt:lpstr>
      <vt:lpstr> </vt:lpstr>
      <vt:lpstr>规章制度建立流程</vt:lpstr>
      <vt:lpstr>规章制度的完善</vt:lpstr>
      <vt:lpstr>规章制度执行与监督</vt:lpstr>
      <vt:lpstr>总结</vt:lpstr>
      <vt:lpstr>第3章 安全生产培训的形式与方法</vt:lpstr>
      <vt:lpstr> </vt:lpstr>
      <vt:lpstr>培训方法</vt:lpstr>
      <vt:lpstr>培训效果评估</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2024-09-29T14:30:11.093</cp:lastPrinted>
  <dcterms:created xsi:type="dcterms:W3CDTF">2024-09-29T06:30:11Z</dcterms:created>
  <dcterms:modified xsi:type="dcterms:W3CDTF">2024-09-29T06:30:13Z</dcterms:modified>
</cp:coreProperties>
</file>