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F06D34-06E4-45F3-9865-BDDD727AFEA5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199CDB-03AF-4E32-8D54-F12A808F77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21934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55ECC5-7AF2-4326-8E7C-EB1B7F603793}" type="slidenum">
              <a:rPr lang="zh-CN" altLang="en-US" smtClean="0">
                <a:solidFill>
                  <a:prstClr val="black"/>
                </a:solidFill>
                <a:latin typeface="Calibri"/>
                <a:ea typeface="宋体"/>
              </a:rPr>
              <a:t>7</a:t>
            </a:fld>
            <a:endParaRPr lang="zh-CN" altLang="en-US">
              <a:solidFill>
                <a:prstClr val="black"/>
              </a:solidFill>
              <a:latin typeface="Calibri"/>
              <a:ea typeface="宋体"/>
            </a:endParaRPr>
          </a:p>
        </p:txBody>
      </p:sp>
    </p:spTree>
    <p:extLst>
      <p:ext uri="{BB962C8B-B14F-4D97-AF65-F5344CB8AC3E}">
        <p14:creationId xmlns:p14="http://schemas.microsoft.com/office/powerpoint/2010/main" val="3756525930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313D9-3147-41F2-9E7D-88A5088AE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19D93-F4DC-4514-BE4D-CB2914337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7CE8F-6634-47FC-B0B7-7DECA4063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466AD-A82E-48AF-A3C2-891AC58E2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2D9A28-B2DE-4604-9322-1951C0434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E9588B-02EF-44FC-B184-135122E4F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212B07-77CB-40B8-93BB-99326FCCB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0F483-4973-4243-BE0E-DB99629F2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61781-D4D3-4B1E-805B-E584DF8AE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80ED6-9ED5-46E4-A0DB-FC331A347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673B6-A0BE-4F5B-AD66-9CB3FA2A2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7876276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22243339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2758567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33227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34497428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6861632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71098367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530820CF-B880-4189-942D-D702A7CBA73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5437254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1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ct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36990935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82845386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36058641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48330062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9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900" kern="1200" cap="all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5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7269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ransition/>
  <p:timing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Tx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microsoft.com/office/2007/relationships/hdphoto" Target="../media/image3.wdp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tags" Target="../tags/tag1.xml" /><Relationship Id="rId6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2312407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3215680" y="2492897"/>
            <a:ext cx="61926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/>
              <a:t>新教材高一英语</a:t>
            </a:r>
            <a:endParaRPr lang="zh-CN" altLang="en-US" sz="6000"/>
          </a:p>
        </p:txBody>
      </p:sp>
      <p:sp>
        <p:nvSpPr>
          <p:cNvPr id="3" name="TextBox 2"/>
          <p:cNvSpPr txBox="1"/>
          <p:nvPr/>
        </p:nvSpPr>
        <p:spPr>
          <a:xfrm>
            <a:off x="4079776" y="3573016"/>
            <a:ext cx="59046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/>
              <a:t>Welcome unit</a:t>
            </a:r>
          </a:p>
          <a:p>
            <a:r>
              <a:rPr lang="zh-CN" altLang="en-US" sz="5400"/>
              <a:t>单词巩固练习</a:t>
            </a:r>
            <a:endParaRPr lang="zh-CN" altLang="en-US" sz="5400"/>
          </a:p>
        </p:txBody>
      </p:sp>
      <p:sp>
        <p:nvSpPr>
          <p:cNvPr id="4" name="矩形 3"/>
          <p:cNvSpPr/>
          <p:nvPr/>
        </p:nvSpPr>
        <p:spPr>
          <a:xfrm>
            <a:off x="1553744" y="0"/>
            <a:ext cx="9114256" cy="2420888"/>
          </a:xfrm>
          <a:prstGeom prst="rect">
            <a:avLst/>
          </a:prstGeom>
          <a:blipFill dpi="0"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colorTemperature colorTemp="7200"/>
                      </a14:imgEffect>
                      <a14:imgEffect>
                        <a14:brightnessContrast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39763" indent="-182563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282700" indent="-3683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925638" indent="-554038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568575" indent="-739775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9381451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927649" y="1268760"/>
            <a:ext cx="6180839" cy="4079354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295800" y="3068961"/>
            <a:ext cx="38884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/>
              <a:t>检查单词</a:t>
            </a:r>
            <a:endParaRPr lang="zh-CN" altLang="en-US" sz="6000"/>
          </a:p>
        </p:txBody>
      </p:sp>
    </p:spTree>
    <p:extLst>
      <p:ext uri="{BB962C8B-B14F-4D97-AF65-F5344CB8AC3E}">
        <p14:creationId xmlns:p14="http://schemas.microsoft.com/office/powerpoint/2010/main" val="1118373928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2279576" y="0"/>
            <a:ext cx="4283968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/>
            <a:r>
              <a:rPr lang="en-US" altLang="zh-CN" sz="3200"/>
              <a:t>exchange </a:t>
            </a:r>
          </a:p>
          <a:p>
            <a:pPr marL="514350" indent="-514350"/>
            <a:r>
              <a:rPr lang="en-US" altLang="zh-CN" sz="3200"/>
              <a:t> lecture </a:t>
            </a:r>
          </a:p>
          <a:p>
            <a:pPr marL="514350" indent="-514350"/>
            <a:r>
              <a:rPr lang="en-US" altLang="zh-CN" sz="3200"/>
              <a:t>registration </a:t>
            </a:r>
          </a:p>
          <a:p>
            <a:pPr marL="514350" indent="-514350"/>
            <a:r>
              <a:rPr lang="en-US" altLang="zh-CN" sz="3200"/>
              <a:t>register</a:t>
            </a:r>
          </a:p>
          <a:p>
            <a:pPr marL="514350" indent="-514350"/>
            <a:r>
              <a:rPr lang="en-US" altLang="zh-CN" sz="3200"/>
              <a:t>sex </a:t>
            </a:r>
          </a:p>
          <a:p>
            <a:pPr marL="514350" indent="-514350"/>
            <a:r>
              <a:rPr lang="en-US" altLang="zh-CN" sz="3200"/>
              <a:t>female </a:t>
            </a:r>
          </a:p>
          <a:p>
            <a:pPr marL="514350" indent="-514350"/>
            <a:r>
              <a:rPr lang="en-US" altLang="zh-CN" sz="3200"/>
              <a:t>male </a:t>
            </a:r>
          </a:p>
          <a:p>
            <a:pPr marL="514350" indent="-514350"/>
            <a:r>
              <a:rPr lang="en-US" altLang="zh-CN" sz="3200"/>
              <a:t>nationality </a:t>
            </a:r>
          </a:p>
          <a:p>
            <a:pPr marL="514350" indent="-514350"/>
            <a:r>
              <a:rPr lang="en-US" altLang="zh-CN" sz="3200"/>
              <a:t>nation </a:t>
            </a:r>
          </a:p>
          <a:p>
            <a:pPr marL="514350" indent="-514350"/>
            <a:r>
              <a:rPr lang="en-US" altLang="zh-CN" sz="3200"/>
              <a:t>designer </a:t>
            </a:r>
          </a:p>
          <a:p>
            <a:pPr marL="514350" indent="-514350"/>
            <a:r>
              <a:rPr lang="en-US" altLang="zh-CN" sz="3200"/>
              <a:t>design </a:t>
            </a:r>
          </a:p>
          <a:p>
            <a:pPr marL="514350" indent="-514350"/>
            <a:r>
              <a:rPr lang="en-US" altLang="zh-CN" sz="3200"/>
              <a:t>campus </a:t>
            </a:r>
          </a:p>
          <a:p>
            <a:pPr marL="514350" indent="-514350"/>
            <a:r>
              <a:rPr lang="en-US" altLang="zh-CN" sz="3200"/>
              <a:t>formal </a:t>
            </a:r>
          </a:p>
          <a:p>
            <a:pPr marL="514350" indent="-514350"/>
            <a:r>
              <a:rPr lang="en-US" altLang="zh-CN" sz="3200"/>
              <a:t>anxious</a:t>
            </a:r>
            <a:endParaRPr lang="en-US" altLang="zh-CN" sz="3200"/>
          </a:p>
        </p:txBody>
      </p:sp>
      <p:sp>
        <p:nvSpPr>
          <p:cNvPr id="3" name="TextBox 2"/>
          <p:cNvSpPr txBox="1"/>
          <p:nvPr/>
        </p:nvSpPr>
        <p:spPr>
          <a:xfrm>
            <a:off x="4511824" y="260648"/>
            <a:ext cx="6156176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</a:rPr>
              <a:t>交换</a:t>
            </a:r>
            <a:r>
              <a:rPr lang="en-US" altLang="zh-CN" sz="2800">
                <a:solidFill>
                  <a:srgbClr val="FF0000"/>
                </a:solidFill>
              </a:rPr>
              <a:t>; </a:t>
            </a:r>
            <a:r>
              <a:rPr lang="zh-CN" altLang="en-US" sz="2800">
                <a:solidFill>
                  <a:srgbClr val="FF0000"/>
                </a:solidFill>
              </a:rPr>
              <a:t>交流</a:t>
            </a:r>
            <a:r>
              <a:rPr lang="en-US" altLang="zh-CN" sz="2800">
                <a:solidFill>
                  <a:srgbClr val="FF0000"/>
                </a:solidFill>
              </a:rPr>
              <a:t>; </a:t>
            </a:r>
            <a:r>
              <a:rPr lang="zh-CN" altLang="en-US" sz="2800">
                <a:solidFill>
                  <a:srgbClr val="FF0000"/>
                </a:solidFill>
              </a:rPr>
              <a:t>交易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讲座；讲课；演讲</a:t>
            </a:r>
            <a:r>
              <a:rPr lang="en-US" altLang="zh-CN" sz="2800">
                <a:solidFill>
                  <a:srgbClr val="FF0000"/>
                </a:solidFill>
              </a:rPr>
              <a:t>;</a:t>
            </a:r>
            <a:r>
              <a:rPr lang="zh-CN" altLang="en-US" sz="2800">
                <a:solidFill>
                  <a:srgbClr val="FF0000"/>
                </a:solidFill>
              </a:rPr>
              <a:t>教训 训斥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登记；注册；挂号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登</a:t>
            </a:r>
            <a:r>
              <a:rPr lang="en-US" altLang="zh-CN" sz="2800">
                <a:solidFill>
                  <a:srgbClr val="FF0000"/>
                </a:solidFill>
              </a:rPr>
              <a:t>. </a:t>
            </a:r>
            <a:r>
              <a:rPr lang="zh-CN" altLang="en-US" sz="2800">
                <a:solidFill>
                  <a:srgbClr val="FF0000"/>
                </a:solidFill>
              </a:rPr>
              <a:t>记；注册 </a:t>
            </a:r>
            <a:r>
              <a:rPr lang="en-US" altLang="zh-CN" sz="2800">
                <a:solidFill>
                  <a:srgbClr val="FF0000"/>
                </a:solidFill>
              </a:rPr>
              <a:t>n</a:t>
            </a:r>
            <a:r>
              <a:rPr lang="zh-CN" altLang="en-US" sz="2800">
                <a:solidFill>
                  <a:srgbClr val="FF0000"/>
                </a:solidFill>
              </a:rPr>
              <a:t>．</a:t>
            </a:r>
            <a:r>
              <a:rPr lang="en-US" altLang="zh-CN" sz="2800">
                <a:solidFill>
                  <a:srgbClr val="FF0000"/>
                </a:solidFill>
              </a:rPr>
              <a:t>[C]</a:t>
            </a:r>
            <a:r>
              <a:rPr lang="zh-CN" altLang="en-US" sz="2800">
                <a:solidFill>
                  <a:srgbClr val="FF0000"/>
                </a:solidFill>
              </a:rPr>
              <a:t>登记表；注册簿 </a:t>
            </a:r>
            <a:endParaRPr lang="en-US" altLang="zh-CN" sz="2800">
              <a:solidFill>
                <a:srgbClr val="FF0000"/>
              </a:solidFill>
            </a:endParaRPr>
          </a:p>
          <a:p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性别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女</a:t>
            </a:r>
            <a:r>
              <a:rPr lang="en-US" altLang="zh-CN" sz="2800">
                <a:solidFill>
                  <a:srgbClr val="FF0000"/>
                </a:solidFill>
              </a:rPr>
              <a:t>(</a:t>
            </a:r>
            <a:r>
              <a:rPr lang="zh-CN" altLang="en-US" sz="2800">
                <a:solidFill>
                  <a:srgbClr val="FF0000"/>
                </a:solidFill>
              </a:rPr>
              <a:t>性</a:t>
            </a:r>
            <a:r>
              <a:rPr lang="en-US" altLang="zh-CN" sz="2800">
                <a:solidFill>
                  <a:srgbClr val="FF0000"/>
                </a:solidFill>
              </a:rPr>
              <a:t>)</a:t>
            </a:r>
            <a:r>
              <a:rPr lang="zh-CN" altLang="en-US" sz="2800">
                <a:solidFill>
                  <a:srgbClr val="FF0000"/>
                </a:solidFill>
              </a:rPr>
              <a:t>的</a:t>
            </a:r>
            <a:r>
              <a:rPr lang="en-US" altLang="zh-CN" sz="2800">
                <a:solidFill>
                  <a:srgbClr val="FF0000"/>
                </a:solidFill>
              </a:rPr>
              <a:t>; </a:t>
            </a:r>
            <a:r>
              <a:rPr lang="zh-CN" altLang="en-US" sz="2800">
                <a:solidFill>
                  <a:srgbClr val="FF0000"/>
                </a:solidFill>
              </a:rPr>
              <a:t>雌性的 </a:t>
            </a:r>
            <a:r>
              <a:rPr lang="en-US" altLang="zh-CN" sz="2800">
                <a:solidFill>
                  <a:srgbClr val="FF0000"/>
                </a:solidFill>
              </a:rPr>
              <a:t>n. </a:t>
            </a:r>
            <a:r>
              <a:rPr lang="zh-CN" altLang="en-US" sz="2800">
                <a:solidFill>
                  <a:srgbClr val="FF0000"/>
                </a:solidFill>
              </a:rPr>
              <a:t>雌性动（植）物；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男</a:t>
            </a:r>
            <a:r>
              <a:rPr lang="en-US" altLang="zh-CN" sz="2800">
                <a:solidFill>
                  <a:srgbClr val="FF0000"/>
                </a:solidFill>
              </a:rPr>
              <a:t>(</a:t>
            </a:r>
            <a:r>
              <a:rPr lang="zh-CN" altLang="en-US" sz="2800">
                <a:solidFill>
                  <a:srgbClr val="FF0000"/>
                </a:solidFill>
              </a:rPr>
              <a:t>性</a:t>
            </a:r>
            <a:r>
              <a:rPr lang="en-US" altLang="zh-CN" sz="2800">
                <a:solidFill>
                  <a:srgbClr val="FF0000"/>
                </a:solidFill>
              </a:rPr>
              <a:t>)</a:t>
            </a:r>
            <a:r>
              <a:rPr lang="zh-CN" altLang="en-US" sz="2800">
                <a:solidFill>
                  <a:srgbClr val="FF0000"/>
                </a:solidFill>
              </a:rPr>
              <a:t>的</a:t>
            </a:r>
            <a:r>
              <a:rPr lang="en-US" altLang="zh-CN" sz="2800">
                <a:solidFill>
                  <a:srgbClr val="FF0000"/>
                </a:solidFill>
              </a:rPr>
              <a:t>; </a:t>
            </a:r>
            <a:r>
              <a:rPr lang="zh-CN" altLang="en-US" sz="2800">
                <a:solidFill>
                  <a:srgbClr val="FF0000"/>
                </a:solidFill>
              </a:rPr>
              <a:t>雄性的 </a:t>
            </a:r>
            <a:r>
              <a:rPr lang="en-US" altLang="zh-CN" sz="2800">
                <a:solidFill>
                  <a:srgbClr val="FF0000"/>
                </a:solidFill>
              </a:rPr>
              <a:t>n. </a:t>
            </a:r>
            <a:r>
              <a:rPr lang="zh-CN" altLang="en-US" sz="2800">
                <a:solidFill>
                  <a:srgbClr val="FF0000"/>
                </a:solidFill>
              </a:rPr>
              <a:t>雄性动（植）物；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国籍</a:t>
            </a:r>
            <a:r>
              <a:rPr lang="en-US" altLang="zh-CN" sz="2800">
                <a:solidFill>
                  <a:srgbClr val="FF0000"/>
                </a:solidFill>
              </a:rPr>
              <a:t>; </a:t>
            </a:r>
            <a:r>
              <a:rPr lang="zh-CN" altLang="en-US" sz="2800">
                <a:solidFill>
                  <a:srgbClr val="FF0000"/>
                </a:solidFill>
              </a:rPr>
              <a:t>民族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国家</a:t>
            </a:r>
            <a:r>
              <a:rPr lang="en-US" altLang="zh-CN" sz="2800">
                <a:solidFill>
                  <a:srgbClr val="FF0000"/>
                </a:solidFill>
              </a:rPr>
              <a:t>; </a:t>
            </a:r>
            <a:r>
              <a:rPr lang="zh-CN" altLang="en-US" sz="2800">
                <a:solidFill>
                  <a:srgbClr val="FF0000"/>
                </a:solidFill>
              </a:rPr>
              <a:t>民族</a:t>
            </a:r>
            <a:r>
              <a:rPr lang="en-US" altLang="zh-CN" sz="2800">
                <a:solidFill>
                  <a:srgbClr val="FF0000"/>
                </a:solidFill>
              </a:rPr>
              <a:t>; </a:t>
            </a:r>
            <a:r>
              <a:rPr lang="zh-CN" altLang="en-US" sz="2800">
                <a:solidFill>
                  <a:srgbClr val="FF0000"/>
                </a:solidFill>
              </a:rPr>
              <a:t>国民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设计师</a:t>
            </a:r>
            <a:r>
              <a:rPr lang="en-US" altLang="zh-CN" sz="2800">
                <a:solidFill>
                  <a:srgbClr val="FF0000"/>
                </a:solidFill>
              </a:rPr>
              <a:t>; </a:t>
            </a:r>
            <a:r>
              <a:rPr lang="zh-CN" altLang="en-US" sz="2800">
                <a:solidFill>
                  <a:srgbClr val="FF0000"/>
                </a:solidFill>
              </a:rPr>
              <a:t>设计者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设计</a:t>
            </a:r>
            <a:r>
              <a:rPr lang="en-US" altLang="zh-CN" sz="2800">
                <a:solidFill>
                  <a:srgbClr val="FF0000"/>
                </a:solidFill>
              </a:rPr>
              <a:t>; </a:t>
            </a:r>
            <a:r>
              <a:rPr lang="zh-CN" altLang="en-US" sz="2800">
                <a:solidFill>
                  <a:srgbClr val="FF0000"/>
                </a:solidFill>
              </a:rPr>
              <a:t>方案；图案 </a:t>
            </a:r>
            <a:r>
              <a:rPr lang="en-US" altLang="zh-CN" sz="2800" err="1">
                <a:solidFill>
                  <a:srgbClr val="FF0000"/>
                </a:solidFill>
              </a:rPr>
              <a:t>vt. </a:t>
            </a:r>
            <a:r>
              <a:rPr lang="zh-CN" altLang="en-US" sz="2800">
                <a:solidFill>
                  <a:srgbClr val="FF0000"/>
                </a:solidFill>
              </a:rPr>
              <a:t>设计；筹划作者：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校园</a:t>
            </a:r>
            <a:r>
              <a:rPr lang="en-US" altLang="zh-CN" sz="2800">
                <a:solidFill>
                  <a:srgbClr val="FF0000"/>
                </a:solidFill>
              </a:rPr>
              <a:t>; </a:t>
            </a:r>
            <a:r>
              <a:rPr lang="zh-CN" altLang="en-US" sz="2800">
                <a:solidFill>
                  <a:srgbClr val="FF0000"/>
                </a:solidFill>
              </a:rPr>
              <a:t>校区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正式的 ；正规的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焦虑的</a:t>
            </a:r>
            <a:r>
              <a:rPr lang="en-US" altLang="zh-CN" sz="2800">
                <a:solidFill>
                  <a:srgbClr val="FF0000"/>
                </a:solidFill>
              </a:rPr>
              <a:t>; </a:t>
            </a:r>
            <a:r>
              <a:rPr lang="zh-CN" altLang="en-US" sz="2800">
                <a:solidFill>
                  <a:srgbClr val="FF0000"/>
                </a:solidFill>
              </a:rPr>
              <a:t>不安的；渴望的</a:t>
            </a:r>
            <a:endParaRPr lang="en-US" altLang="zh-CN" sz="2800"/>
          </a:p>
          <a:p>
            <a:br>
              <a:rPr lang="en-US" altLang="zh-CN" sz="2800">
                <a:solidFill>
                  <a:srgbClr val="FF0000"/>
                </a:solidFill>
              </a:rPr>
            </a:br>
            <a:endParaRPr lang="en-US" altLang="zh-CN" sz="2800">
              <a:solidFill>
                <a:srgbClr val="FF0000"/>
              </a:solidFill>
            </a:endParaRPr>
          </a:p>
          <a:p>
            <a:endParaRPr lang="zh-CN" altLang="en-US" sz="28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991246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919536" y="-171400"/>
            <a:ext cx="4464496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annoyed      adj. </a:t>
            </a:r>
          </a:p>
          <a:p>
            <a:r>
              <a:rPr lang="en-US" altLang="zh-CN" sz="3200"/>
              <a:t>annoy    vt.</a:t>
            </a:r>
          </a:p>
          <a:p>
            <a:r>
              <a:rPr lang="en-US" altLang="zh-CN" sz="3200"/>
              <a:t>frightened   adj. </a:t>
            </a:r>
            <a:endParaRPr lang="en-US" altLang="zh-CN" sz="3200"/>
          </a:p>
          <a:p>
            <a:r>
              <a:rPr lang="en-US" altLang="zh-CN" sz="3200"/>
              <a:t>senior      adj. /n</a:t>
            </a:r>
          </a:p>
          <a:p>
            <a:r>
              <a:rPr lang="en-US" altLang="zh-CN" sz="3200"/>
              <a:t>outgoing   adj. </a:t>
            </a:r>
            <a:endParaRPr lang="en-US" altLang="zh-CN" sz="3200"/>
          </a:p>
          <a:p>
            <a:r>
              <a:rPr lang="en-US" altLang="zh-CN" sz="3200"/>
              <a:t>impression      n</a:t>
            </a:r>
          </a:p>
          <a:p>
            <a:r>
              <a:rPr lang="en-US" altLang="zh-CN" sz="3200"/>
              <a:t>impress     vt /vi. </a:t>
            </a:r>
            <a:endParaRPr lang="en-US" altLang="zh-CN" sz="3200"/>
          </a:p>
          <a:p>
            <a:r>
              <a:rPr lang="en-US" altLang="zh-CN" sz="3200"/>
              <a:t>guy     n. </a:t>
            </a:r>
            <a:endParaRPr lang="en-US" altLang="zh-CN" sz="3200"/>
          </a:p>
          <a:p>
            <a:r>
              <a:rPr lang="en-US" altLang="zh-CN" sz="3200"/>
              <a:t>concentrate   vt.&amp;vi. </a:t>
            </a:r>
            <a:endParaRPr lang="en-US" altLang="zh-CN" sz="3200"/>
          </a:p>
          <a:p>
            <a:r>
              <a:rPr lang="en-US" altLang="zh-CN" sz="3200"/>
              <a:t>experiment   n. </a:t>
            </a:r>
            <a:endParaRPr lang="en-US" altLang="zh-CN" sz="3200"/>
          </a:p>
          <a:p>
            <a:r>
              <a:rPr lang="en-US" altLang="zh-CN" sz="3200"/>
              <a:t>awkward    adj. </a:t>
            </a:r>
            <a:endParaRPr lang="en-US" altLang="zh-CN" sz="3200"/>
          </a:p>
          <a:p>
            <a:r>
              <a:rPr lang="en-US" altLang="zh-CN" sz="3200"/>
              <a:t>junior    adj.</a:t>
            </a:r>
          </a:p>
          <a:p>
            <a:r>
              <a:rPr lang="en-US" altLang="zh-CN" sz="3200"/>
              <a:t>explore    vt.&amp;</a:t>
            </a:r>
          </a:p>
          <a:p>
            <a:r>
              <a:rPr lang="en-US" altLang="zh-CN" sz="3200"/>
              <a:t> confident   adj.</a:t>
            </a:r>
            <a:endParaRPr lang="zh-CN" altLang="en-US" sz="3200"/>
          </a:p>
        </p:txBody>
      </p:sp>
      <p:sp>
        <p:nvSpPr>
          <p:cNvPr id="3" name="文本框 2"/>
          <p:cNvSpPr txBox="1"/>
          <p:nvPr/>
        </p:nvSpPr>
        <p:spPr>
          <a:xfrm>
            <a:off x="5159896" y="1"/>
            <a:ext cx="5508104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</a:rPr>
              <a:t>（人感到）恼怒的；生气的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使恼怒； 打扰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400">
                <a:solidFill>
                  <a:srgbClr val="FF0000"/>
                </a:solidFill>
              </a:rPr>
              <a:t>（人）受惊吓的</a:t>
            </a:r>
            <a:r>
              <a:rPr lang="en-US" altLang="zh-CN" sz="2400">
                <a:solidFill>
                  <a:srgbClr val="FF0000"/>
                </a:solidFill>
              </a:rPr>
              <a:t>,</a:t>
            </a:r>
            <a:r>
              <a:rPr lang="zh-CN" altLang="en-US" sz="2400">
                <a:solidFill>
                  <a:srgbClr val="FF0000"/>
                </a:solidFill>
              </a:rPr>
              <a:t>（人感到）害怕的 </a:t>
            </a:r>
            <a:endParaRPr lang="en-US" altLang="zh-CN" sz="24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较高的</a:t>
            </a:r>
            <a:r>
              <a:rPr lang="en-US" altLang="zh-CN" sz="2800">
                <a:solidFill>
                  <a:srgbClr val="FF0000"/>
                </a:solidFill>
              </a:rPr>
              <a:t>; </a:t>
            </a:r>
            <a:r>
              <a:rPr lang="zh-CN" altLang="en-US" sz="2800">
                <a:solidFill>
                  <a:srgbClr val="FF0000"/>
                </a:solidFill>
              </a:rPr>
              <a:t>年长的 </a:t>
            </a:r>
            <a:r>
              <a:rPr lang="en-US" altLang="zh-CN" sz="2800">
                <a:solidFill>
                  <a:srgbClr val="FF0000"/>
                </a:solidFill>
              </a:rPr>
              <a:t>n. </a:t>
            </a:r>
            <a:r>
              <a:rPr lang="zh-CN" altLang="en-US" sz="2800">
                <a:solidFill>
                  <a:srgbClr val="FF0000"/>
                </a:solidFill>
              </a:rPr>
              <a:t>较年长者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爱交际的；外向的；开朗的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印象；感想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小伙使钦佩；给 留下深刻的好印象 </a:t>
            </a:r>
            <a:r>
              <a:rPr lang="en-US" altLang="zh-CN" sz="2800">
                <a:solidFill>
                  <a:srgbClr val="FF0000"/>
                </a:solidFill>
              </a:rPr>
              <a:t>vi. </a:t>
            </a:r>
            <a:r>
              <a:rPr lang="zh-CN" altLang="en-US" sz="2800">
                <a:solidFill>
                  <a:srgbClr val="FF0000"/>
                </a:solidFill>
              </a:rPr>
              <a:t>留下印象；引人注目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男人；家伙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集中（注意力）专心于</a:t>
            </a:r>
            <a:r>
              <a:rPr lang="en-US" altLang="zh-CN" sz="2800">
                <a:solidFill>
                  <a:srgbClr val="FF0000"/>
                </a:solidFill>
              </a:rPr>
              <a:t>; </a:t>
            </a:r>
            <a:r>
              <a:rPr lang="zh-CN" altLang="en-US" sz="2800">
                <a:solidFill>
                  <a:srgbClr val="FF0000"/>
                </a:solidFill>
              </a:rPr>
              <a:t>聚集会神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实验；试验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令人尴尬的</a:t>
            </a:r>
            <a:r>
              <a:rPr lang="en-US" altLang="zh-CN" sz="2800">
                <a:solidFill>
                  <a:srgbClr val="FF0000"/>
                </a:solidFill>
              </a:rPr>
              <a:t>; </a:t>
            </a:r>
            <a:r>
              <a:rPr lang="zh-CN" altLang="en-US" sz="2800">
                <a:solidFill>
                  <a:srgbClr val="FF0000"/>
                </a:solidFill>
              </a:rPr>
              <a:t>难对付的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地位（或职位、级别）低下的 </a:t>
            </a:r>
            <a:r>
              <a:rPr lang="en-US" altLang="zh-CN" sz="2800">
                <a:solidFill>
                  <a:srgbClr val="FF0000"/>
                </a:solidFill>
              </a:rPr>
              <a:t>n. </a:t>
            </a:r>
            <a:r>
              <a:rPr lang="zh-CN" altLang="en-US" sz="2800">
                <a:solidFill>
                  <a:srgbClr val="FF0000"/>
                </a:solidFill>
              </a:rPr>
              <a:t>职位较低者</a:t>
            </a:r>
            <a:r>
              <a:rPr lang="en-US" altLang="zh-CN" sz="2800">
                <a:solidFill>
                  <a:srgbClr val="FF0000"/>
                </a:solidFill>
              </a:rPr>
              <a:t>; </a:t>
            </a:r>
            <a:r>
              <a:rPr lang="zh-CN" altLang="en-US" sz="2800">
                <a:solidFill>
                  <a:srgbClr val="FF0000"/>
                </a:solidFill>
              </a:rPr>
              <a:t>青少年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探索；勘探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自信的；有把握的</a:t>
            </a:r>
            <a:endParaRPr lang="zh-CN" altLang="en-US" sz="28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3064940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524000" y="1"/>
            <a:ext cx="385192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confidence   n. </a:t>
            </a:r>
            <a:endParaRPr lang="en-US" altLang="zh-CN" sz="3200"/>
          </a:p>
          <a:p>
            <a:r>
              <a:rPr lang="en-US" altLang="zh-CN" sz="3200"/>
              <a:t>forward   adv./adj</a:t>
            </a:r>
            <a:endParaRPr lang="en-US" altLang="zh-CN" sz="3200"/>
          </a:p>
          <a:p>
            <a:r>
              <a:rPr lang="en-US" altLang="zh-CN" sz="3200"/>
              <a:t>flash    n. /vi./vt. organise   vt.  organisation  n.   goal   n.  </a:t>
            </a:r>
            <a:endParaRPr lang="en-US" altLang="zh-CN" sz="3200"/>
          </a:p>
          <a:p>
            <a:r>
              <a:rPr lang="en-US" altLang="zh-CN" sz="3200"/>
              <a:t>strategy  n.   partner  n. </a:t>
            </a:r>
            <a:endParaRPr lang="en-US" altLang="zh-CN" sz="3200"/>
          </a:p>
          <a:p>
            <a:r>
              <a:rPr lang="en-US" altLang="zh-CN" sz="3200"/>
              <a:t>curious  adj.   company  n.  personality n.  </a:t>
            </a:r>
            <a:endParaRPr lang="en-US" altLang="zh-CN" sz="3200"/>
          </a:p>
          <a:p>
            <a:r>
              <a:rPr lang="en-US" altLang="zh-CN" sz="3200"/>
              <a:t>style  n.  </a:t>
            </a:r>
            <a:endParaRPr lang="en-US" altLang="zh-CN" sz="3200"/>
          </a:p>
          <a:p>
            <a:r>
              <a:rPr lang="en-US" altLang="zh-CN" sz="3200"/>
              <a:t>revise  vt.&amp; vi.  </a:t>
            </a:r>
            <a:endParaRPr lang="zh-CN" altLang="en-US" sz="3200"/>
          </a:p>
        </p:txBody>
      </p:sp>
      <p:sp>
        <p:nvSpPr>
          <p:cNvPr id="3" name="文本框 2"/>
          <p:cNvSpPr txBox="1"/>
          <p:nvPr/>
        </p:nvSpPr>
        <p:spPr>
          <a:xfrm>
            <a:off x="4867184" y="116633"/>
            <a:ext cx="579613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</a:rPr>
              <a:t>信心</a:t>
            </a:r>
            <a:r>
              <a:rPr lang="en-US" altLang="zh-CN" sz="2800">
                <a:solidFill>
                  <a:srgbClr val="FF0000"/>
                </a:solidFill>
              </a:rPr>
              <a:t>; </a:t>
            </a:r>
            <a:r>
              <a:rPr lang="zh-CN" altLang="en-US" sz="2800">
                <a:solidFill>
                  <a:srgbClr val="FF0000"/>
                </a:solidFill>
              </a:rPr>
              <a:t>信任；自信心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向前</a:t>
            </a:r>
            <a:r>
              <a:rPr lang="en-US" altLang="zh-CN" sz="2800">
                <a:solidFill>
                  <a:srgbClr val="FF0000"/>
                </a:solidFill>
              </a:rPr>
              <a:t>;</a:t>
            </a:r>
            <a:r>
              <a:rPr lang="zh-CN" altLang="en-US" sz="2800">
                <a:solidFill>
                  <a:srgbClr val="FF0000"/>
                </a:solidFill>
              </a:rPr>
              <a:t>前进 </a:t>
            </a:r>
            <a:r>
              <a:rPr lang="en-US" altLang="zh-CN" sz="2800">
                <a:solidFill>
                  <a:srgbClr val="FF0000"/>
                </a:solidFill>
              </a:rPr>
              <a:t>.</a:t>
            </a:r>
            <a:r>
              <a:rPr lang="zh-CN" altLang="en-US" sz="2800">
                <a:solidFill>
                  <a:srgbClr val="FF0000"/>
                </a:solidFill>
              </a:rPr>
              <a:t>向前的</a:t>
            </a:r>
            <a:r>
              <a:rPr lang="en-US" altLang="zh-CN" sz="2800">
                <a:solidFill>
                  <a:srgbClr val="FF0000"/>
                </a:solidFill>
              </a:rPr>
              <a:t>;</a:t>
            </a:r>
            <a:r>
              <a:rPr lang="zh-CN" altLang="en-US" sz="2800">
                <a:solidFill>
                  <a:srgbClr val="FF0000"/>
                </a:solidFill>
              </a:rPr>
              <a:t>前进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en-US" altLang="zh-CN" sz="2400">
                <a:solidFill>
                  <a:srgbClr val="FF0000"/>
                </a:solidFill>
              </a:rPr>
              <a:t>n.</a:t>
            </a:r>
            <a:r>
              <a:rPr lang="zh-CN" altLang="en-US" sz="2400">
                <a:solidFill>
                  <a:srgbClr val="FF0000"/>
                </a:solidFill>
              </a:rPr>
              <a:t>闪光</a:t>
            </a:r>
            <a:r>
              <a:rPr lang="en-US" altLang="zh-CN" sz="2400">
                <a:solidFill>
                  <a:srgbClr val="FF0000"/>
                </a:solidFill>
              </a:rPr>
              <a:t>; </a:t>
            </a:r>
            <a:r>
              <a:rPr lang="zh-CN" altLang="en-US" sz="2400">
                <a:solidFill>
                  <a:srgbClr val="FF0000"/>
                </a:solidFill>
              </a:rPr>
              <a:t>信号 </a:t>
            </a:r>
            <a:r>
              <a:rPr lang="en-US" altLang="zh-CN" sz="2400">
                <a:solidFill>
                  <a:srgbClr val="FF0000"/>
                </a:solidFill>
              </a:rPr>
              <a:t>vi. </a:t>
            </a:r>
            <a:r>
              <a:rPr lang="zh-CN" altLang="en-US" sz="2400">
                <a:solidFill>
                  <a:srgbClr val="FF0000"/>
                </a:solidFill>
              </a:rPr>
              <a:t>闪耀； 闪光；发出信号 </a:t>
            </a:r>
            <a:r>
              <a:rPr lang="en-US" altLang="zh-CN" sz="2400" err="1">
                <a:solidFill>
                  <a:srgbClr val="FF0000"/>
                </a:solidFill>
              </a:rPr>
              <a:t>vt. </a:t>
            </a:r>
            <a:r>
              <a:rPr lang="zh-CN" altLang="en-US" sz="2400">
                <a:solidFill>
                  <a:srgbClr val="FF0000"/>
                </a:solidFill>
              </a:rPr>
              <a:t>使闪耀；使闪光；发出（信号） </a:t>
            </a:r>
            <a:endParaRPr lang="en-US" altLang="zh-CN" sz="24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组织； 筹备； 安排；组建 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en-US" altLang="zh-CN" sz="2800">
                <a:solidFill>
                  <a:srgbClr val="FF0000"/>
                </a:solidFill>
              </a:rPr>
              <a:t> </a:t>
            </a:r>
            <a:r>
              <a:rPr lang="zh-CN" altLang="en-US" sz="2800">
                <a:solidFill>
                  <a:srgbClr val="FF0000"/>
                </a:solidFill>
              </a:rPr>
              <a:t>组织</a:t>
            </a:r>
            <a:r>
              <a:rPr lang="en-US" altLang="zh-CN" sz="2800">
                <a:solidFill>
                  <a:srgbClr val="FF0000"/>
                </a:solidFill>
              </a:rPr>
              <a:t>; </a:t>
            </a:r>
            <a:r>
              <a:rPr lang="zh-CN" altLang="en-US" sz="2800">
                <a:solidFill>
                  <a:srgbClr val="FF0000"/>
                </a:solidFill>
              </a:rPr>
              <a:t>团体</a:t>
            </a:r>
            <a:r>
              <a:rPr lang="en-US" altLang="zh-CN" sz="2800">
                <a:solidFill>
                  <a:srgbClr val="FF0000"/>
                </a:solidFill>
              </a:rPr>
              <a:t>; </a:t>
            </a:r>
            <a:r>
              <a:rPr lang="zh-CN" altLang="en-US" sz="2800">
                <a:solidFill>
                  <a:srgbClr val="FF0000"/>
                </a:solidFill>
              </a:rPr>
              <a:t>机构  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目标</a:t>
            </a:r>
            <a:r>
              <a:rPr lang="en-US" altLang="zh-CN" sz="2800">
                <a:solidFill>
                  <a:srgbClr val="FF0000"/>
                </a:solidFill>
              </a:rPr>
              <a:t>; </a:t>
            </a:r>
            <a:r>
              <a:rPr lang="zh-CN" altLang="en-US" sz="2800">
                <a:solidFill>
                  <a:srgbClr val="FF0000"/>
                </a:solidFill>
              </a:rPr>
              <a:t>球门</a:t>
            </a:r>
            <a:r>
              <a:rPr lang="en-US" altLang="zh-CN" sz="2800">
                <a:solidFill>
                  <a:srgbClr val="FF0000"/>
                </a:solidFill>
              </a:rPr>
              <a:t>;  </a:t>
            </a:r>
            <a:r>
              <a:rPr lang="zh-CN" altLang="en-US" sz="2800">
                <a:solidFill>
                  <a:srgbClr val="FF0000"/>
                </a:solidFill>
              </a:rPr>
              <a:t>射门 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en-US" altLang="zh-CN" sz="2800">
                <a:solidFill>
                  <a:srgbClr val="FF0000"/>
                </a:solidFill>
              </a:rPr>
              <a:t> </a:t>
            </a:r>
            <a:r>
              <a:rPr lang="zh-CN" altLang="en-US" sz="2800">
                <a:solidFill>
                  <a:srgbClr val="FF0000"/>
                </a:solidFill>
              </a:rPr>
              <a:t>策略；策划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同伴</a:t>
            </a:r>
            <a:r>
              <a:rPr lang="en-US" altLang="zh-CN" sz="2800">
                <a:solidFill>
                  <a:srgbClr val="FF0000"/>
                </a:solidFill>
              </a:rPr>
              <a:t>; </a:t>
            </a:r>
            <a:r>
              <a:rPr lang="zh-CN" altLang="en-US" sz="2800">
                <a:solidFill>
                  <a:srgbClr val="FF0000"/>
                </a:solidFill>
              </a:rPr>
              <a:t>配偶；合伙人 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好奇的</a:t>
            </a:r>
            <a:r>
              <a:rPr lang="en-US" altLang="zh-CN" sz="2800">
                <a:solidFill>
                  <a:srgbClr val="FF0000"/>
                </a:solidFill>
              </a:rPr>
              <a:t>; </a:t>
            </a:r>
            <a:r>
              <a:rPr lang="zh-CN" altLang="en-US" sz="2800">
                <a:solidFill>
                  <a:srgbClr val="FF0000"/>
                </a:solidFill>
              </a:rPr>
              <a:t>求知欲强的 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en-US" altLang="zh-CN" sz="2800">
                <a:solidFill>
                  <a:srgbClr val="FF0000"/>
                </a:solidFill>
              </a:rPr>
              <a:t> </a:t>
            </a:r>
            <a:r>
              <a:rPr lang="zh-CN" altLang="en-US" sz="2800">
                <a:solidFill>
                  <a:srgbClr val="FF0000"/>
                </a:solidFill>
              </a:rPr>
              <a:t>公司；商行</a:t>
            </a:r>
            <a:r>
              <a:rPr lang="en-US" altLang="zh-CN" sz="2800">
                <a:solidFill>
                  <a:srgbClr val="FF0000"/>
                </a:solidFill>
              </a:rPr>
              <a:t>; </a:t>
            </a:r>
            <a:r>
              <a:rPr lang="zh-CN" altLang="en-US" sz="2800">
                <a:solidFill>
                  <a:srgbClr val="FF0000"/>
                </a:solidFill>
              </a:rPr>
              <a:t>陪伴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en-US" altLang="zh-CN" sz="2800">
                <a:solidFill>
                  <a:srgbClr val="FF0000"/>
                </a:solidFill>
              </a:rPr>
              <a:t> </a:t>
            </a:r>
            <a:r>
              <a:rPr lang="zh-CN" altLang="en-US" sz="2800">
                <a:solidFill>
                  <a:srgbClr val="FF0000"/>
                </a:solidFill>
              </a:rPr>
              <a:t>性格；个性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en-US" altLang="zh-CN" sz="2800">
                <a:solidFill>
                  <a:srgbClr val="FF0000"/>
                </a:solidFill>
              </a:rPr>
              <a:t>  </a:t>
            </a:r>
            <a:r>
              <a:rPr lang="zh-CN" altLang="en-US" sz="2800">
                <a:solidFill>
                  <a:srgbClr val="FF0000"/>
                </a:solidFill>
              </a:rPr>
              <a:t>方式</a:t>
            </a:r>
            <a:r>
              <a:rPr lang="en-US" altLang="zh-CN" sz="2800">
                <a:solidFill>
                  <a:srgbClr val="FF0000"/>
                </a:solidFill>
              </a:rPr>
              <a:t>; </a:t>
            </a:r>
            <a:r>
              <a:rPr lang="zh-CN" altLang="en-US" sz="2800">
                <a:solidFill>
                  <a:srgbClr val="FF0000"/>
                </a:solidFill>
              </a:rPr>
              <a:t>作风   </a:t>
            </a:r>
            <a:endParaRPr lang="en-US" altLang="zh-CN" sz="2800">
              <a:solidFill>
                <a:srgbClr val="FF0000"/>
              </a:solidFill>
            </a:endParaRPr>
          </a:p>
          <a:p>
            <a:r>
              <a:rPr lang="zh-CN" altLang="en-US" sz="2800">
                <a:solidFill>
                  <a:srgbClr val="FF0000"/>
                </a:solidFill>
              </a:rPr>
              <a:t>修改</a:t>
            </a:r>
            <a:r>
              <a:rPr lang="en-US" altLang="zh-CN" sz="2800">
                <a:solidFill>
                  <a:srgbClr val="FF0000"/>
                </a:solidFill>
              </a:rPr>
              <a:t>; </a:t>
            </a:r>
            <a:r>
              <a:rPr lang="zh-CN" altLang="en-US" sz="2800">
                <a:solidFill>
                  <a:srgbClr val="FF0000"/>
                </a:solidFill>
              </a:rPr>
              <a:t>修订；复习</a:t>
            </a:r>
            <a:endParaRPr lang="zh-CN" altLang="en-US" sz="28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1706131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135560" y="404664"/>
            <a:ext cx="8424936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/>
              <a:t>短语</a:t>
            </a:r>
            <a:endParaRPr lang="en-US" altLang="zh-CN" sz="3200"/>
          </a:p>
          <a:p>
            <a:endParaRPr lang="en-US" altLang="zh-CN" sz="3200"/>
          </a:p>
          <a:p>
            <a:r>
              <a:rPr lang="en-US" altLang="zh-CN" sz="3200"/>
              <a:t>_________________</a:t>
            </a:r>
            <a:r>
              <a:rPr lang="zh-CN" altLang="en-US" sz="3200"/>
              <a:t>高中</a:t>
            </a:r>
            <a:endParaRPr lang="en-US" altLang="zh-CN" sz="3200"/>
          </a:p>
          <a:p>
            <a:r>
              <a:rPr lang="en-US" altLang="zh-CN" sz="3200"/>
              <a:t>_________________</a:t>
            </a:r>
            <a:r>
              <a:rPr lang="zh-CN" altLang="en-US" sz="3200"/>
              <a:t>最后，终于</a:t>
            </a:r>
            <a:endParaRPr lang="en-US" altLang="zh-CN" sz="3200"/>
          </a:p>
          <a:p>
            <a:r>
              <a:rPr lang="en-US" altLang="zh-CN" sz="3200"/>
              <a:t>_________________</a:t>
            </a:r>
            <a:r>
              <a:rPr lang="zh-CN" altLang="en-US" sz="3200"/>
              <a:t>留下好印象</a:t>
            </a:r>
            <a:endParaRPr lang="en-US" altLang="zh-CN" sz="3200"/>
          </a:p>
          <a:p>
            <a:r>
              <a:rPr lang="en-US" altLang="zh-CN" sz="3200"/>
              <a:t>_________________</a:t>
            </a:r>
            <a:r>
              <a:rPr lang="zh-CN" altLang="it-IT" sz="3200"/>
              <a:t>如果</a:t>
            </a:r>
            <a:r>
              <a:rPr lang="it-IT" altLang="zh-CN" sz="3200"/>
              <a:t>…</a:t>
            </a:r>
            <a:r>
              <a:rPr lang="zh-CN" altLang="it-IT" sz="3200"/>
              <a:t>会怎么样呢？</a:t>
            </a:r>
            <a:endParaRPr lang="en-US" altLang="zh-CN" sz="3200"/>
          </a:p>
          <a:p>
            <a:r>
              <a:rPr lang="en-US" altLang="zh-CN" sz="3200"/>
              <a:t>_________________</a:t>
            </a:r>
            <a:r>
              <a:rPr lang="zh-CN" altLang="it-IT" sz="3200"/>
              <a:t>不打扰</a:t>
            </a:r>
            <a:r>
              <a:rPr lang="it-IT" altLang="zh-CN" sz="3200"/>
              <a:t>..., </a:t>
            </a:r>
            <a:r>
              <a:rPr lang="zh-CN" altLang="it-IT" sz="3200"/>
              <a:t>不惊动</a:t>
            </a:r>
            <a:r>
              <a:rPr lang="it-IT" altLang="zh-CN" sz="3200"/>
              <a:t>... </a:t>
            </a:r>
            <a:endParaRPr lang="it-IT" altLang="zh-CN" sz="3200"/>
          </a:p>
          <a:p>
            <a:r>
              <a:rPr lang="it-IT" altLang="zh-CN" sz="3200"/>
              <a:t>_________________</a:t>
            </a:r>
            <a:r>
              <a:rPr lang="zh-CN" altLang="en-US" sz="3200"/>
              <a:t>盼望；期待 </a:t>
            </a:r>
            <a:endParaRPr lang="en-US" altLang="zh-CN" sz="3200"/>
          </a:p>
          <a:p>
            <a:r>
              <a:rPr lang="en-US" altLang="zh-CN" sz="3200"/>
              <a:t>_________________</a:t>
            </a:r>
            <a:r>
              <a:rPr lang="zh-CN" altLang="en-US" sz="3200"/>
              <a:t>记笔记</a:t>
            </a:r>
            <a:endParaRPr lang="en-US" altLang="zh-CN" sz="3200"/>
          </a:p>
          <a:p>
            <a:r>
              <a:rPr lang="en-US" altLang="zh-CN" sz="3200"/>
              <a:t>_________________</a:t>
            </a:r>
            <a:r>
              <a:rPr lang="it-IT" altLang="zh-CN" sz="3200"/>
              <a:t> </a:t>
            </a:r>
            <a:r>
              <a:rPr lang="zh-CN" altLang="it-IT" sz="3200"/>
              <a:t>教学卡片；识字卡</a:t>
            </a:r>
            <a:endParaRPr lang="it-IT" altLang="zh-CN" sz="3200"/>
          </a:p>
          <a:p>
            <a:endParaRPr lang="en-US" altLang="zh-CN" sz="3200"/>
          </a:p>
          <a:p>
            <a:endParaRPr lang="it-IT" altLang="zh-CN" sz="3200"/>
          </a:p>
          <a:p>
            <a:br>
              <a:rPr lang="it-IT" altLang="zh-CN" sz="3200"/>
            </a:br>
            <a:endParaRPr lang="it-IT" altLang="zh-CN" sz="3200"/>
          </a:p>
          <a:p>
            <a:endParaRPr lang="zh-CN" altLang="en-US" sz="3200"/>
          </a:p>
        </p:txBody>
      </p:sp>
      <p:sp>
        <p:nvSpPr>
          <p:cNvPr id="3" name="文本框 2"/>
          <p:cNvSpPr txBox="1"/>
          <p:nvPr/>
        </p:nvSpPr>
        <p:spPr>
          <a:xfrm>
            <a:off x="2121270" y="1268760"/>
            <a:ext cx="36724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senior high school</a:t>
            </a:r>
            <a:endParaRPr lang="en-US" altLang="zh-CN" sz="3200">
              <a:solidFill>
                <a:srgbClr val="FF0000"/>
              </a:solidFill>
            </a:endParaRPr>
          </a:p>
          <a:p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567608" y="1813515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at last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149850" y="2274018"/>
            <a:ext cx="36581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make an impression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001354" y="2913071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what if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567608" y="3351236"/>
            <a:ext cx="32980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 altLang="zh-CN" sz="3200">
                <a:solidFill>
                  <a:srgbClr val="FF0000"/>
                </a:solidFill>
              </a:rPr>
              <a:t>leave...alone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380443" y="3864050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look forward to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409163" y="4273122"/>
            <a:ext cx="31394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take notes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279576" y="4857897"/>
            <a:ext cx="3586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 altLang="zh-CN" sz="3200">
                <a:solidFill>
                  <a:srgbClr val="FF0000"/>
                </a:solidFill>
              </a:rPr>
              <a:t>flash card</a:t>
            </a:r>
            <a:endParaRPr lang="zh-CN" altLang="en-US" sz="32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907039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8AD0D31-2728-4BA5-BB84-7E224F488C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524017" y="11"/>
            <a:ext cx="9143985" cy="6857991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6CB3179E-ED7A-431F-84A6-5121B97BF8A7}"/>
              </a:ext>
            </a:extLst>
          </p:cNvPr>
          <p:cNvSpPr/>
          <p:nvPr/>
        </p:nvSpPr>
        <p:spPr>
          <a:xfrm>
            <a:off x="4541221" y="72429"/>
            <a:ext cx="3047842" cy="6858001"/>
          </a:xfrm>
          <a:prstGeom prst="rect">
            <a:avLst/>
          </a:prstGeom>
          <a:solidFill>
            <a:srgbClr val="B6C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  <a:latin typeface="inpin heiti" charset="-122"/>
              <a:ea typeface="inpin heiti" charset="-122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DDC48CDE-9C9B-45CD-8332-6A1B19FB7A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1626855" y="3016646"/>
            <a:ext cx="3897214" cy="5400467"/>
          </a:xfrm>
          <a:prstGeom prst="rect">
            <a:avLst/>
          </a:prstGeom>
        </p:spPr>
      </p:pic>
      <p:sp>
        <p:nvSpPr>
          <p:cNvPr id="6" name="PA_库_文本框 4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E280F0D4-016E-4A4E-8E5F-254745303407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4614912" y="1931767"/>
            <a:ext cx="3139321" cy="62324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prstClr val="white"/>
                </a:solidFill>
                <a:latin typeface="方正细谭黑简体" panose="02000000000000000000" pitchFamily="2" charset="-122"/>
                <a:ea typeface="方正细谭黑简体" panose="02000000000000000000" pitchFamily="2" charset="-122"/>
              </a:rPr>
              <a:t> 检查词汇扩展</a:t>
            </a:r>
            <a:endParaRPr lang="zh-CN" altLang="en-US" sz="3600">
              <a:solidFill>
                <a:prstClr val="white"/>
              </a:solidFill>
              <a:latin typeface="方正细谭黑简体" panose="02000000000000000000" pitchFamily="2" charset="-122"/>
              <a:ea typeface="方正细谭黑简体" panose="02000000000000000000" pitchFamily="2" charset="-122"/>
            </a:endParaRPr>
          </a:p>
        </p:txBody>
      </p:sp>
      <p:pic>
        <p:nvPicPr>
          <p:cNvPr id="10" name="Picture 1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89EE0F92-5A7E-487C-ADFC-FFBCDDB3FB8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7619920" y="-129771"/>
            <a:ext cx="1668686" cy="6987771"/>
          </a:xfrm>
          <a:prstGeom prst="rect">
            <a:avLst/>
          </a:prstGeom>
        </p:spPr>
      </p:pic>
      <p:pic>
        <p:nvPicPr>
          <p:cNvPr id="11" name="Picture 15">
            <a:extLst>
              <a:ext uri="{FF2B5EF4-FFF2-40B4-BE49-F238E27FC236}">
                <a16:creationId xmlns:a16="http://schemas.microsoft.com/office/drawing/2014/main" xmlns:p159="http://schemas.microsoft.com/office/powerpoint/2015/09/main" xmlns:p15="http://schemas.microsoft.com/office/powerpoint/2012/main" xmlns:p14="http://schemas.microsoft.com/office/powerpoint/2010/main" xmlns:mc="http://schemas.openxmlformats.org/markup-compatibility/2006" xmlns:a14="http://schemas.microsoft.com/office/drawing/2010/main" xmlns:wp="http://schemas.openxmlformats.org/drawingml/2006/wordprocessingDrawing" xmlns:w="http://schemas.openxmlformats.org/wordprocessingml/2006/main" xmlns:m="http://schemas.openxmlformats.org/officeDocument/2006/math" xmlns="" id="{C3EFC21F-272C-46D1-8841-03143E51C27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99293" y="-64896"/>
            <a:ext cx="1193144" cy="6987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8285711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dur="50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mph" presetSubtype="0" dur="500" accel="30000" decel="26000" autoRev="1" fill="hold" grpId="2" nodeType="withEffect">
                                  <p:stCondLst>
                                    <p:cond delay="1900"/>
                                  </p:stCondLst>
                                  <p:childTnLst>
                                    <p:animScale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  <p:bldP spid="6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775520" y="188641"/>
            <a:ext cx="8784976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1.______________n/vt</a:t>
            </a:r>
            <a:r>
              <a:rPr lang="zh-CN" altLang="en-US" sz="3200"/>
              <a:t>交换</a:t>
            </a:r>
            <a:r>
              <a:rPr lang="en-US" altLang="zh-CN" sz="3200"/>
              <a:t>; </a:t>
            </a:r>
            <a:r>
              <a:rPr lang="zh-CN" altLang="en-US" sz="3200"/>
              <a:t>交流</a:t>
            </a:r>
            <a:r>
              <a:rPr lang="en-US" altLang="zh-CN" sz="3200"/>
              <a:t>; </a:t>
            </a:r>
            <a:r>
              <a:rPr lang="zh-CN" altLang="en-US" sz="3200"/>
              <a:t>交易</a:t>
            </a:r>
            <a:endParaRPr lang="en-US" altLang="zh-CN" sz="3200"/>
          </a:p>
          <a:p>
            <a:r>
              <a:rPr lang="en-US" altLang="zh-CN" sz="3200"/>
              <a:t>   ______________n/vt.</a:t>
            </a:r>
            <a:r>
              <a:rPr lang="zh-CN" altLang="en-US" sz="3200"/>
              <a:t>改变</a:t>
            </a:r>
            <a:r>
              <a:rPr lang="en-US" altLang="zh-CN" sz="3200"/>
              <a:t>;</a:t>
            </a:r>
            <a:r>
              <a:rPr lang="zh-CN" altLang="en-US" sz="3200"/>
              <a:t>变化</a:t>
            </a:r>
            <a:r>
              <a:rPr lang="en-US" altLang="zh-CN" sz="3200"/>
              <a:t>,</a:t>
            </a:r>
            <a:r>
              <a:rPr lang="zh-CN" altLang="en-US" sz="3200"/>
              <a:t>零钱</a:t>
            </a:r>
            <a:endParaRPr lang="en-US" altLang="zh-CN" sz="3200"/>
          </a:p>
          <a:p>
            <a:r>
              <a:rPr lang="en-US" altLang="zh-CN" sz="3200"/>
              <a:t>2._____________n.</a:t>
            </a:r>
            <a:r>
              <a:rPr lang="zh-CN" altLang="en-US" sz="3200"/>
              <a:t>登记；注册；挂号 </a:t>
            </a:r>
            <a:endParaRPr lang="en-US" altLang="zh-CN" sz="3200"/>
          </a:p>
          <a:p>
            <a:r>
              <a:rPr lang="en-US" altLang="zh-CN" sz="3200"/>
              <a:t>   _______________n</a:t>
            </a:r>
            <a:r>
              <a:rPr lang="zh-CN" altLang="en-US" sz="3200"/>
              <a:t>．</a:t>
            </a:r>
            <a:r>
              <a:rPr lang="en-US" altLang="zh-CN" sz="3200"/>
              <a:t>[C]</a:t>
            </a:r>
            <a:r>
              <a:rPr lang="zh-CN" altLang="en-US" sz="3200"/>
              <a:t>登记表；注册簿</a:t>
            </a:r>
            <a:endParaRPr lang="en-US" altLang="zh-CN" sz="3200"/>
          </a:p>
          <a:p>
            <a:r>
              <a:rPr lang="en-US" altLang="zh-CN" sz="3200"/>
              <a:t>3._______________n.</a:t>
            </a:r>
            <a:r>
              <a:rPr lang="zh-CN" altLang="en-US" sz="3200"/>
              <a:t>国籍 </a:t>
            </a:r>
            <a:endParaRPr lang="en-US" altLang="zh-CN" sz="3200"/>
          </a:p>
          <a:p>
            <a:r>
              <a:rPr lang="zh-CN" altLang="en-US" sz="3200"/>
              <a:t>   </a:t>
            </a:r>
            <a:r>
              <a:rPr lang="en-US" altLang="zh-CN" sz="3200"/>
              <a:t>______________n.</a:t>
            </a:r>
            <a:r>
              <a:rPr lang="zh-CN" altLang="en-US" sz="3200"/>
              <a:t>国家</a:t>
            </a:r>
            <a:r>
              <a:rPr lang="en-US" altLang="zh-CN" sz="3200"/>
              <a:t>; </a:t>
            </a:r>
            <a:r>
              <a:rPr lang="zh-CN" altLang="en-US" sz="3200"/>
              <a:t>民族</a:t>
            </a:r>
            <a:r>
              <a:rPr lang="en-US" altLang="zh-CN" sz="3200"/>
              <a:t>; </a:t>
            </a:r>
            <a:r>
              <a:rPr lang="zh-CN" altLang="en-US" sz="3200"/>
              <a:t>国民</a:t>
            </a:r>
            <a:endParaRPr lang="en-US" altLang="zh-CN" sz="3200"/>
          </a:p>
          <a:p>
            <a:r>
              <a:rPr lang="en-US" altLang="zh-CN" sz="3200"/>
              <a:t>   ______________adj.</a:t>
            </a:r>
            <a:r>
              <a:rPr lang="zh-CN" altLang="en-US" sz="3200"/>
              <a:t>国家的</a:t>
            </a:r>
            <a:endParaRPr lang="en-US" altLang="zh-CN" sz="3200"/>
          </a:p>
          <a:p>
            <a:r>
              <a:rPr lang="en-US" altLang="zh-CN" sz="3200"/>
              <a:t>4.______________n.</a:t>
            </a:r>
            <a:r>
              <a:rPr lang="zh-CN" altLang="en-US" sz="3200"/>
              <a:t>设计师</a:t>
            </a:r>
            <a:r>
              <a:rPr lang="en-US" altLang="zh-CN" sz="3200"/>
              <a:t>; </a:t>
            </a:r>
            <a:r>
              <a:rPr lang="zh-CN" altLang="en-US" sz="3200"/>
              <a:t>设计者 </a:t>
            </a:r>
            <a:endParaRPr lang="en-US" altLang="zh-CN" sz="3200"/>
          </a:p>
          <a:p>
            <a:r>
              <a:rPr lang="zh-CN" altLang="en-US" sz="3200"/>
              <a:t>   </a:t>
            </a:r>
            <a:r>
              <a:rPr lang="en-US" altLang="zh-CN" sz="3200"/>
              <a:t>_____________vi</a:t>
            </a:r>
            <a:r>
              <a:rPr lang="zh-CN" altLang="en-US" sz="3200"/>
              <a:t>设计</a:t>
            </a:r>
            <a:r>
              <a:rPr lang="en-US" altLang="zh-CN" sz="3200"/>
              <a:t>; </a:t>
            </a:r>
            <a:r>
              <a:rPr lang="zh-CN" altLang="en-US" sz="3200"/>
              <a:t>方案；图案 </a:t>
            </a:r>
            <a:r>
              <a:rPr lang="en-US" altLang="zh-CN" sz="3200" err="1"/>
              <a:t>vt. </a:t>
            </a:r>
            <a:r>
              <a:rPr lang="zh-CN" altLang="en-US" sz="3200"/>
              <a:t>设计</a:t>
            </a:r>
            <a:r>
              <a:rPr lang="en-US" altLang="zh-CN" sz="3200"/>
              <a:t>,</a:t>
            </a:r>
            <a:r>
              <a:rPr lang="zh-CN" altLang="en-US" sz="3200"/>
              <a:t>筹划</a:t>
            </a:r>
            <a:endParaRPr lang="en-US" altLang="zh-CN" sz="3200"/>
          </a:p>
          <a:p>
            <a:r>
              <a:rPr lang="en-US" altLang="zh-CN" sz="3200"/>
              <a:t>5._____________adj.</a:t>
            </a:r>
            <a:r>
              <a:rPr lang="zh-CN" altLang="en-US" sz="3200"/>
              <a:t>焦虑的</a:t>
            </a:r>
            <a:r>
              <a:rPr lang="en-US" altLang="zh-CN" sz="3200"/>
              <a:t>; </a:t>
            </a:r>
            <a:r>
              <a:rPr lang="zh-CN" altLang="en-US" sz="3200"/>
              <a:t>不安的；渴望的</a:t>
            </a:r>
            <a:endParaRPr lang="en-US" altLang="zh-CN" sz="3200"/>
          </a:p>
          <a:p>
            <a:r>
              <a:rPr lang="en-US" altLang="zh-CN" sz="3200"/>
              <a:t>   _____________adv.</a:t>
            </a:r>
            <a:r>
              <a:rPr lang="zh-CN" altLang="en-US" sz="3200"/>
              <a:t>焦虑地</a:t>
            </a:r>
            <a:r>
              <a:rPr lang="en-US" altLang="zh-CN" sz="3200"/>
              <a:t>; </a:t>
            </a:r>
            <a:r>
              <a:rPr lang="zh-CN" altLang="en-US" sz="3200"/>
              <a:t>不安地；渴望地</a:t>
            </a:r>
            <a:endParaRPr lang="en-US" altLang="zh-CN" sz="3200"/>
          </a:p>
          <a:p>
            <a:r>
              <a:rPr lang="en-US" altLang="zh-CN" sz="3200"/>
              <a:t>  ______________n.</a:t>
            </a:r>
            <a:r>
              <a:rPr lang="zh-CN" altLang="en-US" sz="3200"/>
              <a:t> 焦虑</a:t>
            </a:r>
            <a:r>
              <a:rPr lang="en-US" altLang="zh-CN" sz="3200"/>
              <a:t>;</a:t>
            </a:r>
            <a:r>
              <a:rPr lang="zh-CN" altLang="en-US" sz="3200"/>
              <a:t>忧虑</a:t>
            </a:r>
            <a:r>
              <a:rPr lang="en-US" altLang="zh-CN" sz="3200"/>
              <a:t>;</a:t>
            </a:r>
            <a:r>
              <a:rPr lang="zh-CN" altLang="en-US" sz="3200"/>
              <a:t>担心</a:t>
            </a:r>
            <a:r>
              <a:rPr lang="en-US" altLang="zh-CN" sz="3200"/>
              <a:t>;</a:t>
            </a:r>
            <a:r>
              <a:rPr lang="zh-CN" altLang="en-US" sz="3200"/>
              <a:t>害怕</a:t>
            </a:r>
            <a:r>
              <a:rPr lang="en-US" altLang="zh-CN" sz="3200"/>
              <a:t>;</a:t>
            </a:r>
            <a:r>
              <a:rPr lang="zh-CN" altLang="en-US" sz="3200"/>
              <a:t>渴望</a:t>
            </a:r>
            <a:endParaRPr lang="en-US" altLang="zh-CN" sz="3200"/>
          </a:p>
          <a:p>
            <a:endParaRPr lang="en-US" altLang="zh-CN" sz="3200"/>
          </a:p>
        </p:txBody>
      </p:sp>
      <p:sp>
        <p:nvSpPr>
          <p:cNvPr id="3" name="文本框 2"/>
          <p:cNvSpPr txBox="1"/>
          <p:nvPr/>
        </p:nvSpPr>
        <p:spPr>
          <a:xfrm>
            <a:off x="2567608" y="18758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exchange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567608" y="596141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change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423592" y="1180916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registration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423592" y="1634581"/>
            <a:ext cx="2664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register</a:t>
            </a:r>
          </a:p>
          <a:p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351584" y="2155744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/>
            <a:r>
              <a:rPr lang="en-US" altLang="zh-CN" sz="3200">
                <a:solidFill>
                  <a:srgbClr val="FF0000"/>
                </a:solidFill>
              </a:rPr>
              <a:t>nationality </a:t>
            </a:r>
          </a:p>
          <a:p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423592" y="2694353"/>
            <a:ext cx="2664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/>
            <a:r>
              <a:rPr lang="en-US" altLang="zh-CN" sz="3200">
                <a:solidFill>
                  <a:srgbClr val="FF0000"/>
                </a:solidFill>
              </a:rPr>
              <a:t>nation </a:t>
            </a:r>
            <a:endParaRPr lang="en-US" altLang="zh-CN" sz="3200">
              <a:solidFill>
                <a:srgbClr val="FF0000"/>
              </a:solidFill>
            </a:endParaRPr>
          </a:p>
          <a:p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423592" y="3563954"/>
            <a:ext cx="43924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/>
            <a:r>
              <a:rPr lang="en-US" altLang="zh-CN" sz="3200">
                <a:solidFill>
                  <a:srgbClr val="FF0000"/>
                </a:solidFill>
              </a:rPr>
              <a:t>designer </a:t>
            </a:r>
          </a:p>
          <a:p>
            <a:pPr marL="514350" indent="-514350"/>
            <a:endParaRPr lang="en-US" altLang="zh-CN" sz="3200">
              <a:solidFill>
                <a:srgbClr val="FF0000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567608" y="4076682"/>
            <a:ext cx="43924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/>
            <a:r>
              <a:rPr lang="en-US" altLang="zh-CN" sz="3200">
                <a:solidFill>
                  <a:srgbClr val="FF0000"/>
                </a:solidFill>
              </a:rPr>
              <a:t>design </a:t>
            </a:r>
            <a:endParaRPr lang="en-US" altLang="zh-CN" sz="3200">
              <a:solidFill>
                <a:srgbClr val="FF0000"/>
              </a:solidFill>
            </a:endParaRPr>
          </a:p>
          <a:p>
            <a:pPr marL="514350" indent="-514350"/>
            <a:endParaRPr lang="en-US" altLang="zh-CN" sz="3200">
              <a:solidFill>
                <a:srgbClr val="FF0000"/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2567608" y="3086696"/>
            <a:ext cx="2664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/>
            <a:r>
              <a:rPr lang="en-US" altLang="zh-CN" sz="3200">
                <a:solidFill>
                  <a:srgbClr val="FF0000"/>
                </a:solidFill>
              </a:rPr>
              <a:t>national </a:t>
            </a:r>
            <a:endParaRPr lang="en-US" altLang="zh-CN" sz="3200">
              <a:solidFill>
                <a:srgbClr val="FF0000"/>
              </a:solidFill>
            </a:endParaRPr>
          </a:p>
          <a:p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690707" y="4634298"/>
            <a:ext cx="2520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anxious</a:t>
            </a:r>
          </a:p>
          <a:p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770388" y="5009895"/>
            <a:ext cx="2520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anxiously</a:t>
            </a:r>
            <a:endParaRPr lang="en-US" altLang="zh-CN" sz="3200">
              <a:solidFill>
                <a:srgbClr val="FF0000"/>
              </a:solidFill>
            </a:endParaRPr>
          </a:p>
          <a:p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2567608" y="5548505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anxiety</a:t>
            </a:r>
            <a:endParaRPr lang="zh-CN" altLang="en-US" sz="32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1339282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919536" y="188641"/>
            <a:ext cx="8748464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6.____________adj.</a:t>
            </a:r>
            <a:r>
              <a:rPr lang="zh-CN" altLang="en-US" sz="3200"/>
              <a:t>（人感到）恼怒的；生气的 </a:t>
            </a:r>
            <a:endParaRPr lang="en-US" altLang="zh-CN" sz="3200"/>
          </a:p>
          <a:p>
            <a:r>
              <a:rPr lang="zh-CN" altLang="en-US" sz="3200"/>
              <a:t>   </a:t>
            </a:r>
            <a:r>
              <a:rPr lang="en-US" altLang="zh-CN" sz="3200"/>
              <a:t>____________adj.</a:t>
            </a:r>
            <a:r>
              <a:rPr lang="zh-CN" altLang="en-US" sz="3200"/>
              <a:t>令人恼怒的</a:t>
            </a:r>
            <a:endParaRPr lang="en-US" altLang="zh-CN" sz="3200"/>
          </a:p>
          <a:p>
            <a:r>
              <a:rPr lang="en-US" altLang="zh-CN" sz="3200"/>
              <a:t>   _____________vt.</a:t>
            </a:r>
            <a:r>
              <a:rPr lang="zh-CN" altLang="en-US" sz="3200"/>
              <a:t>使恼怒； 打扰 </a:t>
            </a:r>
            <a:endParaRPr lang="en-US" altLang="zh-CN" sz="3200"/>
          </a:p>
          <a:p>
            <a:r>
              <a:rPr lang="en-US" altLang="zh-CN" sz="3200"/>
              <a:t>  _____________n.</a:t>
            </a:r>
            <a:r>
              <a:rPr lang="zh-CN" altLang="en-US" sz="3200"/>
              <a:t>生气</a:t>
            </a:r>
            <a:r>
              <a:rPr lang="en-US" altLang="zh-CN" sz="3200"/>
              <a:t>;</a:t>
            </a:r>
            <a:r>
              <a:rPr lang="zh-CN" altLang="en-US" sz="3200"/>
              <a:t>烦恼</a:t>
            </a:r>
            <a:r>
              <a:rPr lang="en-US" altLang="zh-CN" sz="3200"/>
              <a:t>;</a:t>
            </a:r>
            <a:r>
              <a:rPr lang="zh-CN" altLang="en-US" sz="3200"/>
              <a:t>使人烦恼的事</a:t>
            </a:r>
            <a:endParaRPr lang="en-US" altLang="zh-CN" sz="3200"/>
          </a:p>
          <a:p>
            <a:r>
              <a:rPr lang="en-US" altLang="zh-CN" sz="3200"/>
              <a:t>7.____________</a:t>
            </a:r>
            <a:r>
              <a:rPr lang="it-IT" altLang="zh-CN" sz="3200"/>
              <a:t> adj. </a:t>
            </a:r>
            <a:r>
              <a:rPr lang="zh-CN" altLang="it-IT" sz="3200"/>
              <a:t>受惊吓的；害怕的</a:t>
            </a:r>
            <a:endParaRPr lang="en-US" altLang="zh-CN" sz="3200"/>
          </a:p>
          <a:p>
            <a:r>
              <a:rPr lang="en-US" altLang="zh-CN" sz="3200"/>
              <a:t>   ____________adj.</a:t>
            </a:r>
            <a:r>
              <a:rPr lang="zh-CN" altLang="en-US" sz="3200"/>
              <a:t>引起恐惧的</a:t>
            </a:r>
            <a:r>
              <a:rPr lang="en-US" altLang="zh-CN" sz="3200"/>
              <a:t>;</a:t>
            </a:r>
            <a:r>
              <a:rPr lang="zh-CN" altLang="en-US" sz="3200"/>
              <a:t>使惊恐的</a:t>
            </a:r>
            <a:r>
              <a:rPr lang="en-US" altLang="zh-CN" sz="3200"/>
              <a:t>;</a:t>
            </a:r>
            <a:r>
              <a:rPr lang="zh-CN" altLang="en-US" sz="3200"/>
              <a:t>骇人的</a:t>
            </a:r>
            <a:endParaRPr lang="en-US" altLang="zh-CN" sz="3200"/>
          </a:p>
          <a:p>
            <a:r>
              <a:rPr lang="en-US" altLang="zh-CN" sz="3200"/>
              <a:t>   ____________v.</a:t>
            </a:r>
            <a:r>
              <a:rPr lang="zh-CN" altLang="en-US" sz="3200"/>
              <a:t>使惊吓</a:t>
            </a:r>
            <a:r>
              <a:rPr lang="en-US" altLang="zh-CN" sz="3200"/>
              <a:t>;</a:t>
            </a:r>
            <a:r>
              <a:rPr lang="zh-CN" altLang="en-US" sz="3200"/>
              <a:t>使惊恐</a:t>
            </a:r>
            <a:endParaRPr lang="en-US" altLang="zh-CN" sz="3200"/>
          </a:p>
          <a:p>
            <a:r>
              <a:rPr lang="en-US" altLang="zh-CN" sz="3200"/>
              <a:t>8.____________adj.</a:t>
            </a:r>
            <a:r>
              <a:rPr lang="zh-CN" altLang="en-US" sz="3200"/>
              <a:t>级别</a:t>
            </a:r>
            <a:r>
              <a:rPr lang="en-US" altLang="zh-CN" sz="3200"/>
              <a:t>(</a:t>
            </a:r>
            <a:r>
              <a:rPr lang="zh-CN" altLang="en-US" sz="3200"/>
              <a:t>或地位</a:t>
            </a:r>
            <a:r>
              <a:rPr lang="en-US" altLang="zh-CN" sz="3200"/>
              <a:t>)</a:t>
            </a:r>
            <a:r>
              <a:rPr lang="zh-CN" altLang="en-US" sz="3200"/>
              <a:t>高的</a:t>
            </a:r>
            <a:r>
              <a:rPr lang="en-US" altLang="zh-CN" sz="3200"/>
              <a:t>n.</a:t>
            </a:r>
            <a:r>
              <a:rPr lang="zh-CN" altLang="en-US" sz="3200"/>
              <a:t>年长的人</a:t>
            </a:r>
            <a:r>
              <a:rPr lang="en-US" altLang="zh-CN" sz="3200"/>
              <a:t> ___________adj.</a:t>
            </a:r>
            <a:r>
              <a:rPr lang="zh-CN" altLang="en-US" sz="3200"/>
              <a:t>地位低下的</a:t>
            </a:r>
            <a:r>
              <a:rPr lang="en-US" altLang="zh-CN" sz="3200"/>
              <a:t>n.</a:t>
            </a:r>
            <a:r>
              <a:rPr lang="zh-CN" altLang="en-US" sz="3200"/>
              <a:t>职位较低者</a:t>
            </a:r>
            <a:endParaRPr lang="en-US" altLang="zh-CN" sz="3200"/>
          </a:p>
          <a:p>
            <a:r>
              <a:rPr lang="en-US" altLang="zh-CN" sz="3200"/>
              <a:t>9.__________</a:t>
            </a:r>
            <a:r>
              <a:rPr lang="zh-CN" altLang="en-US" sz="3200"/>
              <a:t> </a:t>
            </a:r>
            <a:r>
              <a:rPr lang="en-US" altLang="zh-CN" sz="3200"/>
              <a:t>v.</a:t>
            </a:r>
            <a:r>
              <a:rPr lang="zh-CN" altLang="en-US" sz="3200"/>
              <a:t> 给</a:t>
            </a:r>
            <a:r>
              <a:rPr lang="en-US" altLang="zh-CN" sz="3200"/>
              <a:t>…</a:t>
            </a:r>
            <a:r>
              <a:rPr lang="zh-CN" altLang="en-US" sz="3200"/>
              <a:t>留下深刻的好印象</a:t>
            </a:r>
            <a:r>
              <a:rPr lang="en-US" altLang="zh-CN" sz="3200"/>
              <a:t>;</a:t>
            </a:r>
            <a:r>
              <a:rPr lang="zh-CN" altLang="en-US" sz="3200"/>
              <a:t>使铭记</a:t>
            </a:r>
            <a:endParaRPr lang="en-US" altLang="zh-CN" sz="3200"/>
          </a:p>
          <a:p>
            <a:r>
              <a:rPr lang="en-US" altLang="zh-CN" sz="3200"/>
              <a:t>   ___________n.</a:t>
            </a:r>
            <a:r>
              <a:rPr lang="zh-CN" altLang="en-US" sz="3200"/>
              <a:t>印象</a:t>
            </a:r>
            <a:r>
              <a:rPr lang="en-US" altLang="zh-CN" sz="3200"/>
              <a:t>;</a:t>
            </a:r>
            <a:r>
              <a:rPr lang="zh-CN" altLang="en-US" sz="3200"/>
              <a:t>感想</a:t>
            </a:r>
            <a:endParaRPr lang="en-US" altLang="zh-CN" sz="3200"/>
          </a:p>
          <a:p>
            <a:r>
              <a:rPr lang="en-US" altLang="zh-CN" sz="3200"/>
              <a:t>   ___________adj.</a:t>
            </a:r>
            <a:r>
              <a:rPr lang="zh-CN" altLang="en-US" sz="3200"/>
              <a:t>令人印象深刻的</a:t>
            </a:r>
            <a:endParaRPr lang="en-US" altLang="zh-CN" sz="3200"/>
          </a:p>
          <a:p>
            <a:endParaRPr lang="zh-CN" altLang="en-US" sz="3200"/>
          </a:p>
        </p:txBody>
      </p:sp>
      <p:sp>
        <p:nvSpPr>
          <p:cNvPr id="3" name="文本框 2"/>
          <p:cNvSpPr txBox="1"/>
          <p:nvPr/>
        </p:nvSpPr>
        <p:spPr>
          <a:xfrm>
            <a:off x="2495600" y="188641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annoyed      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2495600" y="640027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annoying      </a:t>
            </a:r>
            <a:endParaRPr lang="en-US" altLang="zh-CN" sz="3200">
              <a:solidFill>
                <a:srgbClr val="FF0000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459730" y="1082875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annoy      </a:t>
            </a:r>
            <a:endParaRPr lang="en-US" altLang="zh-CN" sz="3200">
              <a:solidFill>
                <a:srgbClr val="FF0000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279576" y="1667650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annoyance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495600" y="2099867"/>
            <a:ext cx="22681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 altLang="zh-CN" sz="3200">
                <a:solidFill>
                  <a:srgbClr val="FF0000"/>
                </a:solidFill>
              </a:rPr>
              <a:t>frightened</a:t>
            </a:r>
            <a:endParaRPr lang="it-IT" altLang="zh-CN" sz="3200">
              <a:solidFill>
                <a:srgbClr val="FF0000"/>
              </a:solidFill>
            </a:endParaRPr>
          </a:p>
          <a:p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459730" y="2621581"/>
            <a:ext cx="22681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 altLang="zh-CN" sz="3200">
                <a:solidFill>
                  <a:srgbClr val="FF0000"/>
                </a:solidFill>
              </a:rPr>
              <a:t>frightening</a:t>
            </a:r>
            <a:endParaRPr lang="it-IT" altLang="zh-CN" sz="3200">
              <a:solidFill>
                <a:srgbClr val="FF0000"/>
              </a:solidFill>
            </a:endParaRPr>
          </a:p>
          <a:p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477665" y="3137740"/>
            <a:ext cx="22681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 altLang="zh-CN" sz="3200">
                <a:solidFill>
                  <a:srgbClr val="FF0000"/>
                </a:solidFill>
              </a:rPr>
              <a:t>frighten</a:t>
            </a:r>
            <a:endParaRPr lang="it-IT" altLang="zh-CN" sz="3200">
              <a:solidFill>
                <a:srgbClr val="FF0000"/>
              </a:solidFill>
            </a:endParaRPr>
          </a:p>
          <a:p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495600" y="3676350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senior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2360820" y="4079129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junior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590885" y="4634458"/>
            <a:ext cx="3203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impress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477665" y="5053957"/>
            <a:ext cx="3203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impression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2590885" y="5575953"/>
            <a:ext cx="3203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impressive</a:t>
            </a:r>
            <a:endParaRPr lang="zh-CN" altLang="en-US" sz="32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5620960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703512" y="188641"/>
            <a:ext cx="878497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/>
              <a:t>10.____________vt.&amp;vi. </a:t>
            </a:r>
            <a:r>
              <a:rPr lang="zh-CN" altLang="en-US" sz="3200"/>
              <a:t>集中</a:t>
            </a:r>
            <a:r>
              <a:rPr lang="en-US" altLang="zh-CN" sz="3200"/>
              <a:t>,</a:t>
            </a:r>
            <a:r>
              <a:rPr lang="zh-CN" altLang="en-US" sz="3200"/>
              <a:t>专心于</a:t>
            </a:r>
            <a:r>
              <a:rPr lang="en-US" altLang="zh-CN" sz="3200"/>
              <a:t>; </a:t>
            </a:r>
            <a:r>
              <a:rPr lang="zh-CN" altLang="en-US" sz="3200"/>
              <a:t>聚集会神</a:t>
            </a:r>
            <a:endParaRPr lang="en-US" altLang="zh-CN" sz="3200"/>
          </a:p>
          <a:p>
            <a:r>
              <a:rPr lang="en-US" altLang="zh-CN" sz="3200"/>
              <a:t>     _____________n.</a:t>
            </a:r>
            <a:r>
              <a:rPr lang="zh-CN" altLang="en-US" sz="3200"/>
              <a:t>专心</a:t>
            </a:r>
            <a:r>
              <a:rPr lang="en-US" altLang="zh-CN" sz="3200"/>
              <a:t>;</a:t>
            </a:r>
            <a:r>
              <a:rPr lang="zh-CN" altLang="en-US" sz="3200"/>
              <a:t>专注</a:t>
            </a:r>
            <a:r>
              <a:rPr lang="en-US" altLang="zh-CN" sz="3200"/>
              <a:t>;</a:t>
            </a:r>
            <a:r>
              <a:rPr lang="zh-CN" altLang="en-US" sz="3200"/>
              <a:t>关注</a:t>
            </a:r>
            <a:r>
              <a:rPr lang="en-US" altLang="zh-CN" sz="3200"/>
              <a:t>;</a:t>
            </a:r>
            <a:r>
              <a:rPr lang="zh-CN" altLang="en-US" sz="3200"/>
              <a:t>重视</a:t>
            </a:r>
            <a:r>
              <a:rPr lang="en-US" altLang="zh-CN" sz="3200"/>
              <a:t>;</a:t>
            </a:r>
            <a:r>
              <a:rPr lang="zh-CN" altLang="en-US" sz="3200"/>
              <a:t>集中</a:t>
            </a:r>
            <a:endParaRPr lang="en-US" altLang="zh-CN" sz="3200"/>
          </a:p>
          <a:p>
            <a:r>
              <a:rPr lang="en-US" altLang="zh-CN" sz="3200"/>
              <a:t>     _____________adj.</a:t>
            </a:r>
            <a:r>
              <a:rPr lang="zh-CN" altLang="en-US" sz="3200"/>
              <a:t> </a:t>
            </a:r>
            <a:r>
              <a:rPr lang="en-US" altLang="zh-CN" sz="3200"/>
              <a:t>adj.</a:t>
            </a:r>
            <a:r>
              <a:rPr lang="zh-CN" altLang="en-US" sz="3200"/>
              <a:t>决心要做的</a:t>
            </a:r>
            <a:r>
              <a:rPr lang="en-US" altLang="zh-CN" sz="3200"/>
              <a:t>,</a:t>
            </a:r>
            <a:r>
              <a:rPr lang="zh-CN" altLang="en-US" sz="3200"/>
              <a:t>集中的</a:t>
            </a:r>
            <a:endParaRPr lang="en-US" altLang="zh-CN" sz="3200"/>
          </a:p>
          <a:p>
            <a:r>
              <a:rPr lang="en-US" altLang="zh-CN" sz="3200"/>
              <a:t>11.____________v.</a:t>
            </a:r>
            <a:r>
              <a:rPr lang="zh-CN" altLang="en-US" sz="3200"/>
              <a:t>勘探</a:t>
            </a:r>
            <a:r>
              <a:rPr lang="en-US" altLang="zh-CN" sz="3200"/>
              <a:t>;</a:t>
            </a:r>
            <a:r>
              <a:rPr lang="zh-CN" altLang="en-US" sz="3200"/>
              <a:t>勘查</a:t>
            </a:r>
            <a:r>
              <a:rPr lang="en-US" altLang="zh-CN" sz="3200"/>
              <a:t>;</a:t>
            </a:r>
            <a:r>
              <a:rPr lang="zh-CN" altLang="en-US" sz="3200"/>
              <a:t>探索</a:t>
            </a:r>
            <a:r>
              <a:rPr lang="en-US" altLang="zh-CN" sz="3200"/>
              <a:t>;</a:t>
            </a:r>
            <a:r>
              <a:rPr lang="zh-CN" altLang="en-US" sz="3200"/>
              <a:t>考察</a:t>
            </a:r>
            <a:r>
              <a:rPr lang="en-US" altLang="zh-CN" sz="3200"/>
              <a:t>;</a:t>
            </a:r>
            <a:r>
              <a:rPr lang="zh-CN" altLang="en-US" sz="3200"/>
              <a:t>探究</a:t>
            </a:r>
            <a:endParaRPr lang="en-US" altLang="zh-CN" sz="3200"/>
          </a:p>
          <a:p>
            <a:r>
              <a:rPr lang="en-US" altLang="zh-CN" sz="3200"/>
              <a:t>      ____________n. v.</a:t>
            </a:r>
            <a:r>
              <a:rPr lang="zh-CN" altLang="en-US" sz="3200"/>
              <a:t>勘探</a:t>
            </a:r>
            <a:r>
              <a:rPr lang="en-US" altLang="zh-CN" sz="3200"/>
              <a:t>;</a:t>
            </a:r>
            <a:r>
              <a:rPr lang="zh-CN" altLang="en-US" sz="3200"/>
              <a:t>勘查</a:t>
            </a:r>
            <a:r>
              <a:rPr lang="en-US" altLang="zh-CN" sz="3200"/>
              <a:t>;</a:t>
            </a:r>
            <a:r>
              <a:rPr lang="zh-CN" altLang="en-US" sz="3200"/>
              <a:t>探索</a:t>
            </a:r>
            <a:r>
              <a:rPr lang="en-US" altLang="zh-CN" sz="3200"/>
              <a:t>;</a:t>
            </a:r>
            <a:r>
              <a:rPr lang="zh-CN" altLang="en-US" sz="3200"/>
              <a:t>考察</a:t>
            </a:r>
            <a:r>
              <a:rPr lang="en-US" altLang="zh-CN" sz="3200"/>
              <a:t>;</a:t>
            </a:r>
            <a:r>
              <a:rPr lang="zh-CN" altLang="en-US" sz="3200"/>
              <a:t>探究</a:t>
            </a:r>
            <a:endParaRPr lang="en-US" altLang="zh-CN" sz="3200"/>
          </a:p>
          <a:p>
            <a:r>
              <a:rPr lang="en-US" altLang="zh-CN" sz="3200"/>
              <a:t>12.____________adj.</a:t>
            </a:r>
            <a:r>
              <a:rPr lang="zh-CN" altLang="en-US" sz="3200"/>
              <a:t>自信的</a:t>
            </a:r>
            <a:r>
              <a:rPr lang="en-US" altLang="zh-CN" sz="3200"/>
              <a:t>;</a:t>
            </a:r>
            <a:r>
              <a:rPr lang="zh-CN" altLang="en-US" sz="3200"/>
              <a:t>有把握的</a:t>
            </a:r>
            <a:r>
              <a:rPr lang="en-US" altLang="zh-CN" sz="3200"/>
              <a:t>;</a:t>
            </a:r>
          </a:p>
          <a:p>
            <a:r>
              <a:rPr lang="en-US" altLang="zh-CN" sz="3200"/>
              <a:t>     ____________n.</a:t>
            </a:r>
            <a:r>
              <a:rPr lang="zh-CN" altLang="en-US" sz="3200"/>
              <a:t>信心</a:t>
            </a:r>
            <a:r>
              <a:rPr lang="en-US" altLang="zh-CN" sz="3200"/>
              <a:t>;</a:t>
            </a:r>
            <a:r>
              <a:rPr lang="zh-CN" altLang="en-US" sz="3200"/>
              <a:t>信任</a:t>
            </a:r>
            <a:r>
              <a:rPr lang="en-US" altLang="zh-CN" sz="3200"/>
              <a:t>;</a:t>
            </a:r>
            <a:r>
              <a:rPr lang="zh-CN" altLang="en-US" sz="3200"/>
              <a:t>信赖</a:t>
            </a:r>
            <a:r>
              <a:rPr lang="en-US" altLang="zh-CN" sz="3200"/>
              <a:t>;</a:t>
            </a:r>
            <a:r>
              <a:rPr lang="zh-CN" altLang="en-US" sz="3200"/>
              <a:t>自信心</a:t>
            </a:r>
            <a:r>
              <a:rPr lang="en-US" altLang="zh-CN" sz="3200"/>
              <a:t>;</a:t>
            </a:r>
            <a:r>
              <a:rPr lang="zh-CN" altLang="en-US" sz="3200"/>
              <a:t>把握</a:t>
            </a:r>
            <a:endParaRPr lang="en-US" altLang="zh-CN" sz="3200"/>
          </a:p>
          <a:p>
            <a:r>
              <a:rPr lang="en-US" altLang="zh-CN" sz="3200"/>
              <a:t>13.____________adv.</a:t>
            </a:r>
            <a:r>
              <a:rPr lang="zh-CN" altLang="en-US" sz="3200"/>
              <a:t>向前 </a:t>
            </a:r>
            <a:r>
              <a:rPr lang="en-US" altLang="zh-CN" sz="3200"/>
              <a:t>adj.</a:t>
            </a:r>
            <a:r>
              <a:rPr lang="zh-CN" altLang="en-US" sz="3200"/>
              <a:t>向前的</a:t>
            </a:r>
            <a:r>
              <a:rPr lang="en-US" altLang="zh-CN" sz="3200"/>
              <a:t>;</a:t>
            </a:r>
            <a:r>
              <a:rPr lang="zh-CN" altLang="en-US" sz="3200"/>
              <a:t>前进的</a:t>
            </a:r>
            <a:r>
              <a:rPr lang="en-US" altLang="zh-CN" sz="3200"/>
              <a:t>;</a:t>
            </a:r>
          </a:p>
          <a:p>
            <a:r>
              <a:rPr lang="en-US" altLang="zh-CN" sz="3200"/>
              <a:t>      ____________adj.</a:t>
            </a:r>
            <a:r>
              <a:rPr lang="zh-CN" altLang="en-US" sz="3200"/>
              <a:t>向后的</a:t>
            </a:r>
            <a:r>
              <a:rPr lang="en-US" altLang="zh-CN" sz="3200"/>
              <a:t>;</a:t>
            </a:r>
            <a:r>
              <a:rPr lang="zh-CN" altLang="en-US" sz="3200"/>
              <a:t>朝后的</a:t>
            </a:r>
            <a:endParaRPr lang="en-US" altLang="zh-CN" sz="3200"/>
          </a:p>
          <a:p>
            <a:r>
              <a:rPr lang="en-US" altLang="zh-CN" sz="3200"/>
              <a:t>14.____________v.</a:t>
            </a:r>
            <a:r>
              <a:rPr lang="zh-CN" altLang="en-US" sz="3200"/>
              <a:t>组织</a:t>
            </a:r>
            <a:r>
              <a:rPr lang="en-US" altLang="zh-CN" sz="3200"/>
              <a:t>;</a:t>
            </a:r>
            <a:r>
              <a:rPr lang="zh-CN" altLang="en-US" sz="3200"/>
              <a:t>筹备</a:t>
            </a:r>
            <a:endParaRPr lang="en-US" altLang="zh-CN" sz="3200"/>
          </a:p>
          <a:p>
            <a:r>
              <a:rPr lang="en-US" altLang="zh-CN" sz="3200"/>
              <a:t>      ____________n.</a:t>
            </a:r>
            <a:r>
              <a:rPr lang="zh-CN" altLang="en-US" sz="3200"/>
              <a:t>组织</a:t>
            </a:r>
            <a:r>
              <a:rPr lang="en-US" altLang="zh-CN" sz="3200"/>
              <a:t>;</a:t>
            </a:r>
            <a:r>
              <a:rPr lang="zh-CN" altLang="en-US" sz="3200"/>
              <a:t>团体</a:t>
            </a:r>
            <a:r>
              <a:rPr lang="en-US" altLang="zh-CN" sz="3200"/>
              <a:t>;</a:t>
            </a:r>
            <a:r>
              <a:rPr lang="zh-CN" altLang="en-US" sz="3200"/>
              <a:t>机构</a:t>
            </a:r>
            <a:endParaRPr lang="en-US" altLang="zh-CN" sz="3200"/>
          </a:p>
          <a:p>
            <a:r>
              <a:rPr lang="en-US" altLang="zh-CN" sz="3200"/>
              <a:t>       ____________adj.</a:t>
            </a:r>
            <a:r>
              <a:rPr lang="zh-CN" altLang="en-US" sz="3200"/>
              <a:t>有组织的</a:t>
            </a:r>
            <a:r>
              <a:rPr lang="en-US" altLang="zh-CN" sz="3200"/>
              <a:t>;</a:t>
            </a:r>
            <a:r>
              <a:rPr lang="zh-CN" altLang="en-US" sz="3200"/>
              <a:t>系统的</a:t>
            </a:r>
            <a:r>
              <a:rPr lang="en-US" altLang="zh-CN" sz="3200"/>
              <a:t>;</a:t>
            </a:r>
            <a:endParaRPr lang="zh-CN" altLang="en-US" sz="3200"/>
          </a:p>
        </p:txBody>
      </p:sp>
      <p:sp>
        <p:nvSpPr>
          <p:cNvPr id="3" name="文本框 2"/>
          <p:cNvSpPr txBox="1"/>
          <p:nvPr/>
        </p:nvSpPr>
        <p:spPr>
          <a:xfrm>
            <a:off x="2423592" y="188641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concentrate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423592" y="620689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concentration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279576" y="1139140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concentrated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423592" y="1609808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explore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2423592" y="2176497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exploration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495600" y="2652970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confident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567608" y="3077200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confidence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459596" y="3595651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forward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2530309" y="4019881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</a:rPr>
              <a:t>backward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2631310" y="4604656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>
                <a:solidFill>
                  <a:srgbClr val="FF0000"/>
                </a:solidFill>
              </a:rPr>
              <a:t>organise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2567608" y="5046970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>
                <a:solidFill>
                  <a:srgbClr val="FF0000"/>
                </a:solidFill>
              </a:rPr>
              <a:t>organisation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2652228" y="5467387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err="1">
                <a:solidFill>
                  <a:srgbClr val="FF0000"/>
                </a:solidFill>
              </a:rPr>
              <a:t>organised</a:t>
            </a:r>
            <a:endParaRPr lang="zh-CN" altLang="en-US" sz="3200">
              <a:solidFill>
                <a:srgbClr val="FF0000"/>
              </a:solidFill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5506700" y="11734800"/>
            <a:ext cx="0" cy="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43209938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https://d.book118.com/918123124074006025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4.0.0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回顾">
  <a:themeElements>
    <a:clrScheme name="回顾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回顾">
      <a:majorFont>
        <a:latin typeface="Calibri Light" panose="020f0302020204030204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回顾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172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Calibri Light</vt:lpstr>
      <vt:lpstr>宋体</vt:lpstr>
      <vt:lpstr>inpin heiti</vt:lpstr>
      <vt:lpstr>方正细谭黑简体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2024-09-02T06:47:06.702</cp:lastPrinted>
  <dcterms:created xsi:type="dcterms:W3CDTF">2024-09-01T22:47:06Z</dcterms:created>
  <dcterms:modified xsi:type="dcterms:W3CDTF">2024-09-01T22:47:08Z</dcterms:modified>
</cp:coreProperties>
</file>