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4B3228C-E7CF-4B71-90B4-FAA8E90CF7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046F30D-48D8-45C4-BE92-B4A1ADBE0E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F4D7778-9ED3-4E35-8F61-EE01F6B3C7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5BF71A4-5DDD-40BB-8E39-8C0EE3CA55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A07A466-231C-4BFC-ADFD-6B560272196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0806004-BEE6-40AE-BEE0-0F5C1B65B0F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EC24BC5-5E54-4EDD-A585-D4F240AEACD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F094267-A98B-4C44-BC9A-A64E3EAED8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34FA3BA-29DF-4182-A37E-DCABF440B78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73357BE-CAC7-4976-BDFA-E98DEDCDC8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D44672-78D1-43BF-AA09-F45AAD9BAB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7.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8.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1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17.jpeg" /><Relationship Id="rId6" Type="http://schemas.openxmlformats.org/officeDocument/2006/relationships/image" Target="../media/image18.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1.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18135072036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3806" y="1310470"/>
            <a:ext cx="8696325" cy="2219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依帕司他治疗糖尿病并发周围神经病变的疗效观察</a:t>
            </a:r>
          </a:p>
        </p:txBody>
      </p:sp>
      <p:sp>
        <p:nvSpPr>
          <p:cNvPr id="5" name="TextBox 5"/>
          <p:cNvSpPr txBox="1"/>
          <p:nvPr/>
        </p:nvSpPr>
        <p:spPr>
          <a:xfrm>
            <a:off x="1233806" y="4402664"/>
            <a:ext cx="79629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alpha val="100000"/>
                  </a:schemeClr>
                </a:solidFill>
                <a:latin typeface="Microsoft Yahei"/>
                <a:ea typeface="Microsoft Yahei"/>
                <a:cs typeface="Microsoft Yahei"/>
              </a:rPr>
              <a:t>汇报人：</a:t>
            </a:r>
          </a:p>
        </p:txBody>
      </p:sp>
      <p:sp>
        <p:nvSpPr>
          <p:cNvPr id="6" name="TextBox 6"/>
          <p:cNvSpPr txBox="1"/>
          <p:nvPr/>
        </p:nvSpPr>
        <p:spPr>
          <a:xfrm>
            <a:off x="1233806" y="5011290"/>
            <a:ext cx="7315200"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alpha val="100000"/>
                  </a:schemeClr>
                </a:solidFill>
                <a:latin typeface="Microsoft Yahei"/>
                <a:ea typeface="Microsoft Yahei"/>
                <a:cs typeface="Microsoft Yahei"/>
              </a:rPr>
              <a:t>2023-12-19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860682" y="1004888"/>
            <a:ext cx="4382213" cy="4848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依帕司他治疗糖尿病并发周围神经病变的机制</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依帕司他治疗糖尿病并发周围神经病变的临床研究</a:t>
            </a:r>
          </a:p>
        </p:txBody>
      </p:sp>
      <p:sp>
        <p:nvSpPr>
          <p:cNvPr id="5" name="TextBox 5"/>
          <p:cNvSpPr txBox="1"/>
          <p:nvPr/>
        </p:nvSpPr>
        <p:spPr>
          <a:xfrm>
            <a:off x="2384673" y="2576513"/>
            <a:ext cx="253278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860682" y="1004888"/>
            <a:ext cx="4382213" cy="4848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依帕司他治疗糖尿病并发周围神经病变的疗效评价</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依帕司他治疗糖尿病并发周围神经病变的安全性评价</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5" name="TextBox 5"/>
          <p:cNvSpPr txBox="1"/>
          <p:nvPr/>
        </p:nvSpPr>
        <p:spPr>
          <a:xfrm>
            <a:off x="2384673" y="2576513"/>
            <a:ext cx="253278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目录</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引言</a:t>
            </a:r>
          </a:p>
        </p:txBody>
      </p:sp>
      <p:sp>
        <p:nvSpPr>
          <p:cNvPr id="5" name="TextBox 5"/>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3">
            <a:alphaModFix amt="70000"/>
          </a:blip>
          <a:srcRect l="12500" r="12500"/>
          <a:stretch>
            <a:fillRect/>
          </a:stretch>
        </p:blipFill>
        <p:spPr>
          <a:xfrm>
            <a:off x="161995" y="1165346"/>
            <a:ext cx="4300144" cy="5733525"/>
          </a:xfrm>
          <a:prstGeom prst="parallelogram">
            <a:avLst/>
          </a:prstGeom>
        </p:spPr>
      </p:pic>
      <p:sp>
        <p:nvSpPr>
          <p:cNvPr id="6" name="TextBox 6"/>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糖尿病并发周围神经病变的危害</a:t>
            </a:r>
          </a:p>
        </p:txBody>
      </p:sp>
      <p:sp>
        <p:nvSpPr>
          <p:cNvPr id="7" name="AutoShape 7"/>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11" name="TextBox 11"/>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糖尿病并发周围神经病变是糖尿病常见的慢性并发症之一，严重影响患者的生活质量和健康。</a:t>
            </a:r>
          </a:p>
        </p:txBody>
      </p:sp>
      <p:sp>
        <p:nvSpPr>
          <p:cNvPr id="12" name="TextBox 12"/>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现有治疗方法的局限性</a:t>
            </a:r>
          </a:p>
        </p:txBody>
      </p:sp>
      <p:sp>
        <p:nvSpPr>
          <p:cNvPr id="13" name="AutoShape 13"/>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7" name="TextBox 17"/>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目前对于糖尿病并发周围神经病变的治疗方法有限，且效果不佳，因此需要寻找更加有效的治疗方法。</a:t>
            </a:r>
          </a:p>
        </p:txBody>
      </p:sp>
      <p:sp>
        <p:nvSpPr>
          <p:cNvPr id="18" name="TextBox 18"/>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依帕司他的作用机制</a:t>
            </a:r>
          </a:p>
        </p:txBody>
      </p:sp>
      <p:sp>
        <p:nvSpPr>
          <p:cNvPr id="19" name="AutoShape 19"/>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3" name="TextBox 23"/>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依帕司他是一种可逆性的醛糖还原酶非竞争性抑制剂，能够通过抑制醛糖还原酶的活性，减少山梨醇的生成，从而改善糖尿病患者的神经病变症状。</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3"/>
          <a:srcRect t="1719" b="1719"/>
          <a:stretch>
            <a:fillRect/>
          </a:stretch>
        </p:blipFill>
        <p:spPr>
          <a:xfrm>
            <a:off x="3909691" y="1250241"/>
            <a:ext cx="7848600" cy="5248275"/>
          </a:xfrm>
          <a:prstGeom prst="rect">
            <a:avLst/>
          </a:prstGeom>
        </p:spPr>
      </p:pic>
      <p:sp>
        <p:nvSpPr>
          <p:cNvPr id="5" name="AutoShape 5"/>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目前国内外对于依帕司他治疗糖尿病并发周围神经病变的研究较多，但研究结果存在一定的差异。</a:t>
            </a:r>
            <a:endParaRPr lang="en-US" sz="1100"/>
          </a:p>
        </p:txBody>
      </p:sp>
      <p:sp>
        <p:nvSpPr>
          <p:cNvPr id="7" name="AutoShape 7"/>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随着对糖尿病并发周围神经病变的深入研究和临床经验的积累，未来将会有更加有效的治疗方法出现，为患者提供更好的治疗选择。</a:t>
            </a:r>
            <a:endParaRPr lang="en-US" sz="1100"/>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国内外研究现状及发展趋势</a:t>
              </a:r>
            </a:p>
          </p:txBody>
        </p:sp>
      </p:grpSp>
      <p:sp>
        <p:nvSpPr>
          <p:cNvPr id="30" name="AutoShape 30"/>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发展趋势</a:t>
            </a:r>
            <a:endParaRPr lang="en-US" sz="1100"/>
          </a:p>
        </p:txBody>
      </p:sp>
      <p:sp>
        <p:nvSpPr>
          <p:cNvPr id="31" name="AutoShape 31"/>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国内外研究现状</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3"/>
          <a:srcRect l="30365" r="30365"/>
          <a:stretch>
            <a:fillRect/>
          </a:stretch>
        </p:blipFill>
        <p:spPr>
          <a:xfrm>
            <a:off x="875314" y="1869245"/>
            <a:ext cx="2050689" cy="3916435"/>
          </a:xfrm>
          <a:prstGeom prst="rect">
            <a:avLst/>
          </a:prstGeom>
        </p:spPr>
      </p:pic>
      <p:pic>
        <p:nvPicPr>
          <p:cNvPr id="5" name="Picture 5"/>
          <p:cNvPicPr>
            <a:picLocks noChangeAspect="1"/>
          </p:cNvPicPr>
          <p:nvPr/>
        </p:nvPicPr>
        <p:blipFill>
          <a:blip r:embed="rId4"/>
          <a:srcRect l="23819" r="23819"/>
          <a:stretch>
            <a:fillRect/>
          </a:stretch>
        </p:blipFill>
        <p:spPr>
          <a:xfrm>
            <a:off x="5906739" y="1869245"/>
            <a:ext cx="2050689" cy="3916435"/>
          </a:xfrm>
          <a:prstGeom prst="rect">
            <a:avLst/>
          </a:prstGeom>
        </p:spPr>
      </p:pic>
      <p:pic>
        <p:nvPicPr>
          <p:cNvPr id="6" name="Picture 6"/>
          <p:cNvPicPr>
            <a:picLocks noChangeAspect="1"/>
          </p:cNvPicPr>
          <p:nvPr/>
        </p:nvPicPr>
        <p:blipFill>
          <a:blip r:embed="rId5"/>
          <a:srcRect l="23819" r="23819"/>
          <a:stretch>
            <a:fillRect/>
          </a:stretch>
        </p:blipFill>
        <p:spPr>
          <a:xfrm>
            <a:off x="3391027" y="1869245"/>
            <a:ext cx="2050689" cy="3916435"/>
          </a:xfrm>
          <a:prstGeom prst="rect">
            <a:avLst/>
          </a:prstGeom>
        </p:spPr>
      </p:pic>
      <p:sp>
        <p:nvSpPr>
          <p:cNvPr id="7" name="Freeform 7"/>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本研究旨在观察依帕司他治疗糖尿病并发周围神经病变的疗效，为临床治疗提供参考。</a:t>
            </a:r>
            <a:endParaRPr lang="en-US" sz="1100"/>
          </a:p>
        </p:txBody>
      </p:sp>
      <p:sp>
        <p:nvSpPr>
          <p:cNvPr id="10" name="AutoShape 10"/>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研究目的</a:t>
            </a:r>
            <a:endParaRPr lang="en-US" sz="1100"/>
          </a:p>
        </p:txBody>
      </p:sp>
      <p:sp>
        <p:nvSpPr>
          <p:cNvPr id="11" name="AutoShape 1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通过本研究的结果，可以为临床医生提供更加有效的治疗糖尿病并发周围神经病变的方法，提高患者的生活质量和健康水平。</a:t>
            </a:r>
            <a:endParaRPr lang="en-US" sz="1100"/>
          </a:p>
        </p:txBody>
      </p:sp>
      <p:sp>
        <p:nvSpPr>
          <p:cNvPr id="12" name="AutoShape 12"/>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研究意义</a:t>
            </a:r>
            <a:endParaRPr lang="en-US" sz="1100"/>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研究目的与意义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依帕司他治疗糖尿病并发周围神经病变的机制</a:t>
            </a:r>
          </a:p>
        </p:txBody>
      </p:sp>
      <p:sp>
        <p:nvSpPr>
          <p:cNvPr id="5" name="TextBox 5"/>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3"/>
          <a:srcRect t="16566" b="16566"/>
          <a:stretch>
            <a:fillRect/>
          </a:stretch>
        </p:blipFill>
        <p:spPr>
          <a:xfrm>
            <a:off x="3909691" y="1250241"/>
            <a:ext cx="7848600" cy="5248275"/>
          </a:xfrm>
          <a:prstGeom prst="rect">
            <a:avLst/>
          </a:prstGeom>
        </p:spPr>
      </p:pic>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依帕司他药物作用机制</a:t>
              </a:r>
            </a:p>
          </p:txBody>
        </p:sp>
      </p:grpSp>
      <p:sp>
        <p:nvSpPr>
          <p:cNvPr id="27" name="AutoShape 27"/>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依帕司他是一种可逆性的非竞争性抑制剂，可抑制醛糖还原酶的活性，从而减少细胞内山梨醇的蓄积，改善糖尿病周围神经病变的症状。</a:t>
            </a:r>
            <a:endParaRPr lang="en-US" sz="1100"/>
          </a:p>
        </p:txBody>
      </p:sp>
      <p:sp>
        <p:nvSpPr>
          <p:cNvPr id="29" name="AutoShape 29"/>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依帕司他还具有抑制蛋白激酶C和改善微循环的作用，有助于减轻糖尿病周围神经病变的病理改变。</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长期高血糖导致神经细胞内山梨醇蓄积，引起细胞内渗透压升高，导致神经细胞变性、坏死。</a:t>
            </a:r>
          </a:p>
        </p:txBody>
      </p:sp>
      <p:sp>
        <p:nvSpPr>
          <p:cNvPr id="6" name="TextBox 6"/>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高血糖</a:t>
            </a:r>
          </a:p>
        </p:txBody>
      </p:sp>
      <p:cxnSp>
        <p:nvCxnSpPr>
          <p:cNvPr id="7" name="Connector 7"/>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9" name="Freeform 9"/>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3"/>
          <a:stretch>
            <a:fillRect/>
          </a:stretch>
        </p:blipFill>
        <p:spPr>
          <a:xfrm>
            <a:off x="5039938" y="1393187"/>
            <a:ext cx="2231507" cy="2231507"/>
          </a:xfrm>
          <a:prstGeom prst="ellipse">
            <a:avLst/>
          </a:prstGeom>
        </p:spPr>
      </p:pic>
      <p:sp>
        <p:nvSpPr>
          <p:cNvPr id="12" name="TextBox 12"/>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氧化应激</a:t>
            </a:r>
          </a:p>
        </p:txBody>
      </p:sp>
      <p:cxnSp>
        <p:nvCxnSpPr>
          <p:cNvPr id="13" name="Connector 13"/>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4" name="Connector 14"/>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5" name="Freeform 15"/>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4"/>
          <a:srcRect l="12500" r="12500"/>
          <a:stretch>
            <a:fillRect/>
          </a:stretch>
        </p:blipFill>
        <p:spPr>
          <a:xfrm>
            <a:off x="8741656" y="1393187"/>
            <a:ext cx="2231507" cy="2231507"/>
          </a:xfrm>
          <a:prstGeom prst="ellipse">
            <a:avLst/>
          </a:prstGeom>
        </p:spPr>
      </p:pic>
      <p:sp>
        <p:nvSpPr>
          <p:cNvPr id="18" name="TextBox 18"/>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血管病变</a:t>
            </a:r>
          </a:p>
        </p:txBody>
      </p:sp>
      <p:cxnSp>
        <p:nvCxnSpPr>
          <p:cNvPr id="19" name="Connector 19"/>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20" name="Connector 20"/>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1" name="Freeform 21"/>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2" name="Picture 22"/>
          <p:cNvPicPr>
            <a:picLocks noChangeAspect="1"/>
          </p:cNvPicPr>
          <p:nvPr/>
        </p:nvPicPr>
        <p:blipFill>
          <a:blip r:embed="rId5"/>
          <a:srcRect l="10000" r="10000"/>
          <a:stretch>
            <a:fillRect/>
          </a:stretch>
        </p:blipFill>
        <p:spPr>
          <a:xfrm>
            <a:off x="1358558" y="1454147"/>
            <a:ext cx="2231507" cy="2231507"/>
          </a:xfrm>
          <a:prstGeom prst="ellipse">
            <a:avLst/>
          </a:prstGeom>
        </p:spPr>
      </p:pic>
      <p:sp>
        <p:nvSpPr>
          <p:cNvPr id="23" name="TextBox 23"/>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高血糖状态下，体内氧化应激反应增强，产生大量自由基，对神经细胞造成损害。</a:t>
            </a:r>
          </a:p>
        </p:txBody>
      </p:sp>
      <p:sp>
        <p:nvSpPr>
          <p:cNvPr id="24" name="TextBox 24"/>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糖尿病患者的微血管病变导致神经缺血、缺氧，加重神经病变。</a:t>
            </a:r>
          </a:p>
        </p:txBody>
      </p:sp>
      <p:sp>
        <p:nvSpPr>
          <p:cNvPr id="25" name="TextBox 25"/>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6" name="TextBox 26"/>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7" name="TextBox 27"/>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糖尿病并发周围神经病变的发病机制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V="1">
            <a:off x="129641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依帕司他通过抑制醛糖还原酶的活性，减少细胞内山梨醇的蓄积，从而减轻神经细胞的损害。</a:t>
            </a:r>
          </a:p>
        </p:txBody>
      </p:sp>
      <p:pic>
        <p:nvPicPr>
          <p:cNvPr id="7" name="Picture 7"/>
          <p:cNvPicPr>
            <a:picLocks noChangeAspect="1"/>
          </p:cNvPicPr>
          <p:nvPr/>
        </p:nvPicPr>
        <p:blipFill>
          <a:blip r:embed="rId3"/>
          <a:stretch>
            <a:fillRect/>
          </a:stretch>
        </p:blipFill>
        <p:spPr>
          <a:xfrm>
            <a:off x="1632387" y="1536628"/>
            <a:ext cx="1898907" cy="1898907"/>
          </a:xfrm>
          <a:prstGeom prst="ellipse">
            <a:avLst/>
          </a:prstGeom>
        </p:spPr>
      </p:pic>
      <p:sp>
        <p:nvSpPr>
          <p:cNvPr id="8" name="AutoShape 8"/>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5146546" y="1536628"/>
            <a:ext cx="1898907" cy="1898907"/>
          </a:xfrm>
          <a:prstGeom prst="ellipse">
            <a:avLst/>
          </a:prstGeom>
        </p:spPr>
      </p:pic>
      <p:sp>
        <p:nvSpPr>
          <p:cNvPr id="10" name="AutoShape 10"/>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5"/>
          <a:srcRect l="12500" r="12500"/>
          <a:stretch>
            <a:fillRect/>
          </a:stretch>
        </p:blipFill>
        <p:spPr>
          <a:xfrm>
            <a:off x="8816628" y="1536628"/>
            <a:ext cx="1898907" cy="1898907"/>
          </a:xfrm>
          <a:prstGeom prst="ellipse">
            <a:avLst/>
          </a:prstGeom>
        </p:spPr>
      </p:pic>
      <p:sp>
        <p:nvSpPr>
          <p:cNvPr id="12" name="TextBox 12"/>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抑制醛糖还原酶</a:t>
            </a:r>
          </a:p>
        </p:txBody>
      </p:sp>
      <p:sp>
        <p:nvSpPr>
          <p:cNvPr id="13" name="AutoShape 13"/>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5" name="Connector 15"/>
          <p:cNvCxnSpPr/>
          <p:nvPr/>
        </p:nvCxnSpPr>
        <p:spPr>
          <a:xfrm flipV="1">
            <a:off x="47008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6" name="TextBox 16"/>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依帕司他具有改善微循环的作用，有助于增加神经细胞的血供，减轻神经缺血、缺氧。</a:t>
            </a:r>
          </a:p>
        </p:txBody>
      </p:sp>
      <p:sp>
        <p:nvSpPr>
          <p:cNvPr id="17" name="TextBox 17"/>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改善微循环</a:t>
            </a:r>
          </a:p>
        </p:txBody>
      </p:sp>
      <p:sp>
        <p:nvSpPr>
          <p:cNvPr id="18" name="AutoShape 18"/>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0" name="Connector 20"/>
          <p:cNvCxnSpPr/>
          <p:nvPr/>
        </p:nvCxnSpPr>
        <p:spPr>
          <a:xfrm flipV="1">
            <a:off x="8370929"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1" name="TextBox 21"/>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依帕司他抑制蛋白激酶C的活性，减少自由基的产生，减轻神经细胞的氧化应激损害。</a:t>
            </a:r>
          </a:p>
        </p:txBody>
      </p:sp>
      <p:sp>
        <p:nvSpPr>
          <p:cNvPr id="22" name="TextBox 22"/>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抑制蛋白激酶C</a:t>
            </a:r>
          </a:p>
        </p:txBody>
      </p:sp>
      <p:sp>
        <p:nvSpPr>
          <p:cNvPr id="23" name="AutoShape 23"/>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依帕司他治疗糖尿病并发周围神经病变的作用机制</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依帕司他治疗糖尿病并发周围神经病变的临床研究</a:t>
            </a:r>
          </a:p>
        </p:txBody>
      </p:sp>
      <p:sp>
        <p:nvSpPr>
          <p:cNvPr id="5" name="TextBox 5"/>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研究目的</a:t>
            </a:r>
            <a:endParaRPr lang="en-US" sz="1100"/>
          </a:p>
        </p:txBody>
      </p:sp>
      <p:sp>
        <p:nvSpPr>
          <p:cNvPr id="5" name="AutoShape 5"/>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研究对象</a:t>
            </a:r>
            <a:endParaRPr lang="en-US" sz="1100"/>
          </a:p>
        </p:txBody>
      </p:sp>
      <p:sp>
        <p:nvSpPr>
          <p:cNvPr id="6" name="AutoShape 6"/>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研究分组</a:t>
            </a:r>
            <a:endParaRPr lang="en-US" sz="1100"/>
          </a:p>
        </p:txBody>
      </p:sp>
      <p:sp>
        <p:nvSpPr>
          <p:cNvPr id="7" name="AutoShape 7"/>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治疗方法</a:t>
            </a:r>
            <a:endParaRPr lang="en-US" sz="1100"/>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临床研究设计</a:t>
              </a:r>
            </a:p>
          </p:txBody>
        </p:sp>
      </p:grpSp>
      <p:pic>
        <p:nvPicPr>
          <p:cNvPr id="30" name="Picture 30"/>
          <p:cNvPicPr>
            <a:picLocks noChangeAspect="1"/>
          </p:cNvPicPr>
          <p:nvPr/>
        </p:nvPicPr>
        <p:blipFill>
          <a:blip r:embed="rId3"/>
          <a:srcRect l="12413" r="12413"/>
          <a:stretch>
            <a:fillRect/>
          </a:stretch>
        </p:blipFill>
        <p:spPr>
          <a:xfrm>
            <a:off x="892584" y="1337857"/>
            <a:ext cx="2465519" cy="2459823"/>
          </a:xfrm>
          <a:prstGeom prst="rect">
            <a:avLst/>
          </a:prstGeom>
        </p:spPr>
      </p:pic>
      <p:pic>
        <p:nvPicPr>
          <p:cNvPr id="31" name="Picture 31"/>
          <p:cNvPicPr>
            <a:picLocks noChangeAspect="1"/>
          </p:cNvPicPr>
          <p:nvPr/>
        </p:nvPicPr>
        <p:blipFill>
          <a:blip r:embed="rId4"/>
          <a:srcRect t="116" b="116"/>
          <a:stretch>
            <a:fillRect/>
          </a:stretch>
        </p:blipFill>
        <p:spPr>
          <a:xfrm>
            <a:off x="3570781" y="1337857"/>
            <a:ext cx="2465519" cy="2459823"/>
          </a:xfrm>
          <a:prstGeom prst="rect">
            <a:avLst/>
          </a:prstGeom>
        </p:spPr>
      </p:pic>
      <p:pic>
        <p:nvPicPr>
          <p:cNvPr id="32" name="Picture 32"/>
          <p:cNvPicPr>
            <a:picLocks noChangeAspect="1"/>
          </p:cNvPicPr>
          <p:nvPr/>
        </p:nvPicPr>
        <p:blipFill>
          <a:blip r:embed="rId5"/>
          <a:srcRect t="116" b="116"/>
          <a:stretch>
            <a:fillRect/>
          </a:stretch>
        </p:blipFill>
        <p:spPr>
          <a:xfrm>
            <a:off x="6248977" y="1337857"/>
            <a:ext cx="2465519" cy="2459823"/>
          </a:xfrm>
          <a:prstGeom prst="rect">
            <a:avLst/>
          </a:prstGeom>
        </p:spPr>
      </p:pic>
      <p:pic>
        <p:nvPicPr>
          <p:cNvPr id="33" name="Picture 33"/>
          <p:cNvPicPr>
            <a:picLocks noChangeAspect="1"/>
          </p:cNvPicPr>
          <p:nvPr/>
        </p:nvPicPr>
        <p:blipFill>
          <a:blip r:embed="rId6"/>
          <a:srcRect l="21810" r="21810"/>
          <a:stretch>
            <a:fillRect/>
          </a:stretch>
        </p:blipFill>
        <p:spPr>
          <a:xfrm>
            <a:off x="8927174" y="1337857"/>
            <a:ext cx="2465519" cy="2459823"/>
          </a:xfrm>
          <a:prstGeom prst="rect">
            <a:avLst/>
          </a:prstGeom>
        </p:spPr>
      </p:pic>
      <p:sp>
        <p:nvSpPr>
          <p:cNvPr id="34" name="AutoShape 34"/>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9" name="TextBox 39"/>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40" name="TextBox 40"/>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41" name="TextBox 41"/>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2" name="AutoShape 42"/>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观察依帕司他治疗糖尿病并发周围神经病变的疗效。</a:t>
            </a:r>
            <a:endParaRPr lang="en-US" sz="1100"/>
          </a:p>
        </p:txBody>
      </p:sp>
      <p:sp>
        <p:nvSpPr>
          <p:cNvPr id="43" name="AutoShape 43"/>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选择符合诊断标准的糖尿病并发周围神经病变患者。</a:t>
            </a:r>
            <a:endParaRPr lang="en-US" sz="1100"/>
          </a:p>
        </p:txBody>
      </p:sp>
      <p:sp>
        <p:nvSpPr>
          <p:cNvPr id="44" name="AutoShape 44"/>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将患者随机分为依帕司他治疗组和对照组，每组患者数量相等。</a:t>
            </a:r>
            <a:endParaRPr lang="en-US" sz="1100"/>
          </a:p>
        </p:txBody>
      </p:sp>
      <p:sp>
        <p:nvSpPr>
          <p:cNvPr id="45" name="AutoShape 45"/>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治疗组患者给予依帕司他治疗，对照组患者给予安慰剂治疗。</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t="18426" b="18426"/>
          <a:stretch>
            <a:fillRect/>
          </a:stretch>
        </p:blipFill>
        <p:spPr>
          <a:xfrm>
            <a:off x="981837" y="3694465"/>
            <a:ext cx="3394942" cy="2143864"/>
          </a:xfrm>
          <a:prstGeom prst="rect">
            <a:avLst/>
          </a:prstGeom>
        </p:spPr>
      </p:pic>
      <p:pic>
        <p:nvPicPr>
          <p:cNvPr id="8" name="Picture 8"/>
          <p:cNvPicPr>
            <a:picLocks noChangeAspect="1"/>
          </p:cNvPicPr>
          <p:nvPr/>
        </p:nvPicPr>
        <p:blipFill>
          <a:blip r:embed="rId4"/>
          <a:srcRect t="18426" b="18426"/>
          <a:stretch>
            <a:fillRect/>
          </a:stretch>
        </p:blipFill>
        <p:spPr>
          <a:xfrm>
            <a:off x="4376812" y="1577730"/>
            <a:ext cx="3394942" cy="2143864"/>
          </a:xfrm>
          <a:prstGeom prst="rect">
            <a:avLst/>
          </a:prstGeom>
        </p:spPr>
      </p:pic>
      <p:pic>
        <p:nvPicPr>
          <p:cNvPr id="9" name="Picture 9"/>
          <p:cNvPicPr>
            <a:picLocks noChangeAspect="1"/>
          </p:cNvPicPr>
          <p:nvPr/>
        </p:nvPicPr>
        <p:blipFill>
          <a:blip r:embed="rId5"/>
          <a:srcRect t="18426" b="18426"/>
          <a:stretch>
            <a:fillRect/>
          </a:stretch>
        </p:blipFill>
        <p:spPr>
          <a:xfrm>
            <a:off x="7771733" y="3721608"/>
            <a:ext cx="3394942" cy="2143864"/>
          </a:xfrm>
          <a:prstGeom prst="rect">
            <a:avLst/>
          </a:prstGeom>
        </p:spPr>
      </p:pic>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临床研究方法</a:t>
              </a:r>
            </a:p>
          </p:txBody>
        </p:sp>
      </p:grpSp>
      <p:sp>
        <p:nvSpPr>
          <p:cNvPr id="32" name="TextBox 32"/>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治疗方法</a:t>
            </a:r>
          </a:p>
        </p:txBody>
      </p:sp>
      <p:sp>
        <p:nvSpPr>
          <p:cNvPr id="33" name="TextBox 33"/>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治疗组患者给予依帕司他片50mg，每日3次，口服。对照组患者给予安慰剂，用法同治疗组。</a:t>
            </a:r>
          </a:p>
        </p:txBody>
      </p:sp>
      <p:sp>
        <p:nvSpPr>
          <p:cNvPr id="34" name="TextBox 34"/>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观察指标</a:t>
            </a:r>
          </a:p>
        </p:txBody>
      </p:sp>
      <p:sp>
        <p:nvSpPr>
          <p:cNvPr id="35" name="TextBox 35"/>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观察患者症状改善情况、神经传导速度变化、生活质量改善情况等指标。</a:t>
            </a:r>
          </a:p>
        </p:txBody>
      </p:sp>
      <p:sp>
        <p:nvSpPr>
          <p:cNvPr id="36" name="TextBox 36"/>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数据分析</a:t>
            </a:r>
          </a:p>
        </p:txBody>
      </p:sp>
      <p:sp>
        <p:nvSpPr>
          <p:cNvPr id="37" name="TextBox 37"/>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采用SPSS软件进行数据分析，比较两组患者的疗效差异。</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https://d.book118.com/918135072036006043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A0E00"/>
      </a:lt1>
      <a:dk2>
        <a:srgbClr val="FFE8E1"/>
      </a:dk2>
      <a:lt2>
        <a:srgbClr val="000000"/>
      </a:lt2>
      <a:accent1>
        <a:srgbClr val="F85025"/>
      </a:accent1>
      <a:accent2>
        <a:srgbClr val="E93F36"/>
      </a:accent2>
      <a:accent3>
        <a:srgbClr val="C13300"/>
      </a:accent3>
      <a:accent4>
        <a:srgbClr val="FF498E"/>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2024-09-22T18:40:18.518</cp:lastPrinted>
  <dcterms:created xsi:type="dcterms:W3CDTF">2024-09-22T10:40:18Z</dcterms:created>
  <dcterms:modified xsi:type="dcterms:W3CDTF">2024-09-22T10:40:20Z</dcterms:modified>
</cp:coreProperties>
</file>