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3B35EE-B862-4925-915B-22D27199D8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031B7F-C504-4CE8-8E63-3A2448B23C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0561CE-D40F-440B-AE6F-96C3604F74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26B1CD-7809-4715-9487-A351F8D454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3C5D951-4C6C-456D-99D7-9D7BFF29E2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2B6BABC-B173-4DF7-8D51-BBD851A511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55A4B5B-7F33-41F0-9D10-23D4F292C7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1BB043-6300-49E9-9475-2B1112BB8E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D9777F-0882-4685-AD9E-FC6948A1DD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B16A08-83F1-44B6-A0F6-5F58CB5975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3878B7-A494-4C08-84CD-2B1405D519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8137104074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医学课件：自闭症儿童的心理和教育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自闭症儿童的心理发展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自闭症儿童的教育需求和挑战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自闭症儿童的教育干预策略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自闭症儿童的心理干预和支持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自闭症是一种复杂的神经发育障碍，其特征包括社交沟通障碍、语言发展迟缓或异常、重复性行为和兴趣狭窄。这些症状在不同程度上影响患者的日常生活和工作。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自闭症是一种神经发育障碍，主要表现为社交沟通障碍、重复性行为和兴趣狭窄。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自闭症的定义和特征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自闭症的发病率呈上升趋势，全球患病率约为1%。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闭症的流行病学情况显示，自闭症的发病率呈上升趋势，全球患病率约为1%。这种增长可能与诊断标准的放宽、公众意识的提高以及更广泛的筛查有关。自闭症可以出现在任何家庭和社会经济背景中，男女发病率大致相等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自闭症的流行病学情况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自闭症儿童的心理发展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自闭症儿童在感知觉发展方面存在差异，表现为对某些感觉刺激过度敏感或反应不足。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自闭症儿童在感知整合方面也存在困难，难以将不同感觉信息整合在一起形成完整的知觉体验。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由于感知觉发展异常，自闭症儿童在处理来自不同感觉通道的信息时可能遇到困难，难以将视觉、听觉、触觉等信息整合在一起，影响他们对世界的整体感知和理解。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自闭症儿童在触觉、听觉、视觉等方面可能存在异常，如对疼痛、声音、光线等刺激的敏感度不同，有些孩子可能对某些刺激过于敏感，而有些孩子则可能对某些刺激反应不足。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感知觉发展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807" y="6294551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08896" y="6294551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491648" y="6294551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563276" y="6356050"/>
            <a:ext cx="10628724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TextBox 6"/>
          <p:cNvSpPr txBox="1"/>
          <p:nvPr/>
        </p:nvSpPr>
        <p:spPr>
          <a:xfrm>
            <a:off x="653186" y="2299523"/>
            <a:ext cx="2564970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53186" y="3326163"/>
            <a:ext cx="2562225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自闭症儿童的认知发展存在一定的障碍，表现在注意力、记忆力、思维等方面。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381227" y="2889304"/>
            <a:ext cx="2548472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381227" y="3915944"/>
            <a:ext cx="2562225" cy="237860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自闭症儿童在注意力方面可能存在缺陷，难以集中精力完成任务；在记忆力方面可能存在记忆广度不足、记忆容量有限等问题；在思维方面可能表现出刻板、固执的特点，难以灵活应对变化。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160873" y="2236479"/>
            <a:ext cx="2614042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160873" y="3263120"/>
            <a:ext cx="2609850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自闭症儿童在执行功能方面较弱，难以计划和组织自己的思维活动。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966324" y="2889304"/>
            <a:ext cx="2653383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66324" y="3915944"/>
            <a:ext cx="2653383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执行功能是指个体在解决问题时所表现出来的思维控制能力，包括计划、组织、决策等。自闭症儿童在执行功能方面较弱，难以自主规划和调整自己的思维活动，影响问题解决和任务完成。</a:t>
            </a:r>
          </a:p>
        </p:txBody>
      </p:sp>
      <p:sp>
        <p:nvSpPr>
          <p:cNvPr id="14" name="AutoShape 14"/>
          <p:cNvSpPr/>
          <p:nvPr/>
        </p:nvSpPr>
        <p:spPr>
          <a:xfrm rot="-10800000">
            <a:off x="795939" y="1447431"/>
            <a:ext cx="891773" cy="891773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95955" y="1561173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6" name="AutoShape 16"/>
          <p:cNvSpPr/>
          <p:nvPr/>
        </p:nvSpPr>
        <p:spPr>
          <a:xfrm rot="-10800000">
            <a:off x="3539937" y="2061165"/>
            <a:ext cx="891773" cy="891773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3639953" y="2174907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AutoShape 18"/>
          <p:cNvSpPr/>
          <p:nvPr/>
        </p:nvSpPr>
        <p:spPr>
          <a:xfrm rot="10800000">
            <a:off x="6323866" y="1379194"/>
            <a:ext cx="891773" cy="891773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423882" y="1492936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AutoShape 20"/>
          <p:cNvSpPr/>
          <p:nvPr/>
        </p:nvSpPr>
        <p:spPr>
          <a:xfrm rot="-10800000">
            <a:off x="9134415" y="2061165"/>
            <a:ext cx="891773" cy="891773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9234431" y="2174907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认知发展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78702" y="3026494"/>
            <a:ext cx="2012717" cy="3450543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93766" y="1469298"/>
            <a:ext cx="2193499" cy="2193499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88823" y="1552162"/>
            <a:ext cx="2003387" cy="20033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439873" y="2663104"/>
            <a:ext cx="1704975" cy="723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78702" y="3825364"/>
            <a:ext cx="2009775" cy="2514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自闭症儿童的语言和沟通发展存在障碍，表现为语言理解困难、语言表达受限等。</a:t>
            </a:r>
          </a:p>
        </p:txBody>
      </p:sp>
      <p:sp>
        <p:nvSpPr>
          <p:cNvPr id="7" name="Freeform 7"/>
          <p:cNvSpPr/>
          <p:nvPr/>
        </p:nvSpPr>
        <p:spPr>
          <a:xfrm>
            <a:off x="2061524" y="2017017"/>
            <a:ext cx="457983" cy="457983"/>
          </a:xfrm>
          <a:custGeom>
            <a:rect l="l" t="t" r="r" b="b"/>
            <a:pathLst>
              <a:path w="304800" h="304800">
                <a:moveTo>
                  <a:pt x="0" y="304800"/>
                </a:moveTo>
                <a:cubicBezTo>
                  <a:pt x="38100" y="190500"/>
                  <a:pt x="137817" y="0"/>
                  <a:pt x="304800" y="0"/>
                </a:cubicBezTo>
                <a:cubicBezTo>
                  <a:pt x="226514" y="62808"/>
                  <a:pt x="190500" y="209550"/>
                  <a:pt x="133350" y="209550"/>
                </a:cubicBezTo>
                <a:cubicBezTo>
                  <a:pt x="76200" y="209550"/>
                  <a:pt x="76200" y="209550"/>
                  <a:pt x="76200" y="209550"/>
                </a:cubicBezTo>
                <a:lnTo>
                  <a:pt x="19050" y="304800"/>
                </a:lnTo>
                <a:lnTo>
                  <a:pt x="0" y="3048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821744" y="1984715"/>
            <a:ext cx="457983" cy="457983"/>
          </a:xfrm>
          <a:custGeom>
            <a:rect l="l" t="t" r="r" b="b"/>
            <a:pathLst>
              <a:path w="304800" h="304800">
                <a:moveTo>
                  <a:pt x="0" y="304800"/>
                </a:moveTo>
                <a:cubicBezTo>
                  <a:pt x="38100" y="190500"/>
                  <a:pt x="137817" y="0"/>
                  <a:pt x="304800" y="0"/>
                </a:cubicBezTo>
                <a:cubicBezTo>
                  <a:pt x="226514" y="62808"/>
                  <a:pt x="190500" y="209550"/>
                  <a:pt x="133350" y="209550"/>
                </a:cubicBezTo>
                <a:cubicBezTo>
                  <a:pt x="76200" y="209550"/>
                  <a:pt x="76200" y="209550"/>
                  <a:pt x="76200" y="209550"/>
                </a:cubicBezTo>
                <a:lnTo>
                  <a:pt x="19050" y="304800"/>
                </a:lnTo>
                <a:lnTo>
                  <a:pt x="0" y="3048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809930" y="3026494"/>
            <a:ext cx="2012717" cy="345054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24994" y="1469298"/>
            <a:ext cx="2193499" cy="2193499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20051" y="1552162"/>
            <a:ext cx="2003387" cy="200338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3971102" y="2663104"/>
            <a:ext cx="1704975" cy="723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3809930" y="3825364"/>
            <a:ext cx="2009775" cy="2514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自闭症儿童在语言理解方面可能存在困难，难以理解复杂的指令或抽象的概念；在语言表达方面可能受限，表现为词汇量少、语法结构简单等问题。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7344462" y="2043195"/>
            <a:ext cx="457983" cy="457983"/>
          </a:xfrm>
          <a:custGeom>
            <a:rect l="l" t="t" r="r" b="b"/>
            <a:pathLst>
              <a:path w="304800" h="304800">
                <a:moveTo>
                  <a:pt x="0" y="304800"/>
                </a:moveTo>
                <a:cubicBezTo>
                  <a:pt x="38100" y="190500"/>
                  <a:pt x="137817" y="0"/>
                  <a:pt x="304800" y="0"/>
                </a:cubicBezTo>
                <a:cubicBezTo>
                  <a:pt x="226514" y="62808"/>
                  <a:pt x="190500" y="209550"/>
                  <a:pt x="133350" y="209550"/>
                </a:cubicBezTo>
                <a:cubicBezTo>
                  <a:pt x="76200" y="209550"/>
                  <a:pt x="76200" y="209550"/>
                  <a:pt x="76200" y="209550"/>
                </a:cubicBezTo>
                <a:lnTo>
                  <a:pt x="19050" y="304800"/>
                </a:lnTo>
                <a:lnTo>
                  <a:pt x="0" y="3048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332647" y="3084974"/>
            <a:ext cx="2012717" cy="3450543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247712" y="1527778"/>
            <a:ext cx="2193499" cy="2193499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342768" y="1610642"/>
            <a:ext cx="2003387" cy="20033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493819" y="2663104"/>
            <a:ext cx="1704975" cy="723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332647" y="3825364"/>
            <a:ext cx="2012717" cy="2514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自闭症儿童在非语言沟通方面也可能存在障碍，如面部表情和肢体语言的理解和表达。</a:t>
            </a:r>
          </a:p>
        </p:txBody>
      </p:sp>
      <p:sp>
        <p:nvSpPr>
          <p:cNvPr id="20" name="Freeform 20"/>
          <p:cNvSpPr/>
          <p:nvPr/>
        </p:nvSpPr>
        <p:spPr>
          <a:xfrm>
            <a:off x="9901484" y="2043195"/>
            <a:ext cx="457983" cy="457983"/>
          </a:xfrm>
          <a:custGeom>
            <a:rect l="l" t="t" r="r" b="b"/>
            <a:pathLst>
              <a:path w="304800" h="304800">
                <a:moveTo>
                  <a:pt x="0" y="304800"/>
                </a:moveTo>
                <a:cubicBezTo>
                  <a:pt x="38100" y="190500"/>
                  <a:pt x="137817" y="0"/>
                  <a:pt x="304800" y="0"/>
                </a:cubicBezTo>
                <a:cubicBezTo>
                  <a:pt x="226514" y="62808"/>
                  <a:pt x="190500" y="209550"/>
                  <a:pt x="133350" y="209550"/>
                </a:cubicBezTo>
                <a:cubicBezTo>
                  <a:pt x="76200" y="209550"/>
                  <a:pt x="76200" y="209550"/>
                  <a:pt x="76200" y="209550"/>
                </a:cubicBezTo>
                <a:lnTo>
                  <a:pt x="19050" y="304800"/>
                </a:lnTo>
                <a:lnTo>
                  <a:pt x="0" y="3048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8889670" y="3084974"/>
            <a:ext cx="2012717" cy="345054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8804734" y="1527778"/>
            <a:ext cx="2193499" cy="2193499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8899790" y="1610642"/>
            <a:ext cx="2003387" cy="200338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9050841" y="2663104"/>
            <a:ext cx="1704975" cy="723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889670" y="3825364"/>
            <a:ext cx="2012717" cy="2514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非语言沟通是指通过面部表情、肢体语言等方式进行的沟通方式。自闭症儿童在理解和表达非语言沟通方面可能存在困难，如难以理解他人的面部表情或表达自己的情感状态。</a:t>
            </a:r>
          </a:p>
        </p:txBody>
      </p:sp>
      <p:sp>
        <p:nvSpPr>
          <p:cNvPr id="26" name="Freeform 26"/>
          <p:cNvSpPr/>
          <p:nvPr/>
        </p:nvSpPr>
        <p:spPr>
          <a:xfrm>
            <a:off x="4558856" y="1983121"/>
            <a:ext cx="525777" cy="52577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7059302" y="2017017"/>
            <a:ext cx="570319" cy="45798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9662744" y="2007269"/>
            <a:ext cx="477480" cy="47748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94481" y="190500"/>
                  <a:pt x="228562" y="156381"/>
                  <a:pt x="228562" y="114300"/>
                </a:cubicBezTo>
                <a:lnTo>
                  <a:pt x="228562" y="76200"/>
                </a:lnTo>
                <a:cubicBezTo>
                  <a:pt x="228562" y="23612"/>
                  <a:pt x="190500" y="0"/>
                  <a:pt x="152400" y="0"/>
                </a:cubicBezTo>
                <a:lnTo>
                  <a:pt x="76162" y="0"/>
                </a:lnTo>
                <a:cubicBezTo>
                  <a:pt x="38100" y="0"/>
                  <a:pt x="0" y="20241"/>
                  <a:pt x="0" y="76200"/>
                </a:cubicBezTo>
                <a:cubicBezTo>
                  <a:pt x="0" y="130969"/>
                  <a:pt x="38100" y="152400"/>
                  <a:pt x="76162" y="152400"/>
                </a:cubicBezTo>
                <a:lnTo>
                  <a:pt x="114300" y="152400"/>
                </a:lnTo>
                <a:cubicBezTo>
                  <a:pt x="135322" y="152400"/>
                  <a:pt x="152400" y="169478"/>
                  <a:pt x="152400" y="190500"/>
                </a:cubicBezTo>
                <a:close/>
                <a:moveTo>
                  <a:pt x="247460" y="116329"/>
                </a:moveTo>
                <a:cubicBezTo>
                  <a:pt x="246345" y="167878"/>
                  <a:pt x="204197" y="209550"/>
                  <a:pt x="152400" y="209550"/>
                </a:cubicBezTo>
                <a:lnTo>
                  <a:pt x="133350" y="209550"/>
                </a:lnTo>
                <a:lnTo>
                  <a:pt x="133350" y="190500"/>
                </a:lnTo>
                <a:cubicBezTo>
                  <a:pt x="133350" y="179984"/>
                  <a:pt x="124797" y="171450"/>
                  <a:pt x="114300" y="171450"/>
                </a:cubicBezTo>
                <a:lnTo>
                  <a:pt x="78095" y="171450"/>
                </a:lnTo>
                <a:cubicBezTo>
                  <a:pt x="76952" y="177136"/>
                  <a:pt x="76248" y="183223"/>
                  <a:pt x="76200" y="189795"/>
                </a:cubicBezTo>
                <a:lnTo>
                  <a:pt x="76200" y="229333"/>
                </a:lnTo>
                <a:cubicBezTo>
                  <a:pt x="76600" y="271072"/>
                  <a:pt x="110566" y="304800"/>
                  <a:pt x="152400" y="304800"/>
                </a:cubicBezTo>
                <a:cubicBezTo>
                  <a:pt x="152400" y="283740"/>
                  <a:pt x="169478" y="266700"/>
                  <a:pt x="190500" y="266700"/>
                </a:cubicBezTo>
                <a:lnTo>
                  <a:pt x="228562" y="266700"/>
                </a:lnTo>
                <a:cubicBezTo>
                  <a:pt x="266700" y="266700"/>
                  <a:pt x="304800" y="245269"/>
                  <a:pt x="304800" y="190500"/>
                </a:cubicBezTo>
                <a:cubicBezTo>
                  <a:pt x="304800" y="143894"/>
                  <a:pt x="278273" y="122301"/>
                  <a:pt x="247460" y="116329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语言和沟通发展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73079" y="2001700"/>
            <a:ext cx="9603903" cy="34442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总结词：自闭症儿童在社会情感发展方面存在障碍，表现为社交互动困难、情感表达受限等。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详细描述：自闭症儿童在社交互动方面可能存在困难，难以建立和维持与他人的关系；在情感表达方面可能受限，表现为情感表达单一、缺乏情感共鸣等问题。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总结词：自闭症儿童在自我意识和自我管理方面也可能存在障碍，影响自我认知和行为控制。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详细描述：自我意识和自我管理是指个体对自己的认知和行为控制能力。自闭症儿童在自我意识和自我管理方面可能存在障碍，如自我认知不足、行为控制能力较弱等问题，影响他们的自我认知和行为表现。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社会情感发展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自闭症儿童的教育需求和挑战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69" b="1796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适应性课程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根据自闭症儿童的特点和需求，制定个性化的教学计划，注重适应性课程，帮助他们掌握基本的生活技能和社交技巧。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语言和沟通训练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自闭症儿童可能存在语言和沟通障碍，需要针对他们的语言和沟通能力进行训练，包括口语、手语和辅助沟通工具的使用。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认知和学习能力培养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通过认知训练和学习能力的培养，帮助自闭症儿童提高注意力、记忆力和学习能力，促进他们的发展。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特殊教育需求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623" b="19623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社交障碍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自闭症儿童在社交方面存在障碍，难以与同龄人建立正常的人际关系，需要教师和家长的支持和引导。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情绪管理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自闭症儿童的情绪管理能力较弱，需要教师和家长关注他们的情绪变化，及时进行干预和疏导。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适应集体环境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自闭症儿童在适应集体环境方面存在困难，需要教师创造良好的学习环境，提供个性化的支持和服务。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融合教育的挑战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10272" r="10272"/>
          <a:stretch>
            <a:fillRect/>
          </a:stretch>
        </p:blipFill>
        <p:spPr>
          <a:xfrm>
            <a:off x="6099052" y="1665911"/>
            <a:ext cx="5058968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家长是自闭症儿童教育的重要合作伙伴，需要积极参与孩子的教育过程，提供家庭支持，关注孩子的成长和发展。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教师是自闭症儿童教育的主要实施者，需要具备专业知识和技能，为孩子制定个性化的教学计划，提供有效的教育服务。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家长的角色与责任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教师的角色与责任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家长和教师的角色与责任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https://d.book118.com/918137104074006031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2024-09-08T13:35:52.656</cp:lastPrinted>
  <dcterms:created xsi:type="dcterms:W3CDTF">2024-09-08T05:35:52Z</dcterms:created>
  <dcterms:modified xsi:type="dcterms:W3CDTF">2024-09-08T05:35:54Z</dcterms:modified>
</cp:coreProperties>
</file>