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6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73317-8214-4B6B-83B3-52F16E440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74506-D4EE-4E08-ADC4-59BFAD41A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A952B-1FA0-4053-A5CD-C6D86B190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8A4EE-344F-48F5-929C-A072FF7F1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91BC20-618D-4F4D-BD07-64C24EF36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0EC60F-BBFC-4E00-9611-C9F546695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1C65B-63D6-47B0-B805-5856334D6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B68E1-B45E-4559-8D38-575C553EF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BEF81-3963-437C-9B53-A1040B4F8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B9463-F6B1-4333-A097-A8E95E808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91BA9-C46D-4357-8121-78747F9FC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22" Type="http://schemas.openxmlformats.org/officeDocument/2006/relationships/tags" Target="../tags/tag230.xml" /><Relationship Id="rId23" Type="http://schemas.openxmlformats.org/officeDocument/2006/relationships/tags" Target="../tags/tag231.xml" /><Relationship Id="rId24" Type="http://schemas.openxmlformats.org/officeDocument/2006/relationships/tags" Target="../tags/tag232.xml" /><Relationship Id="rId25" Type="http://schemas.openxmlformats.org/officeDocument/2006/relationships/tags" Target="../tags/tag233.xml" /><Relationship Id="rId26" Type="http://schemas.openxmlformats.org/officeDocument/2006/relationships/tags" Target="../tags/tag234.xml" /><Relationship Id="rId27" Type="http://schemas.openxmlformats.org/officeDocument/2006/relationships/tags" Target="../tags/tag235.xml" /><Relationship Id="rId28" Type="http://schemas.openxmlformats.org/officeDocument/2006/relationships/tags" Target="../tags/tag236.xml" /><Relationship Id="rId29" Type="http://schemas.openxmlformats.org/officeDocument/2006/relationships/tags" Target="../tags/tag237.xml" /><Relationship Id="rId3" Type="http://schemas.openxmlformats.org/officeDocument/2006/relationships/tags" Target="../tags/tag211.xml" /><Relationship Id="rId30" Type="http://schemas.openxmlformats.org/officeDocument/2006/relationships/tags" Target="../tags/tag238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4006412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德尔菲法讲义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德尔菲法的概述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德尔菲法的实施步骤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德尔菲法的应用范围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德尔菲法的优缺点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德尔菲法与其他预测方法的比较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使用德尔菲法的注意事项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德尔菲法的概述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德尔菲法的定义</a:t>
            </a:r>
            <a:endParaRPr lang="zh-CN" altLang="en-US"/>
          </a:p>
        </p:txBody>
      </p:sp>
      <p:sp>
        <p:nvSpPr>
          <p:cNvPr id="104903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适用于复杂、不确定的问题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汇总分析，得出预测或决策结果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通过匿名问卷调查，收集专家的意见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德尔菲法是一种预测和决策方法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德尔菲法的起源和发展</a:t>
            </a:r>
            <a:endParaRPr lang="zh-CN" altLang="en-US"/>
          </a:p>
        </p:txBody>
      </p:sp>
      <p:sp>
        <p:nvSpPr>
          <p:cNvPr id="104911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起源：20世纪40年代，由美国兰德公司首次提出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发展：20世纪60年代，被广泛应用于军事、政治等领域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应用：20世纪70年代，被引入企业管理领域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现状：已成为一种重要的决策方法，被广泛应用于企业、政府等组织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德尔菲法的特点</a:t>
            </a:r>
            <a:endParaRPr lang="zh-CN" altLang="en-US"/>
          </a:p>
        </p:txBody>
      </p:sp>
      <p:sp>
        <p:nvSpPr>
          <p:cNvPr id="10491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匿名性：专家之间互不知晓身份，避免受到干扰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反馈性：专家可以针对他人的意见进行反馈和修改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统计性：通过统计分析得出结论，提高准确性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重复性：多次进行调查，提高结果的可靠性和准确性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26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德尔菲法的实施步骤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开放式的首轮调研</a:t>
            </a:r>
            <a:endParaRPr lang="zh-CN" altLang="en-US"/>
          </a:p>
        </p:txBody>
      </p:sp>
      <p:sp>
        <p:nvSpPr>
          <p:cNvPr id="1049334" name="矩形 38"/>
          <p:cNvSpPr/>
          <p:nvPr>
            <p:custDataLst>
              <p:tags r:id="rId2"/>
            </p:custDataLst>
          </p:nvPr>
        </p:nvSpPr>
        <p:spPr>
          <a:xfrm rot="204112">
            <a:off x="608400" y="1900125"/>
            <a:ext cx="3256997" cy="170074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39"/>
          <p:cNvSpPr/>
          <p:nvPr>
            <p:custDataLst>
              <p:tags r:id="rId3"/>
            </p:custDataLst>
          </p:nvPr>
        </p:nvSpPr>
        <p:spPr>
          <a:xfrm>
            <a:off x="612249" y="1900766"/>
            <a:ext cx="3256997" cy="170074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TextBox 2"/>
          <p:cNvSpPr txBox="1"/>
          <p:nvPr>
            <p:custDataLst>
              <p:tags r:id="rId4"/>
            </p:custDataLst>
          </p:nvPr>
        </p:nvSpPr>
        <p:spPr>
          <a:xfrm>
            <a:off x="800865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确定调研主题和目标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40" name="矩形 100"/>
          <p:cNvSpPr/>
          <p:nvPr>
            <p:custDataLst>
              <p:tags r:id="rId5"/>
            </p:custDataLst>
          </p:nvPr>
        </p:nvSpPr>
        <p:spPr>
          <a:xfrm rot="204112">
            <a:off x="4462825" y="1900125"/>
            <a:ext cx="3256997" cy="170074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01"/>
          <p:cNvSpPr/>
          <p:nvPr>
            <p:custDataLst>
              <p:tags r:id="rId6"/>
            </p:custDataLst>
          </p:nvPr>
        </p:nvSpPr>
        <p:spPr>
          <a:xfrm>
            <a:off x="4466674" y="1900766"/>
            <a:ext cx="3256997" cy="17007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TextBox 2"/>
          <p:cNvSpPr txBox="1"/>
          <p:nvPr>
            <p:custDataLst>
              <p:tags r:id="rId7"/>
            </p:custDataLst>
          </p:nvPr>
        </p:nvSpPr>
        <p:spPr>
          <a:xfrm>
            <a:off x="4655931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设计调研问卷或访谈提纲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46" name="矩形 122"/>
          <p:cNvSpPr/>
          <p:nvPr>
            <p:custDataLst>
              <p:tags r:id="rId8"/>
            </p:custDataLst>
          </p:nvPr>
        </p:nvSpPr>
        <p:spPr>
          <a:xfrm rot="204112">
            <a:off x="8317250" y="1900125"/>
            <a:ext cx="3256997" cy="170074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23"/>
          <p:cNvSpPr/>
          <p:nvPr>
            <p:custDataLst>
              <p:tags r:id="rId9"/>
            </p:custDataLst>
          </p:nvPr>
        </p:nvSpPr>
        <p:spPr>
          <a:xfrm>
            <a:off x="8321099" y="1900766"/>
            <a:ext cx="3256997" cy="170074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TextBox 2"/>
          <p:cNvSpPr txBox="1"/>
          <p:nvPr>
            <p:custDataLst>
              <p:tags r:id="rId10"/>
            </p:custDataLst>
          </p:nvPr>
        </p:nvSpPr>
        <p:spPr>
          <a:xfrm>
            <a:off x="8509073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邀请专家参与调研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52" name="矩形 89"/>
          <p:cNvSpPr/>
          <p:nvPr>
            <p:custDataLst>
              <p:tags r:id="rId11"/>
            </p:custDataLst>
          </p:nvPr>
        </p:nvSpPr>
        <p:spPr>
          <a:xfrm rot="204112">
            <a:off x="608400" y="4139130"/>
            <a:ext cx="3256997" cy="170074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90"/>
          <p:cNvSpPr/>
          <p:nvPr>
            <p:custDataLst>
              <p:tags r:id="rId12"/>
            </p:custDataLst>
          </p:nvPr>
        </p:nvSpPr>
        <p:spPr>
          <a:xfrm>
            <a:off x="612249" y="4139771"/>
            <a:ext cx="3256997" cy="170074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TextBox 2"/>
          <p:cNvSpPr txBox="1"/>
          <p:nvPr>
            <p:custDataLst>
              <p:tags r:id="rId13"/>
            </p:custDataLst>
          </p:nvPr>
        </p:nvSpPr>
        <p:spPr>
          <a:xfrm>
            <a:off x="800865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收集专家意见和建议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58" name="矩形 111"/>
          <p:cNvSpPr/>
          <p:nvPr>
            <p:custDataLst>
              <p:tags r:id="rId14"/>
            </p:custDataLst>
          </p:nvPr>
        </p:nvSpPr>
        <p:spPr>
          <a:xfrm rot="204112">
            <a:off x="4462825" y="4139130"/>
            <a:ext cx="3256997" cy="170074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12"/>
          <p:cNvSpPr/>
          <p:nvPr>
            <p:custDataLst>
              <p:tags r:id="rId15"/>
            </p:custDataLst>
          </p:nvPr>
        </p:nvSpPr>
        <p:spPr>
          <a:xfrm>
            <a:off x="4466674" y="4139771"/>
            <a:ext cx="3256997" cy="170074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62" name="TextBox 2"/>
          <p:cNvSpPr txBox="1"/>
          <p:nvPr>
            <p:custDataLst>
              <p:tags r:id="rId16"/>
            </p:custDataLst>
          </p:nvPr>
        </p:nvSpPr>
        <p:spPr>
          <a:xfrm>
            <a:off x="4655931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对收集到的信息进行整理和分析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64" name="矩形 8"/>
          <p:cNvSpPr/>
          <p:nvPr>
            <p:custDataLst>
              <p:tags r:id="rId17"/>
            </p:custDataLst>
          </p:nvPr>
        </p:nvSpPr>
        <p:spPr>
          <a:xfrm rot="204112">
            <a:off x="8317250" y="4139130"/>
            <a:ext cx="3256997" cy="170074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9"/>
          <p:cNvSpPr/>
          <p:nvPr>
            <p:custDataLst>
              <p:tags r:id="rId18"/>
            </p:custDataLst>
          </p:nvPr>
        </p:nvSpPr>
        <p:spPr>
          <a:xfrm>
            <a:off x="8321099" y="4139771"/>
            <a:ext cx="3256997" cy="170074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68" name="TextBox 2"/>
          <p:cNvSpPr txBox="1"/>
          <p:nvPr>
            <p:custDataLst>
              <p:tags r:id="rId19"/>
            </p:custDataLst>
          </p:nvPr>
        </p:nvSpPr>
        <p:spPr>
          <a:xfrm>
            <a:off x="8510356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形成初步结论和报告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评价式的第二轮调研</a:t>
            </a:r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确定评价标准：根据第一轮调研的结果，确定第二轮调研的评价标准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设计问卷：根据评价标准设计第二轮调研的问卷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发放问卷：将问卷发放给专家，要求他们根据评价标准进行评价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收集数据：收集专家对第二轮调研的问卷评价数据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分析数据：对收集到的数据进行分析，得出第二轮调研的结果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反馈结果：将第二轮调研的结果反馈给专家，让他们对结果进行评价和修正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重审式的第三轮调研</a:t>
            </a:r>
            <a:endParaRPr lang="zh-CN" altLang="en-US"/>
          </a:p>
        </p:txBody>
      </p:sp>
      <p:sp>
        <p:nvSpPr>
          <p:cNvPr id="104948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8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9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9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9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9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0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0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0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目的：对第二轮调研结果进行重新审视和评估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结果：形成最终的调研报告，为决策提供依据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方式：采用问卷调查、访谈、观察等方式进行调研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内容：对第二轮调研结果进行深入分析和讨论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复核式的第四轮调研</a:t>
            </a:r>
            <a:endParaRPr lang="zh-CN" altLang="en-US"/>
          </a:p>
        </p:txBody>
      </p:sp>
      <p:sp>
        <p:nvSpPr>
          <p:cNvPr id="1049582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目的：对前三轮调研结果进行复核和验证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调研方式：采用问卷、访谈、观察等方式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调研对象：专家、学者、行业人士等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调研内容：对前三轮调研结果进行复核，确保结果的准确性和可靠性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调研结果处理：对调研结果进行整理、分析和总结，形成最终的调研报告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调研报告提交：将调研报告提交给决策者，为决策提供参考和依据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64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德尔菲法的应用范围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德尔菲法在预测中的作用</a:t>
            </a:r>
            <a:endParaRPr lang="zh-CN" altLang="en-US"/>
          </a:p>
        </p:txBody>
      </p:sp>
      <p:sp>
        <p:nvSpPr>
          <p:cNvPr id="10497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预测未来趋势：德尔菲法可以帮助预测未来趋势，如市场变化、技术发展等。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风险评估：德尔菲法可以帮助评估风险，如市场风险、技术风险等。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决策支持：德尔菲法可以帮助支持决策，如产品开发、市场进入等。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预测准确性：德尔菲法可以提高预测的准确性，因为它综合了专家的意见。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https://d.book118.com/918140064126006022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德尔菲法讲义</vt:lpstr>
      <vt:lpstr>目录</vt:lpstr>
      <vt:lpstr>德尔菲法的概述</vt:lpstr>
      <vt:lpstr>德尔菲法的定义</vt:lpstr>
      <vt:lpstr>德尔菲法的起源和发展</vt:lpstr>
      <vt:lpstr>德尔菲法的特点</vt:lpstr>
      <vt:lpstr>德尔菲法的实施步骤</vt:lpstr>
      <vt:lpstr>开放式的首轮调研</vt:lpstr>
      <vt:lpstr>评价式的第二轮调研</vt:lpstr>
      <vt:lpstr>重审式的第三轮调研</vt:lpstr>
      <vt:lpstr>复核式的第四轮调研</vt:lpstr>
      <vt:lpstr>德尔菲法的应用范围</vt:lpstr>
      <vt:lpstr>德尔菲法在预测中的作用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2024-08-29T02:31:42.269</cp:lastPrinted>
  <dcterms:created xsi:type="dcterms:W3CDTF">2024-08-28T18:31:42Z</dcterms:created>
  <dcterms:modified xsi:type="dcterms:W3CDTF">2024-08-28T18:31:44Z</dcterms:modified>
</cp:coreProperties>
</file>