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LMLBAJ+MS-UIGothic"/>
      <p:regular r:id="rId18"/>
    </p:embeddedFont>
    <p:embeddedFont>
      <p:font typeface="CKKGUT+JMPUIR+ArialMT"/>
      <p:regular r:id="rId19"/>
    </p:embeddedFont>
    <p:embeddedFont>
      <p:font typeface="TTJSUD+KKDPDC+MicrosoftYaHei-Bold"/>
      <p:regular r:id="rId20"/>
    </p:embeddedFont>
    <p:embeddedFont>
      <p:font typeface="NIGVTR+MKOGGQ+MicrosoftYaHei"/>
      <p:regular r:id="rId21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font" Target="fonts/font4.fntdata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36AA30-D4FF-418C-9364-BB17DC54A1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028AD0-C26A-4155-BC50-2C965060FA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80FD11-F42E-41DE-91FF-6E1882EA2A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DFF0A5-882D-4C17-81F6-63AC1F291E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317AF02-69D2-4B43-B5E8-92FA2F89D8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8D60E27-84DA-426C-A403-65DAB0178D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D9EFE7D-2812-4F3E-B5A0-51315B9D51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B482C8-F203-48BA-BDB0-A5225B06A8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20652F-D87E-4FB6-B332-0C5ABA49C7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7ADD36-5670-4348-9C61-D49B111CD9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EAC78A-0B27-4DB4-8890-A1E5C7066F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814110205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913130" y="1573684"/>
            <a:ext cx="7554669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3045FD"/>
                </a:solidFill>
                <a:latin typeface="LMLBAJ+MS-UIGothic"/>
                <a:cs typeface="LMLBAJ+MS-UIGothic"/>
              </a:rPr>
              <a:t>房地</a:t>
            </a:r>
            <a:r>
              <a:rPr sz="5150" spc="23">
                <a:solidFill>
                  <a:srgbClr val="3045FD"/>
                </a:solidFill>
                <a:latin typeface="SimSun"/>
                <a:cs typeface="SimSun"/>
              </a:rPr>
              <a:t>产项</a:t>
            </a:r>
            <a:r>
              <a:rPr sz="5150" spc="25">
                <a:solidFill>
                  <a:srgbClr val="3045FD"/>
                </a:solidFill>
                <a:latin typeface="LMLBAJ+MS-UIGothic"/>
                <a:cs typeface="LMLBAJ+MS-UIGothic"/>
              </a:rPr>
              <a:t>目用地的</a:t>
            </a:r>
            <a:r>
              <a:rPr sz="5150" spc="25">
                <a:solidFill>
                  <a:srgbClr val="3045FD"/>
                </a:solidFill>
                <a:latin typeface="SimSun"/>
                <a:cs typeface="SimSun"/>
              </a:rPr>
              <a:t>获</a:t>
            </a:r>
            <a:r>
              <a:rPr sz="5150">
                <a:solidFill>
                  <a:srgbClr val="3045FD"/>
                </a:solidFill>
                <a:latin typeface="LMLBAJ+MS-UIGothic"/>
                <a:cs typeface="LMLBAJ+MS-UIGothic"/>
              </a:rPr>
              <a:t>取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928870" y="2217610"/>
            <a:ext cx="2795139" cy="7838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3045FD"/>
                </a:solidFill>
                <a:latin typeface="CKKGUT+JMPUIR+ArialMT"/>
                <a:cs typeface="CKKGUT+JMPUIR+ArialMT"/>
              </a:rPr>
              <a:t>•</a:t>
            </a:r>
            <a:r>
              <a:rPr sz="2450" spc="128">
                <a:solidFill>
                  <a:srgbClr val="3045F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045FD"/>
                </a:solidFill>
                <a:latin typeface="LMLBAJ+MS-UIGothic"/>
                <a:cs typeface="LMLBAJ+MS-UIGothic"/>
              </a:rPr>
              <a:t>土地使用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权</a:t>
            </a:r>
            <a:r>
              <a:rPr sz="2400">
                <a:solidFill>
                  <a:srgbClr val="3045FD"/>
                </a:solidFill>
                <a:latin typeface="LMLBAJ+MS-UIGothic"/>
                <a:cs typeface="LMLBAJ+MS-UIGothic"/>
              </a:rPr>
              <a:t>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928870" y="2766250"/>
            <a:ext cx="6192461" cy="24292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3045FD"/>
                </a:solidFill>
                <a:latin typeface="CKKGUT+JMPUIR+ArialMT"/>
                <a:cs typeface="CKKGUT+JMPUIR+ArialMT"/>
              </a:rPr>
              <a:t>•</a:t>
            </a:r>
            <a:r>
              <a:rPr sz="2450" spc="128">
                <a:solidFill>
                  <a:srgbClr val="3045F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045FD"/>
                </a:solidFill>
                <a:latin typeface="LMLBAJ+MS-UIGothic"/>
                <a:cs typeface="LMLBAJ+MS-UIGothic"/>
              </a:rPr>
              <a:t>房地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产项</a:t>
            </a:r>
            <a:r>
              <a:rPr sz="2400">
                <a:solidFill>
                  <a:srgbClr val="3045FD"/>
                </a:solidFill>
                <a:latin typeface="LMLBAJ+MS-UIGothic"/>
                <a:cs typeface="LMLBAJ+MS-UIGothic"/>
              </a:rPr>
              <a:t>目用地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获</a:t>
            </a:r>
            <a:r>
              <a:rPr sz="2400">
                <a:solidFill>
                  <a:srgbClr val="3045FD"/>
                </a:solidFill>
                <a:latin typeface="LMLBAJ+MS-UIGothic"/>
                <a:cs typeface="LMLBAJ+MS-UIGothic"/>
              </a:rPr>
              <a:t>取的途径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3045FD"/>
                </a:solidFill>
                <a:latin typeface="CKKGUT+JMPUIR+ArialMT"/>
                <a:cs typeface="CKKGUT+JMPUIR+ArialMT"/>
              </a:rPr>
              <a:t>•</a:t>
            </a:r>
            <a:r>
              <a:rPr sz="2450" spc="128">
                <a:solidFill>
                  <a:srgbClr val="3045F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045FD"/>
                </a:solidFill>
                <a:latin typeface="LMLBAJ+MS-UIGothic"/>
                <a:cs typeface="LMLBAJ+MS-UIGothic"/>
              </a:rPr>
              <a:t>房地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产项</a:t>
            </a:r>
            <a:r>
              <a:rPr sz="2400">
                <a:solidFill>
                  <a:srgbClr val="3045FD"/>
                </a:solidFill>
                <a:latin typeface="LMLBAJ+MS-UIGothic"/>
                <a:cs typeface="LMLBAJ+MS-UIGothic"/>
              </a:rPr>
              <a:t>目用地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获</a:t>
            </a:r>
            <a:r>
              <a:rPr sz="2400">
                <a:solidFill>
                  <a:srgbClr val="3045FD"/>
                </a:solidFill>
                <a:latin typeface="LMLBAJ+MS-UIGothic"/>
                <a:cs typeface="LMLBAJ+MS-UIGothic"/>
              </a:rPr>
              <a:t>取的流程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3045FD"/>
                </a:solidFill>
                <a:latin typeface="CKKGUT+JMPUIR+ArialMT"/>
                <a:cs typeface="CKKGUT+JMPUIR+ArialMT"/>
              </a:rPr>
              <a:t>•</a:t>
            </a:r>
            <a:r>
              <a:rPr sz="2450" spc="128">
                <a:solidFill>
                  <a:srgbClr val="3045F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045FD"/>
                </a:solidFill>
                <a:latin typeface="LMLBAJ+MS-UIGothic"/>
                <a:cs typeface="LMLBAJ+MS-UIGothic"/>
              </a:rPr>
              <a:t>房地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产项</a:t>
            </a:r>
            <a:r>
              <a:rPr sz="2400">
                <a:solidFill>
                  <a:srgbClr val="3045FD"/>
                </a:solidFill>
                <a:latin typeface="LMLBAJ+MS-UIGothic"/>
                <a:cs typeface="LMLBAJ+MS-UIGothic"/>
              </a:rPr>
              <a:t>目用地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获</a:t>
            </a:r>
            <a:r>
              <a:rPr sz="2400">
                <a:solidFill>
                  <a:srgbClr val="3045FD"/>
                </a:solidFill>
                <a:latin typeface="LMLBAJ+MS-UIGothic"/>
                <a:cs typeface="LMLBAJ+MS-UIGothic"/>
              </a:rPr>
              <a:t>取的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风险</a:t>
            </a:r>
            <a:r>
              <a:rPr sz="2400">
                <a:solidFill>
                  <a:srgbClr val="3045FD"/>
                </a:solidFill>
                <a:latin typeface="LMLBAJ+MS-UIGothic"/>
                <a:cs typeface="LMLBAJ+MS-UIGothic"/>
              </a:rPr>
              <a:t>及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应对</a:t>
            </a:r>
            <a:r>
              <a:rPr sz="2400">
                <a:solidFill>
                  <a:srgbClr val="3045FD"/>
                </a:solidFill>
                <a:latin typeface="LMLBAJ+MS-UIGothic"/>
                <a:cs typeface="LMLBAJ+MS-UIGothic"/>
              </a:rPr>
              <a:t>措施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3045FD"/>
                </a:solidFill>
                <a:latin typeface="CKKGUT+JMPUIR+ArialMT"/>
                <a:cs typeface="CKKGUT+JMPUIR+ArialMT"/>
              </a:rPr>
              <a:t>•</a:t>
            </a:r>
            <a:r>
              <a:rPr sz="2450" spc="128">
                <a:solidFill>
                  <a:srgbClr val="3045F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045FD"/>
                </a:solidFill>
                <a:latin typeface="LMLBAJ+MS-UIGothic"/>
                <a:cs typeface="LMLBAJ+MS-UIGothic"/>
              </a:rPr>
              <a:t>房地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产项</a:t>
            </a:r>
            <a:r>
              <a:rPr sz="2400">
                <a:solidFill>
                  <a:srgbClr val="3045FD"/>
                </a:solidFill>
                <a:latin typeface="LMLBAJ+MS-UIGothic"/>
                <a:cs typeface="LMLBAJ+MS-UIGothic"/>
              </a:rPr>
              <a:t>目用地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获</a:t>
            </a:r>
            <a:r>
              <a:rPr sz="2400">
                <a:solidFill>
                  <a:srgbClr val="3045FD"/>
                </a:solidFill>
                <a:latin typeface="LMLBAJ+MS-UIGothic"/>
                <a:cs typeface="LMLBAJ+MS-UIGothic"/>
              </a:rPr>
              <a:t>取的案例分析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089660" y="3988026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LMLBAJ+MS-UIGothic"/>
                <a:cs typeface="LMLBAJ+MS-UIGothic"/>
              </a:rPr>
              <a:t>目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089660" y="5445351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843009" y="6093221"/>
            <a:ext cx="4297997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 spc="10">
                <a:solidFill>
                  <a:srgbClr val="A9B5F6"/>
                </a:solidFill>
                <a:latin typeface="TTJSUD+KKDPDC+MicrosoftYaHei-Bold"/>
                <a:cs typeface="TTJSUD+KKDPDC+MicrosoftYaHei-Bold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300345" y="2448069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0085FF"/>
                </a:solidFill>
                <a:latin typeface="TTJSUD+KKDPDC+MicrosoftYaHei-Bold"/>
                <a:cs typeface="TTJSUD+KKDPDC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793490" y="3881274"/>
            <a:ext cx="5578392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3">
                <a:solidFill>
                  <a:srgbClr val="0085FF"/>
                </a:solidFill>
                <a:latin typeface="LMLBAJ+MS-UIGothic"/>
                <a:cs typeface="LMLBAJ+MS-UIGothic"/>
              </a:rPr>
              <a:t>土地使用</a:t>
            </a:r>
            <a:r>
              <a:rPr sz="5150" spc="25">
                <a:solidFill>
                  <a:srgbClr val="0085FF"/>
                </a:solidFill>
                <a:latin typeface="SimSun"/>
                <a:cs typeface="SimSun"/>
              </a:rPr>
              <a:t>权</a:t>
            </a:r>
            <a:r>
              <a:rPr sz="5150" spc="25">
                <a:solidFill>
                  <a:srgbClr val="0085FF"/>
                </a:solidFill>
                <a:latin typeface="LMLBAJ+MS-UIGothic"/>
                <a:cs typeface="LMLBAJ+MS-UIGothic"/>
              </a:rPr>
              <a:t>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LMLBAJ+MS-UIGothic"/>
                <a:cs typeface="LMLBAJ+MS-UIGothic"/>
              </a:rPr>
              <a:t>土地使用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权</a:t>
            </a:r>
            <a:r>
              <a:rPr sz="3000">
                <a:solidFill>
                  <a:srgbClr val="3045FD"/>
                </a:solidFill>
                <a:latin typeface="LMLBAJ+MS-UIGothic"/>
                <a:cs typeface="LMLBAJ+MS-UIGothic"/>
              </a:rPr>
              <a:t>的概念和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类</a:t>
            </a:r>
            <a:r>
              <a:rPr sz="3000">
                <a:solidFill>
                  <a:srgbClr val="3045FD"/>
                </a:solidFill>
                <a:latin typeface="LMLBAJ+MS-UIGothic"/>
                <a:cs typeface="LMLBAJ+MS-UIGothic"/>
              </a:rPr>
              <a:t>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09150" y="2074078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TTJSUD+KKDPDC+MicrosoftYaHei-Bold"/>
                <a:cs typeface="TTJSUD+KKDPDC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730353"/>
            <a:ext cx="3022208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MLBAJ+MS-UIGothic"/>
                <a:cs typeface="LMLBAJ+MS-UIGothic"/>
              </a:rPr>
              <a:t>土地使用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权</a:t>
            </a:r>
            <a:r>
              <a:rPr sz="1350">
                <a:solidFill>
                  <a:srgbClr val="000000"/>
                </a:solidFill>
                <a:latin typeface="LMLBAJ+MS-UIGothic"/>
                <a:cs typeface="LMLBAJ+MS-UIGothic"/>
              </a:rPr>
              <a:t>是指土地使用者依据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MLBAJ+MS-UIGothic"/>
                <a:cs typeface="LMLBAJ+MS-UIGothic"/>
              </a:rPr>
              <a:t>法律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000000"/>
                </a:solidFill>
                <a:latin typeface="LMLBAJ+MS-UIGothic"/>
                <a:cs typeface="LMLBAJ+MS-UIGothic"/>
              </a:rPr>
              <a:t>定或合同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约</a:t>
            </a:r>
            <a:r>
              <a:rPr sz="1350">
                <a:solidFill>
                  <a:srgbClr val="000000"/>
                </a:solidFill>
                <a:latin typeface="LMLBAJ+MS-UIGothic"/>
                <a:cs typeface="LMLBAJ+MS-UIGothic"/>
              </a:rPr>
              <a:t>定，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LMLBAJ+MS-UIGothic"/>
                <a:cs typeface="LMLBAJ+MS-UIGothic"/>
              </a:rPr>
              <a:t>一定面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积</a:t>
            </a:r>
            <a:r>
              <a:rPr sz="1350">
                <a:solidFill>
                  <a:srgbClr val="000000"/>
                </a:solidFill>
                <a:latin typeface="LMLBAJ+MS-UIGothic"/>
                <a:cs typeface="LMLBAJ+MS-UIGothic"/>
              </a:rPr>
              <a:t>的土地占有、使用和收益的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权</a:t>
            </a:r>
            <a:r>
              <a:rPr sz="1350">
                <a:solidFill>
                  <a:srgbClr val="000000"/>
                </a:solidFill>
                <a:latin typeface="LMLBAJ+MS-UIGothic"/>
                <a:cs typeface="LMLBAJ+MS-UIGothic"/>
              </a:rPr>
              <a:t>利。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09150" y="4024798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TTJSUD+KKDPDC+MicrosoftYaHei-Bold"/>
                <a:cs typeface="TTJSUD+KKDPDC+MicrosoftYaHei-Bold"/>
              </a:rPr>
              <a:t>02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694109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MLBAJ+MS-UIGothic"/>
                <a:cs typeface="LMLBAJ+MS-UIGothic"/>
              </a:rPr>
              <a:t>土地使用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权类</a:t>
            </a:r>
            <a:r>
              <a:rPr sz="1350">
                <a:solidFill>
                  <a:srgbClr val="000000"/>
                </a:solidFill>
                <a:latin typeface="LMLBAJ+MS-UIGothic"/>
                <a:cs typeface="LMLBAJ+MS-UIGothic"/>
              </a:rPr>
              <a:t>型多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样</a:t>
            </a:r>
            <a:r>
              <a:rPr sz="1350">
                <a:solidFill>
                  <a:srgbClr val="000000"/>
                </a:solidFill>
                <a:latin typeface="LMLBAJ+MS-UIGothic"/>
                <a:cs typeface="LMLBAJ+MS-UIGothic"/>
              </a:rPr>
              <a:t>，包括国有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MLBAJ+MS-UIGothic"/>
                <a:cs typeface="LMLBAJ+MS-UIGothic"/>
              </a:rPr>
              <a:t>土地使用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权</a:t>
            </a:r>
            <a:r>
              <a:rPr sz="1350">
                <a:solidFill>
                  <a:srgbClr val="000000"/>
                </a:solidFill>
                <a:latin typeface="LMLBAJ+MS-UIGothic"/>
                <a:cs typeface="LMLBAJ+MS-UIGothic"/>
              </a:rPr>
              <a:t>、集体土地使用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权</a:t>
            </a:r>
            <a:r>
              <a:rPr sz="1350">
                <a:solidFill>
                  <a:srgbClr val="000000"/>
                </a:solidFill>
                <a:latin typeface="LMLBAJ+MS-UIGothic"/>
                <a:cs typeface="LMLBAJ+MS-UIGothic"/>
              </a:rPr>
              <a:t>、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MLBAJ+MS-UIGothic"/>
                <a:cs typeface="LMLBAJ+MS-UIGothic"/>
              </a:rPr>
              <a:t>宅基地使用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权</a:t>
            </a:r>
            <a:r>
              <a:rPr sz="1350">
                <a:solidFill>
                  <a:srgbClr val="000000"/>
                </a:solidFill>
                <a:latin typeface="LMLBAJ+MS-UIGothic"/>
                <a:cs typeface="LMLBAJ+MS-UIGothic"/>
              </a:rPr>
              <a:t>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LMLBAJ+MS-UIGothic"/>
                <a:cs typeface="LMLBAJ+MS-UIGothic"/>
              </a:rPr>
              <a:t>土地使用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权</a:t>
            </a:r>
            <a:r>
              <a:rPr sz="3000">
                <a:solidFill>
                  <a:srgbClr val="3045FD"/>
                </a:solidFill>
                <a:latin typeface="LMLBAJ+MS-UIGothic"/>
                <a:cs typeface="LMLBAJ+MS-UIGothic"/>
              </a:rPr>
              <a:t>的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获</a:t>
            </a:r>
            <a:r>
              <a:rPr sz="3000">
                <a:solidFill>
                  <a:srgbClr val="3045FD"/>
                </a:solidFill>
                <a:latin typeface="LMLBAJ+MS-UIGothic"/>
                <a:cs typeface="LMLBAJ+MS-UIGothic"/>
              </a:rPr>
              <a:t>取方式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TTJSUD+KKDPDC+MicrosoftYaHei-Bold"/>
                <a:cs typeface="TTJSUD+KKDPDC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TTJSUD+KKDPDC+MicrosoftYaHei-Bold"/>
                <a:cs typeface="TTJSUD+KKDPDC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TTJSUD+KKDPDC+MicrosoftYaHei-Bold"/>
                <a:cs typeface="TTJSUD+KKDPDC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3045FD"/>
                </a:solidFill>
                <a:latin typeface="LMLBAJ+MS-UIGothic"/>
                <a:cs typeface="LMLBAJ+MS-UIGothic"/>
              </a:rPr>
              <a:t>行政划</a:t>
            </a:r>
            <a:r>
              <a:rPr sz="2000">
                <a:solidFill>
                  <a:srgbClr val="3045FD"/>
                </a:solidFill>
                <a:latin typeface="SimSun"/>
                <a:cs typeface="SimSun"/>
              </a:rPr>
              <a:t>拨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3045FD"/>
                </a:solidFill>
                <a:latin typeface="LMLBAJ+MS-UIGothic"/>
                <a:cs typeface="LMLBAJ+MS-UIGothic"/>
              </a:rPr>
              <a:t>出</a:t>
            </a:r>
            <a:r>
              <a:rPr sz="2000">
                <a:solidFill>
                  <a:srgbClr val="3045FD"/>
                </a:solidFill>
                <a:latin typeface="SimSun"/>
                <a:cs typeface="SimSun"/>
              </a:rPr>
              <a:t>让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3045FD"/>
                </a:solidFill>
                <a:latin typeface="SimSun"/>
                <a:cs typeface="SimSun"/>
              </a:rPr>
              <a:t>转让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MLBAJ+MS-UIGothic"/>
                <a:cs typeface="LMLBAJ+MS-UIGothic"/>
              </a:rPr>
              <a:t>适用于公益性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000000"/>
                </a:solidFill>
                <a:latin typeface="LMLBAJ+MS-UIGothic"/>
                <a:cs typeface="LMLBAJ+MS-UIGothic"/>
              </a:rPr>
              <a:t>目用地，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MLBAJ+MS-UIGothic"/>
                <a:cs typeface="LMLBAJ+MS-UIGothic"/>
              </a:rPr>
              <a:t>由政府无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偿</a:t>
            </a:r>
            <a:r>
              <a:rPr sz="1500">
                <a:solidFill>
                  <a:srgbClr val="000000"/>
                </a:solidFill>
                <a:latin typeface="LMLBAJ+MS-UIGothic"/>
                <a:cs typeface="LMLBAJ+MS-UIGothic"/>
              </a:rPr>
              <a:t>提供土地使用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权</a:t>
            </a:r>
            <a:r>
              <a:rPr sz="1500">
                <a:solidFill>
                  <a:srgbClr val="000000"/>
                </a:solidFill>
                <a:latin typeface="LMLBAJ+MS-UIGothic"/>
                <a:cs typeface="LMLBAJ+MS-UIGothic"/>
              </a:rPr>
              <a:t>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555304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MLBAJ+MS-UIGothic"/>
                <a:cs typeface="LMLBAJ+MS-UIGothic"/>
              </a:rPr>
              <a:t>适用于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经营</a:t>
            </a:r>
            <a:r>
              <a:rPr sz="1500">
                <a:solidFill>
                  <a:srgbClr val="000000"/>
                </a:solidFill>
                <a:latin typeface="LMLBAJ+MS-UIGothic"/>
                <a:cs typeface="LMLBAJ+MS-UIGothic"/>
              </a:rPr>
              <a:t>性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000000"/>
                </a:solidFill>
                <a:latin typeface="LMLBAJ+MS-UIGothic"/>
                <a:cs typeface="LMLBAJ+MS-UIGothic"/>
              </a:rPr>
              <a:t>目用地，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MLBAJ+MS-UIGothic"/>
                <a:cs typeface="LMLBAJ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LMLBAJ+MS-UIGothic"/>
                <a:cs typeface="LMLBAJ+MS-UIGothic"/>
              </a:rPr>
              <a:t>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LMLBAJ+MS-UIGothic"/>
                <a:cs typeface="LMLBAJ+MS-UIGothic"/>
              </a:rPr>
              <a:t>、拍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卖</a:t>
            </a:r>
            <a:r>
              <a:rPr sz="1500">
                <a:solidFill>
                  <a:srgbClr val="000000"/>
                </a:solidFill>
                <a:latin typeface="LMLBAJ+MS-UIGothic"/>
                <a:cs typeface="LMLBAJ+MS-UIGothic"/>
              </a:rPr>
              <a:t>、挂牌等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MLBAJ+MS-UIGothic"/>
                <a:cs typeface="LMLBAJ+MS-UIGothic"/>
              </a:rPr>
              <a:t>方式有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偿</a:t>
            </a:r>
            <a:r>
              <a:rPr sz="1500">
                <a:solidFill>
                  <a:srgbClr val="000000"/>
                </a:solidFill>
                <a:latin typeface="LMLBAJ+MS-UIGothic"/>
                <a:cs typeface="LMLBAJ+MS-UIGothic"/>
              </a:rPr>
              <a:t>取得土地使用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权</a:t>
            </a:r>
            <a:r>
              <a:rPr sz="1500">
                <a:solidFill>
                  <a:srgbClr val="000000"/>
                </a:solidFill>
                <a:latin typeface="LMLBAJ+MS-UIGothic"/>
                <a:cs typeface="LMLBAJ+MS-UIGothic"/>
              </a:rPr>
              <a:t>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409825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MLBAJ+MS-UIGothic"/>
                <a:cs typeface="LMLBAJ+MS-UIGothic"/>
              </a:rPr>
              <a:t>已取得土地使用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权</a:t>
            </a:r>
            <a:r>
              <a:rPr sz="1500">
                <a:solidFill>
                  <a:srgbClr val="000000"/>
                </a:solidFill>
                <a:latin typeface="LMLBAJ+MS-UIGothic"/>
                <a:cs typeface="LMLBAJ+MS-UIGothic"/>
              </a:rPr>
              <a:t>的土地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MLBAJ+MS-UIGothic"/>
                <a:cs typeface="LMLBAJ+MS-UIGothic"/>
              </a:rPr>
              <a:t>使用者，通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LMLBAJ+MS-UIGothic"/>
                <a:cs typeface="LMLBAJ+MS-UIGothic"/>
              </a:rPr>
              <a:t>出售、交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换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MLBAJ+MS-UIGothic"/>
                <a:cs typeface="LMLBAJ+MS-UIGothic"/>
              </a:rPr>
              <a:t>等方式将土地使用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权转</a:t>
            </a:r>
            <a:r>
              <a:rPr sz="1500">
                <a:solidFill>
                  <a:srgbClr val="000000"/>
                </a:solidFill>
                <a:latin typeface="LMLBAJ+MS-UIGothic"/>
                <a:cs typeface="LMLBAJ+MS-UIGothic"/>
              </a:rPr>
              <a:t>移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给</a:t>
            </a:r>
            <a:r>
              <a:rPr sz="1500">
                <a:solidFill>
                  <a:srgbClr val="000000"/>
                </a:solidFill>
                <a:latin typeface="LMLBAJ+MS-UIGothic"/>
                <a:cs typeface="LMLBAJ+MS-UIGothic"/>
              </a:rPr>
              <a:t>其他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单</a:t>
            </a:r>
            <a:r>
              <a:rPr sz="1500">
                <a:solidFill>
                  <a:srgbClr val="000000"/>
                </a:solidFill>
                <a:latin typeface="LMLBAJ+MS-UIGothic"/>
                <a:cs typeface="LMLBAJ+MS-UIGothic"/>
              </a:rPr>
              <a:t>位或个人。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LMLBAJ+MS-UIGothic"/>
                <a:cs typeface="LMLBAJ+MS-UIGothic"/>
              </a:rPr>
              <a:t>土地使用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权</a:t>
            </a:r>
            <a:r>
              <a:rPr sz="3000">
                <a:solidFill>
                  <a:srgbClr val="3045FD"/>
                </a:solidFill>
                <a:latin typeface="LMLBAJ+MS-UIGothic"/>
                <a:cs typeface="LMLBAJ+MS-UIGothic"/>
              </a:rPr>
              <a:t>的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评</a:t>
            </a:r>
            <a:r>
              <a:rPr sz="3000">
                <a:solidFill>
                  <a:srgbClr val="3045FD"/>
                </a:solidFill>
                <a:latin typeface="LMLBAJ+MS-UIGothic"/>
                <a:cs typeface="LMLBAJ+MS-UIGothic"/>
              </a:rPr>
              <a:t>估和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审</a:t>
            </a:r>
            <a:r>
              <a:rPr sz="3000">
                <a:solidFill>
                  <a:srgbClr val="3045FD"/>
                </a:solidFill>
                <a:latin typeface="LMLBAJ+MS-UIGothic"/>
                <a:cs typeface="LMLBAJ+MS-UIGothic"/>
              </a:rPr>
              <a:t>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243694" y="2004055"/>
            <a:ext cx="16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3045FD"/>
                </a:solidFill>
                <a:latin typeface="LMLBAJ+MS-UIGothic"/>
                <a:cs typeface="LMLBAJ+MS-UIGothic"/>
              </a:rPr>
              <a:t>土地使用</a:t>
            </a:r>
            <a:r>
              <a:rPr sz="1550" spc="25">
                <a:solidFill>
                  <a:srgbClr val="3045FD"/>
                </a:solidFill>
                <a:latin typeface="SimSun"/>
                <a:cs typeface="SimSun"/>
              </a:rPr>
              <a:t>权评</a:t>
            </a:r>
            <a:r>
              <a:rPr sz="1550">
                <a:solidFill>
                  <a:srgbClr val="3045FD"/>
                </a:solidFill>
                <a:latin typeface="LMLBAJ+MS-UIGothic"/>
                <a:cs typeface="LMLBAJ+MS-UIGothic"/>
              </a:rPr>
              <a:t>估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627873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LMLBAJ+MS-UIGothic"/>
                <a:cs typeface="LMLBAJ+MS-UIGothic"/>
              </a:rPr>
              <a:t>土地的价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值</a:t>
            </a:r>
            <a:r>
              <a:rPr sz="1350">
                <a:solidFill>
                  <a:srgbClr val="000000"/>
                </a:solidFill>
                <a:latin typeface="LMLBAJ+MS-UIGothic"/>
                <a:cs typeface="LMLBAJ+MS-UIGothic"/>
              </a:rPr>
              <a:t>、使用期限、用途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97569" y="2866878"/>
            <a:ext cx="302220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MLBAJ+MS-UIGothic"/>
                <a:cs typeface="LMLBAJ+MS-UIGothic"/>
              </a:rPr>
              <a:t>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LMLBAJ+MS-UIGothic"/>
                <a:cs typeface="LMLBAJ+MS-UIGothic"/>
              </a:rPr>
              <a:t>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000000"/>
                </a:solidFill>
                <a:latin typeface="LMLBAJ+MS-UIGothic"/>
                <a:cs typeface="LMLBAJ+MS-UIGothic"/>
              </a:rPr>
              <a:t>估，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LMLBAJ+MS-UIGothic"/>
                <a:cs typeface="LMLBAJ+MS-UIGothic"/>
              </a:rPr>
              <a:t>土地交易提供参考。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544050" y="414781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3045FD"/>
                </a:solidFill>
                <a:latin typeface="SimSun"/>
                <a:cs typeface="SimSun"/>
              </a:rPr>
              <a:t>审</a:t>
            </a:r>
            <a:r>
              <a:rPr sz="1550" spc="25">
                <a:solidFill>
                  <a:srgbClr val="3045FD"/>
                </a:solidFill>
                <a:latin typeface="LMLBAJ+MS-UIGothic"/>
                <a:cs typeface="LMLBAJ+MS-UIGothic"/>
              </a:rPr>
              <a:t>批程序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497569" y="4661388"/>
            <a:ext cx="2694109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MLBAJ+MS-UIGothic"/>
                <a:cs typeface="LMLBAJ+MS-UIGothic"/>
              </a:rPr>
              <a:t>根据国家或地方相关法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000000"/>
                </a:solidFill>
                <a:latin typeface="LMLBAJ+MS-UIGothic"/>
                <a:cs typeface="LMLBAJ+MS-UIGothic"/>
              </a:rPr>
              <a:t>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LMLBAJ+MS-UIGothic"/>
                <a:cs typeface="LMLBAJ+MS-UIGothic"/>
              </a:rPr>
              <a:t>土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MLBAJ+MS-UIGothic"/>
                <a:cs typeface="LMLBAJ+MS-UIGothic"/>
              </a:rPr>
              <a:t>地使用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权</a:t>
            </a:r>
            <a:r>
              <a:rPr sz="1350">
                <a:solidFill>
                  <a:srgbClr val="000000"/>
                </a:solidFill>
                <a:latin typeface="LMLBAJ+MS-UIGothic"/>
                <a:cs typeface="LMLBAJ+MS-UIGothic"/>
              </a:rPr>
              <a:t>的取得、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000000"/>
                </a:solidFill>
                <a:latin typeface="LMLBAJ+MS-UIGothic"/>
                <a:cs typeface="LMLBAJ+MS-UIGothic"/>
              </a:rPr>
              <a:t>更等事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项进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MLBAJ+MS-UIGothic"/>
                <a:cs typeface="LMLBAJ+MS-UIGothic"/>
              </a:rPr>
              <a:t>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审</a:t>
            </a:r>
            <a:r>
              <a:rPr sz="1350">
                <a:solidFill>
                  <a:srgbClr val="000000"/>
                </a:solidFill>
                <a:latin typeface="LMLBAJ+MS-UIGothic"/>
                <a:cs typeface="LMLBAJ+MS-UIGothic"/>
              </a:rPr>
              <a:t>批，确保合法合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000000"/>
                </a:solidFill>
                <a:latin typeface="LMLBAJ+MS-UIGothic"/>
                <a:cs typeface="LMLBAJ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300345" y="2448069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0085FF"/>
                </a:solidFill>
                <a:latin typeface="TTJSUD+KKDPDC+MicrosoftYaHei-Bold"/>
                <a:cs typeface="TTJSUD+KKDPDC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150110" y="3881274"/>
            <a:ext cx="9065754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0085FF"/>
                </a:solidFill>
                <a:latin typeface="LMLBAJ+MS-UIGothic"/>
                <a:cs typeface="LMLBAJ+MS-UIGothic"/>
              </a:rPr>
              <a:t>房地</a:t>
            </a:r>
            <a:r>
              <a:rPr sz="5150" spc="23">
                <a:solidFill>
                  <a:srgbClr val="0085FF"/>
                </a:solidFill>
                <a:latin typeface="SimSun"/>
                <a:cs typeface="SimSun"/>
              </a:rPr>
              <a:t>产项</a:t>
            </a:r>
            <a:r>
              <a:rPr sz="5150" spc="25">
                <a:solidFill>
                  <a:srgbClr val="0085FF"/>
                </a:solidFill>
                <a:latin typeface="LMLBAJ+MS-UIGothic"/>
                <a:cs typeface="LMLBAJ+MS-UIGothic"/>
              </a:rPr>
              <a:t>目用地</a:t>
            </a:r>
            <a:r>
              <a:rPr sz="5150" spc="25">
                <a:solidFill>
                  <a:srgbClr val="0085FF"/>
                </a:solidFill>
                <a:latin typeface="SimSun"/>
                <a:cs typeface="SimSun"/>
              </a:rPr>
              <a:t>获</a:t>
            </a:r>
            <a:r>
              <a:rPr sz="5150" spc="23">
                <a:solidFill>
                  <a:srgbClr val="0085FF"/>
                </a:solidFill>
                <a:latin typeface="LMLBAJ+MS-UIGothic"/>
                <a:cs typeface="LMLBAJ+MS-UIGothic"/>
              </a:rPr>
              <a:t>取的途径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LMLBAJ+MS-UIGothic"/>
                <a:cs typeface="LMLBAJ+MS-UIGothic"/>
              </a:rPr>
              <a:t>公开拍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 卖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396229" y="142220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045FD"/>
                </a:solidFill>
                <a:latin typeface="LMLBAJ+MS-UIGothic"/>
                <a:cs typeface="LMLBAJ+MS-UIGothic"/>
              </a:rPr>
              <a:t>拍</a:t>
            </a:r>
            <a:r>
              <a:rPr sz="2300" spc="25">
                <a:solidFill>
                  <a:srgbClr val="3045FD"/>
                </a:solidFill>
                <a:latin typeface="SimSun"/>
                <a:cs typeface="SimSun"/>
              </a:rPr>
              <a:t>卖</a:t>
            </a:r>
            <a:r>
              <a:rPr sz="2300" spc="25">
                <a:solidFill>
                  <a:srgbClr val="3045FD"/>
                </a:solidFill>
                <a:latin typeface="LMLBAJ+MS-UIGothic"/>
                <a:cs typeface="LMLBAJ+MS-UIGothic"/>
              </a:rPr>
              <a:t>定</a:t>
            </a:r>
            <a:r>
              <a:rPr sz="2300">
                <a:solidFill>
                  <a:srgbClr val="3045FD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061459" y="1521187"/>
            <a:ext cx="800266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TTJSUD+KKDPDC+MicrosoftYaHei-Bold"/>
                <a:cs typeface="TTJSUD+KKDPDC+MicrosoftYaHei-Bold"/>
              </a:rPr>
              <a:t>01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396229" y="1916167"/>
            <a:ext cx="671773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MLBAJ+MS-UIGothic"/>
                <a:cs typeface="LMLBAJ+MS-UIGothic"/>
              </a:rPr>
              <a:t>公开拍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卖</a:t>
            </a:r>
            <a:r>
              <a:rPr sz="1500">
                <a:solidFill>
                  <a:srgbClr val="000000"/>
                </a:solidFill>
                <a:latin typeface="LMLBAJ+MS-UIGothic"/>
                <a:cs typeface="LMLBAJ+MS-UIGothic"/>
              </a:rPr>
              <a:t>是一种通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LMLBAJ+MS-UIGothic"/>
                <a:cs typeface="LMLBAJ+MS-UIGothic"/>
              </a:rPr>
              <a:t>公开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竞</a:t>
            </a:r>
            <a:r>
              <a:rPr sz="1500">
                <a:solidFill>
                  <a:srgbClr val="000000"/>
                </a:solidFill>
                <a:latin typeface="LMLBAJ+MS-UIGothic"/>
                <a:cs typeface="LMLBAJ+MS-UIGothic"/>
              </a:rPr>
              <a:t>价的方式确定土地使用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权归</a:t>
            </a:r>
            <a:r>
              <a:rPr sz="1500">
                <a:solidFill>
                  <a:srgbClr val="000000"/>
                </a:solidFill>
                <a:latin typeface="LMLBAJ+MS-UIGothic"/>
                <a:cs typeface="LMLBAJ+MS-UIGothic"/>
              </a:rPr>
              <a:t>属的制度安排。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396229" y="2259068"/>
            <a:ext cx="664413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MLBAJ+MS-UIGothic"/>
                <a:cs typeface="LMLBAJ+MS-UIGothic"/>
              </a:rPr>
              <a:t>在拍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卖过</a:t>
            </a:r>
            <a:r>
              <a:rPr sz="1500">
                <a:solidFill>
                  <a:srgbClr val="000000"/>
                </a:solidFill>
                <a:latin typeface="LMLBAJ+MS-UIGothic"/>
                <a:cs typeface="LMLBAJ+MS-UIGothic"/>
              </a:rPr>
              <a:t>程中，多个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竞</a:t>
            </a:r>
            <a:r>
              <a:rPr sz="1500">
                <a:solidFill>
                  <a:srgbClr val="000000"/>
                </a:solidFill>
                <a:latin typeface="LMLBAJ+MS-UIGothic"/>
                <a:cs typeface="LMLBAJ+MS-UIGothic"/>
              </a:rPr>
              <a:t>拍者同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时举</a:t>
            </a:r>
            <a:r>
              <a:rPr sz="1500">
                <a:solidFill>
                  <a:srgbClr val="000000"/>
                </a:solidFill>
                <a:latin typeface="LMLBAJ+MS-UIGothic"/>
                <a:cs typeface="LMLBAJ+MS-UIGothic"/>
              </a:rPr>
              <a:t>牌，最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终</a:t>
            </a:r>
            <a:r>
              <a:rPr sz="1500">
                <a:solidFill>
                  <a:srgbClr val="000000"/>
                </a:solidFill>
                <a:latin typeface="LMLBAJ+MS-UIGothic"/>
                <a:cs typeface="LMLBAJ+MS-UIGothic"/>
              </a:rPr>
              <a:t>以最高出价者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获</a:t>
            </a:r>
            <a:r>
              <a:rPr sz="1500">
                <a:solidFill>
                  <a:srgbClr val="000000"/>
                </a:solidFill>
                <a:latin typeface="LMLBAJ+MS-UIGothic"/>
                <a:cs typeface="LMLBAJ+MS-UIGothic"/>
              </a:rPr>
              <a:t>得土地使用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权</a:t>
            </a:r>
            <a:r>
              <a:rPr sz="1500">
                <a:solidFill>
                  <a:srgbClr val="000000"/>
                </a:solidFill>
                <a:latin typeface="LMLBAJ+MS-UIGothic"/>
                <a:cs typeface="LMLBAJ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956175" y="316083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045FD"/>
                </a:solidFill>
                <a:latin typeface="LMLBAJ+MS-UIGothic"/>
                <a:cs typeface="LMLBAJ+MS-UIGothic"/>
              </a:rPr>
              <a:t>拍</a:t>
            </a:r>
            <a:r>
              <a:rPr sz="2300" spc="25">
                <a:solidFill>
                  <a:srgbClr val="3045FD"/>
                </a:solidFill>
                <a:latin typeface="SimSun"/>
                <a:cs typeface="SimSun"/>
              </a:rPr>
              <a:t>卖</a:t>
            </a:r>
            <a:r>
              <a:rPr sz="2300" spc="25">
                <a:solidFill>
                  <a:srgbClr val="3045FD"/>
                </a:solidFill>
                <a:latin typeface="LMLBAJ+MS-UIGothic"/>
                <a:cs typeface="LMLBAJ+MS-UIGothic"/>
              </a:rPr>
              <a:t>流程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3651884" y="3260452"/>
            <a:ext cx="800266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TTJSUD+KKDPDC+MicrosoftYaHei-Bold"/>
                <a:cs typeface="TTJSUD+KKDPDC+MicrosoftYaHei-Bold"/>
              </a:rPr>
              <a:t>02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4956175" y="3654797"/>
            <a:ext cx="6644133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MLBAJ+MS-UIGothic"/>
                <a:cs typeface="LMLBAJ+MS-UIGothic"/>
              </a:rPr>
              <a:t>公开拍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卖</a:t>
            </a:r>
            <a:r>
              <a:rPr sz="1500">
                <a:solidFill>
                  <a:srgbClr val="000000"/>
                </a:solidFill>
                <a:latin typeface="LMLBAJ+MS-UIGothic"/>
                <a:cs typeface="LMLBAJ+MS-UIGothic"/>
              </a:rPr>
              <a:t>通常由政府或相关机构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组织</a:t>
            </a:r>
            <a:r>
              <a:rPr sz="1500">
                <a:solidFill>
                  <a:srgbClr val="000000"/>
                </a:solidFill>
                <a:latin typeface="LMLBAJ+MS-UIGothic"/>
                <a:cs typeface="LMLBAJ+MS-UIGothic"/>
              </a:rPr>
              <a:t>，在指定的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时间</a:t>
            </a:r>
            <a:r>
              <a:rPr sz="1500">
                <a:solidFill>
                  <a:srgbClr val="000000"/>
                </a:solidFill>
                <a:latin typeface="LMLBAJ+MS-UIGothic"/>
                <a:cs typeface="LMLBAJ+MS-UIGothic"/>
              </a:rPr>
              <a:t>和地点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LMLBAJ+MS-UIGothic"/>
                <a:cs typeface="LMLBAJ+MS-UIGothic"/>
              </a:rPr>
              <a:t>行。拍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卖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MLBAJ+MS-UIGothic"/>
                <a:cs typeface="LMLBAJ+MS-UIGothic"/>
              </a:rPr>
              <a:t>前需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LMLBAJ+MS-UIGothic"/>
                <a:cs typeface="LMLBAJ+MS-UIGothic"/>
              </a:rPr>
              <a:t>布拍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卖</a:t>
            </a:r>
            <a:r>
              <a:rPr sz="1500">
                <a:solidFill>
                  <a:srgbClr val="000000"/>
                </a:solidFill>
                <a:latin typeface="LMLBAJ+MS-UIGothic"/>
                <a:cs typeface="LMLBAJ+MS-UIGothic"/>
              </a:rPr>
              <a:t>公告，公开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竞</a:t>
            </a:r>
            <a:r>
              <a:rPr sz="1500">
                <a:solidFill>
                  <a:srgbClr val="000000"/>
                </a:solidFill>
                <a:latin typeface="LMLBAJ+MS-UIGothic"/>
                <a:cs typeface="LMLBAJ+MS-UIGothic"/>
              </a:rPr>
              <a:t>拍信息，并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</a:t>
            </a:r>
            <a:r>
              <a:rPr sz="1500">
                <a:solidFill>
                  <a:srgbClr val="000000"/>
                </a:solidFill>
                <a:latin typeface="LMLBAJ+MS-UIGothic"/>
                <a:cs typeface="LMLBAJ+MS-UIGothic"/>
              </a:rPr>
              <a:t>立最低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竞</a:t>
            </a:r>
            <a:r>
              <a:rPr sz="1500">
                <a:solidFill>
                  <a:srgbClr val="000000"/>
                </a:solidFill>
                <a:latin typeface="LMLBAJ+MS-UIGothic"/>
                <a:cs typeface="LMLBAJ+MS-UIGothic"/>
              </a:rPr>
              <a:t>拍价。拍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卖过</a:t>
            </a:r>
            <a:r>
              <a:rPr sz="1500">
                <a:solidFill>
                  <a:srgbClr val="000000"/>
                </a:solidFill>
                <a:latin typeface="LMLBAJ+MS-UIGothic"/>
                <a:cs typeface="LMLBAJ+MS-UIGothic"/>
              </a:rPr>
              <a:t>程中，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竞</a:t>
            </a:r>
            <a:r>
              <a:rPr sz="1500">
                <a:solidFill>
                  <a:srgbClr val="000000"/>
                </a:solidFill>
                <a:latin typeface="LMLBAJ+MS-UIGothic"/>
                <a:cs typeface="LMLBAJ+MS-UIGothic"/>
              </a:rPr>
              <a:t>拍者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LMLBAJ+MS-UIGothic"/>
                <a:cs typeface="LMLBAJ+MS-UIGothic"/>
              </a:rPr>
              <a:t>按照价高者得的原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则进</a:t>
            </a:r>
            <a:r>
              <a:rPr sz="1500">
                <a:solidFill>
                  <a:srgbClr val="000000"/>
                </a:solidFill>
                <a:latin typeface="LMLBAJ+MS-UIGothic"/>
                <a:cs typeface="LMLBAJ+MS-UIGothic"/>
              </a:rPr>
              <a:t>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竞</a:t>
            </a:r>
            <a:r>
              <a:rPr sz="1500">
                <a:solidFill>
                  <a:srgbClr val="000000"/>
                </a:solidFill>
                <a:latin typeface="LMLBAJ+MS-UIGothic"/>
                <a:cs typeface="LMLBAJ+MS-UIGothic"/>
              </a:rPr>
              <a:t>争。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555490" y="489946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045FD"/>
                </a:solidFill>
                <a:latin typeface="LMLBAJ+MS-UIGothic"/>
                <a:cs typeface="LMLBAJ+MS-UIGothic"/>
              </a:rPr>
              <a:t>拍</a:t>
            </a:r>
            <a:r>
              <a:rPr sz="2300" spc="25">
                <a:solidFill>
                  <a:srgbClr val="3045FD"/>
                </a:solidFill>
                <a:latin typeface="SimSun"/>
                <a:cs typeface="SimSun"/>
              </a:rPr>
              <a:t>卖优</a:t>
            </a:r>
            <a:r>
              <a:rPr sz="2300" spc="23">
                <a:solidFill>
                  <a:srgbClr val="3045FD"/>
                </a:solidFill>
                <a:latin typeface="LMLBAJ+MS-UIGothic"/>
                <a:cs typeface="LMLBAJ+MS-UIGothic"/>
              </a:rPr>
              <a:t>缺点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3287395" y="4999082"/>
            <a:ext cx="800266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TTJSUD+KKDPDC+MicrosoftYaHei-Bold"/>
                <a:cs typeface="TTJSUD+KKDPDC+MicrosoftYaHei-Bold"/>
              </a:rPr>
              <a:t>03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4555490" y="5394063"/>
            <a:ext cx="6717729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MLBAJ+MS-UIGothic"/>
                <a:cs typeface="LMLBAJ+MS-UIGothic"/>
              </a:rPr>
              <a:t>公开拍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卖</a:t>
            </a:r>
            <a:r>
              <a:rPr sz="1500">
                <a:solidFill>
                  <a:srgbClr val="000000"/>
                </a:solidFill>
                <a:latin typeface="LMLBAJ+MS-UIGothic"/>
                <a:cs typeface="LMLBAJ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000000"/>
                </a:solidFill>
                <a:latin typeface="LMLBAJ+MS-UIGothic"/>
                <a:cs typeface="LMLBAJ+MS-UIGothic"/>
              </a:rPr>
              <a:t>点在于能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000000"/>
                </a:solidFill>
                <a:latin typeface="LMLBAJ+MS-UIGothic"/>
                <a:cs typeface="LMLBAJ+MS-UIGothic"/>
              </a:rPr>
              <a:t>充分体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0000"/>
                </a:solidFill>
                <a:latin typeface="LMLBAJ+MS-UIGothic"/>
                <a:cs typeface="LMLBAJ+MS-UIGothic"/>
              </a:rPr>
              <a:t>公平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竞</a:t>
            </a:r>
            <a:r>
              <a:rPr sz="1500">
                <a:solidFill>
                  <a:srgbClr val="000000"/>
                </a:solidFill>
                <a:latin typeface="LMLBAJ+MS-UIGothic"/>
                <a:cs typeface="LMLBAJ+MS-UIGothic"/>
              </a:rPr>
              <a:t>争的市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000000"/>
                </a:solidFill>
                <a:latin typeface="LMLBAJ+MS-UIGothic"/>
                <a:cs typeface="LMLBAJ+MS-UIGothic"/>
              </a:rPr>
              <a:t>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则</a:t>
            </a:r>
            <a:r>
              <a:rPr sz="1500">
                <a:solidFill>
                  <a:srgbClr val="000000"/>
                </a:solidFill>
                <a:latin typeface="LMLBAJ+MS-UIGothic"/>
                <a:cs typeface="LMLBAJ+MS-UIGothic"/>
              </a:rPr>
              <a:t>，有利于土地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MLBAJ+MS-UIGothic"/>
                <a:cs typeface="LMLBAJ+MS-UIGothic"/>
              </a:rPr>
              <a:t>源的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000000"/>
                </a:solidFill>
                <a:latin typeface="LMLBAJ+MS-UIGothic"/>
                <a:cs typeface="LMLBAJ+MS-UIGothic"/>
              </a:rPr>
              <a:t>化配置。然而，由于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竞</a:t>
            </a:r>
            <a:r>
              <a:rPr sz="1500">
                <a:solidFill>
                  <a:srgbClr val="000000"/>
                </a:solidFill>
                <a:latin typeface="LMLBAJ+MS-UIGothic"/>
                <a:cs typeface="LMLBAJ+MS-UIGothic"/>
              </a:rPr>
              <a:t>拍者之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000000"/>
                </a:solidFill>
                <a:latin typeface="LMLBAJ+MS-UIGothic"/>
                <a:cs typeface="LMLBAJ+MS-UIGothic"/>
              </a:rPr>
              <a:t>的激烈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竞</a:t>
            </a:r>
            <a:r>
              <a:rPr sz="1500">
                <a:solidFill>
                  <a:srgbClr val="000000"/>
                </a:solidFill>
                <a:latin typeface="LMLBAJ+MS-UIGothic"/>
                <a:cs typeface="LMLBAJ+MS-UIGothic"/>
              </a:rPr>
              <a:t>争，土地价格可能被推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MLBAJ+MS-UIGothic"/>
                <a:cs typeface="LMLBAJ+MS-UIGothic"/>
              </a:rPr>
              <a:t>高，增加开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LMLBAJ+MS-UIGothic"/>
                <a:cs typeface="LMLBAJ+MS-UIGothic"/>
              </a:rPr>
              <a:t>成本。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协议</a:t>
            </a:r>
            <a:r>
              <a:rPr sz="3000">
                <a:solidFill>
                  <a:srgbClr val="3045FD"/>
                </a:solidFill>
                <a:latin typeface="LMLBAJ+MS-UIGothic"/>
                <a:cs typeface="LMLBAJ+MS-UIGothic"/>
              </a:rPr>
              <a:t>出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让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530725" y="1452245"/>
            <a:ext cx="152725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3045FD"/>
                </a:solidFill>
                <a:latin typeface="SimSun"/>
                <a:cs typeface="SimSun"/>
              </a:rPr>
              <a:t>协议</a:t>
            </a:r>
            <a:r>
              <a:rPr sz="1600">
                <a:solidFill>
                  <a:srgbClr val="3045FD"/>
                </a:solidFill>
                <a:latin typeface="LMLBAJ+MS-UIGothic"/>
                <a:cs typeface="LMLBAJ+MS-UIGothic"/>
              </a:rPr>
              <a:t>出</a:t>
            </a:r>
            <a:r>
              <a:rPr sz="1600">
                <a:solidFill>
                  <a:srgbClr val="3045FD"/>
                </a:solidFill>
                <a:latin typeface="SimSun"/>
                <a:cs typeface="SimSun"/>
              </a:rPr>
              <a:t>让</a:t>
            </a:r>
            <a:r>
              <a:rPr sz="1600">
                <a:solidFill>
                  <a:srgbClr val="3045FD"/>
                </a:solidFill>
                <a:latin typeface="LMLBAJ+MS-UIGothic"/>
                <a:cs typeface="LMLBAJ+MS-UIGothic"/>
              </a:rPr>
              <a:t>定</a:t>
            </a:r>
            <a:r>
              <a:rPr sz="1600">
                <a:solidFill>
                  <a:srgbClr val="3045FD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0725" y="1982958"/>
            <a:ext cx="7623296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协议</a:t>
            </a:r>
            <a:r>
              <a:rPr sz="1350">
                <a:solidFill>
                  <a:srgbClr val="000000"/>
                </a:solidFill>
                <a:latin typeface="LMLBAJ+MS-UIGothic"/>
                <a:cs typeface="LMLBAJ+MS-UIGothic"/>
              </a:rPr>
              <a:t>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让</a:t>
            </a:r>
            <a:r>
              <a:rPr sz="1350">
                <a:solidFill>
                  <a:srgbClr val="000000"/>
                </a:solidFill>
                <a:latin typeface="LMLBAJ+MS-UIGothic"/>
                <a:cs typeface="LMLBAJ+MS-UIGothic"/>
              </a:rPr>
              <a:t>是指土地使用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权</a:t>
            </a:r>
            <a:r>
              <a:rPr sz="1350">
                <a:solidFill>
                  <a:srgbClr val="000000"/>
                </a:solidFill>
                <a:latin typeface="LMLBAJ+MS-UIGothic"/>
                <a:cs typeface="LMLBAJ+MS-UIGothic"/>
              </a:rPr>
              <a:t>人通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LMLBAJ+MS-UIGothic"/>
                <a:cs typeface="LMLBAJ+MS-UIGothic"/>
              </a:rPr>
              <a:t>与政府或相关机构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协</a:t>
            </a:r>
            <a:r>
              <a:rPr sz="1350">
                <a:solidFill>
                  <a:srgbClr val="000000"/>
                </a:solidFill>
                <a:latin typeface="LMLBAJ+MS-UIGothic"/>
                <a:cs typeface="LMLBAJ+MS-UIGothic"/>
              </a:rPr>
              <a:t>商的方式，达成土地使用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权</a:t>
            </a:r>
            <a:r>
              <a:rPr sz="1350">
                <a:solidFill>
                  <a:srgbClr val="000000"/>
                </a:solidFill>
                <a:latin typeface="LMLBAJ+MS-UIGothic"/>
                <a:cs typeface="LMLBAJ+MS-UIGothic"/>
              </a:rPr>
              <a:t>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让协议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MLBAJ+MS-UIGothic"/>
                <a:cs typeface="LMLBAJ+MS-UIGothic"/>
              </a:rPr>
              <a:t>的一种制度安排。在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协议</a:t>
            </a:r>
            <a:r>
              <a:rPr sz="1350">
                <a:solidFill>
                  <a:srgbClr val="000000"/>
                </a:solidFill>
                <a:latin typeface="LMLBAJ+MS-UIGothic"/>
                <a:cs typeface="LMLBAJ+MS-UIGothic"/>
              </a:rPr>
              <a:t>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让过</a:t>
            </a:r>
            <a:r>
              <a:rPr sz="1350">
                <a:solidFill>
                  <a:srgbClr val="000000"/>
                </a:solidFill>
                <a:latin typeface="LMLBAJ+MS-UIGothic"/>
                <a:cs typeface="LMLBAJ+MS-UIGothic"/>
              </a:rPr>
              <a:t>程中，双方就土地使用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权</a:t>
            </a:r>
            <a:r>
              <a:rPr sz="1350">
                <a:solidFill>
                  <a:srgbClr val="000000"/>
                </a:solidFill>
                <a:latin typeface="LMLBAJ+MS-UIGothic"/>
                <a:cs typeface="LMLBAJ+MS-UIGothic"/>
              </a:rPr>
              <a:t>的出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让</a:t>
            </a:r>
            <a:r>
              <a:rPr sz="1350">
                <a:solidFill>
                  <a:srgbClr val="000000"/>
                </a:solidFill>
                <a:latin typeface="LMLBAJ+MS-UIGothic"/>
                <a:cs typeface="LMLBAJ+MS-UIGothic"/>
              </a:rPr>
              <a:t>条件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LMLBAJ+MS-UIGothic"/>
                <a:cs typeface="LMLBAJ+MS-UIGothic"/>
              </a:rPr>
              <a:t>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协</a:t>
            </a:r>
            <a:r>
              <a:rPr sz="1350">
                <a:solidFill>
                  <a:srgbClr val="000000"/>
                </a:solidFill>
                <a:latin typeface="LMLBAJ+MS-UIGothic"/>
                <a:cs typeface="LMLBAJ+MS-UIGothic"/>
              </a:rPr>
              <a:t>商，达成一致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MLBAJ+MS-UIGothic"/>
                <a:cs typeface="LMLBAJ+MS-UIGothic"/>
              </a:rPr>
              <a:t>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签订</a:t>
            </a:r>
            <a:r>
              <a:rPr sz="1350">
                <a:solidFill>
                  <a:srgbClr val="000000"/>
                </a:solidFill>
                <a:latin typeface="LMLBAJ+MS-UIGothic"/>
                <a:cs typeface="LMLBAJ+MS-UIGothic"/>
              </a:rPr>
              <a:t>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让</a:t>
            </a:r>
            <a:r>
              <a:rPr sz="1350">
                <a:solidFill>
                  <a:srgbClr val="000000"/>
                </a:solidFill>
                <a:latin typeface="LMLBAJ+MS-UIGothic"/>
                <a:cs typeface="LMLBAJ+MS-UIGothic"/>
              </a:rPr>
              <a:t>合同。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530725" y="3172459"/>
            <a:ext cx="152725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3045FD"/>
                </a:solidFill>
                <a:latin typeface="SimSun"/>
                <a:cs typeface="SimSun"/>
              </a:rPr>
              <a:t>协议</a:t>
            </a:r>
            <a:r>
              <a:rPr sz="1600">
                <a:solidFill>
                  <a:srgbClr val="3045FD"/>
                </a:solidFill>
                <a:latin typeface="LMLBAJ+MS-UIGothic"/>
                <a:cs typeface="LMLBAJ+MS-UIGothic"/>
              </a:rPr>
              <a:t>出</a:t>
            </a:r>
            <a:r>
              <a:rPr sz="1600">
                <a:solidFill>
                  <a:srgbClr val="3045FD"/>
                </a:solidFill>
                <a:latin typeface="SimSun"/>
                <a:cs typeface="SimSun"/>
              </a:rPr>
              <a:t>让</a:t>
            </a:r>
            <a:r>
              <a:rPr sz="1600">
                <a:solidFill>
                  <a:srgbClr val="3045FD"/>
                </a:solidFill>
                <a:latin typeface="LMLBAJ+MS-UIGothic"/>
                <a:cs typeface="LMLBAJ+MS-UIGothic"/>
              </a:rPr>
              <a:t>流程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530725" y="3703173"/>
            <a:ext cx="7557060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协议</a:t>
            </a:r>
            <a:r>
              <a:rPr sz="1350">
                <a:solidFill>
                  <a:srgbClr val="000000"/>
                </a:solidFill>
                <a:latin typeface="LMLBAJ+MS-UIGothic"/>
                <a:cs typeface="LMLBAJ+MS-UIGothic"/>
              </a:rPr>
              <a:t>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让</a:t>
            </a:r>
            <a:r>
              <a:rPr sz="1350">
                <a:solidFill>
                  <a:srgbClr val="000000"/>
                </a:solidFill>
                <a:latin typeface="LMLBAJ+MS-UIGothic"/>
                <a:cs typeface="LMLBAJ+MS-UIGothic"/>
              </a:rPr>
              <a:t>通常由政府或相关机构根据土地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000000"/>
                </a:solidFill>
                <a:latin typeface="LMLBAJ+MS-UIGothic"/>
                <a:cs typeface="LMLBAJ+MS-UIGothic"/>
              </a:rPr>
              <a:t>划、用途、地理位置等因素制定出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让</a:t>
            </a:r>
            <a:r>
              <a:rPr sz="1350">
                <a:solidFill>
                  <a:srgbClr val="000000"/>
                </a:solidFill>
                <a:latin typeface="LMLBAJ+MS-UIGothic"/>
                <a:cs typeface="LMLBAJ+MS-UIGothic"/>
              </a:rPr>
              <a:t>方案，并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MLBAJ+MS-UIGothic"/>
                <a:cs typeface="LMLBAJ+MS-UIGothic"/>
              </a:rPr>
              <a:t>公开征集意向用地者。有意向的用地者需提交申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请</a:t>
            </a:r>
            <a:r>
              <a:rPr sz="1350">
                <a:solidFill>
                  <a:srgbClr val="000000"/>
                </a:solidFill>
                <a:latin typeface="LMLBAJ+MS-UIGothic"/>
                <a:cs typeface="LMLBAJ+MS-UIGothic"/>
              </a:rPr>
              <a:t>材料，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经审</a:t>
            </a:r>
            <a:r>
              <a:rPr sz="1350">
                <a:solidFill>
                  <a:srgbClr val="000000"/>
                </a:solidFill>
                <a:latin typeface="LMLBAJ+MS-UIGothic"/>
                <a:cs typeface="LMLBAJ+MS-UIGothic"/>
              </a:rPr>
              <a:t>核通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LMLBAJ+MS-UIGothic"/>
                <a:cs typeface="LMLBAJ+MS-UIGothic"/>
              </a:rPr>
              <a:t>后与政府或相关机构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LMLBAJ+MS-UIGothic"/>
                <a:cs typeface="LMLBAJ+MS-UIGothic"/>
              </a:rPr>
              <a:t>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协</a:t>
            </a:r>
            <a:r>
              <a:rPr sz="1350">
                <a:solidFill>
                  <a:srgbClr val="000000"/>
                </a:solidFill>
                <a:latin typeface="LMLBAJ+MS-UIGothic"/>
                <a:cs typeface="LMLBAJ+MS-UIGothic"/>
              </a:rPr>
              <a:t>商，达成一致后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签订</a:t>
            </a:r>
            <a:r>
              <a:rPr sz="1350">
                <a:solidFill>
                  <a:srgbClr val="000000"/>
                </a:solidFill>
                <a:latin typeface="LMLBAJ+MS-UIGothic"/>
                <a:cs typeface="LMLBAJ+MS-UIGothic"/>
              </a:rPr>
              <a:t>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让</a:t>
            </a:r>
            <a:r>
              <a:rPr sz="1350">
                <a:solidFill>
                  <a:srgbClr val="000000"/>
                </a:solidFill>
                <a:latin typeface="LMLBAJ+MS-UIGothic"/>
                <a:cs typeface="LMLBAJ+MS-UIGothic"/>
              </a:rPr>
              <a:t>合同。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530725" y="4892675"/>
            <a:ext cx="1731061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3045FD"/>
                </a:solidFill>
                <a:latin typeface="SimSun"/>
                <a:cs typeface="SimSun"/>
              </a:rPr>
              <a:t>协议</a:t>
            </a:r>
            <a:r>
              <a:rPr sz="1600">
                <a:solidFill>
                  <a:srgbClr val="3045FD"/>
                </a:solidFill>
                <a:latin typeface="LMLBAJ+MS-UIGothic"/>
                <a:cs typeface="LMLBAJ+MS-UIGothic"/>
              </a:rPr>
              <a:t>出</a:t>
            </a:r>
            <a:r>
              <a:rPr sz="1600">
                <a:solidFill>
                  <a:srgbClr val="3045FD"/>
                </a:solidFill>
                <a:latin typeface="SimSun"/>
                <a:cs typeface="SimSun"/>
              </a:rPr>
              <a:t>让优</a:t>
            </a:r>
            <a:r>
              <a:rPr sz="1600">
                <a:solidFill>
                  <a:srgbClr val="3045FD"/>
                </a:solidFill>
                <a:latin typeface="LMLBAJ+MS-UIGothic"/>
                <a:cs typeface="LMLBAJ+MS-UIGothic"/>
              </a:rPr>
              <a:t>缺点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530725" y="5423387"/>
            <a:ext cx="7623296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协议</a:t>
            </a:r>
            <a:r>
              <a:rPr sz="1350">
                <a:solidFill>
                  <a:srgbClr val="000000"/>
                </a:solidFill>
                <a:latin typeface="LMLBAJ+MS-UIGothic"/>
                <a:cs typeface="LMLBAJ+MS-UIGothic"/>
              </a:rPr>
              <a:t>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让</a:t>
            </a:r>
            <a:r>
              <a:rPr sz="1350">
                <a:solidFill>
                  <a:srgbClr val="000000"/>
                </a:solidFill>
                <a:latin typeface="LMLBAJ+MS-UIGothic"/>
                <a:cs typeface="LMLBAJ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优</a:t>
            </a:r>
            <a:r>
              <a:rPr sz="1350">
                <a:solidFill>
                  <a:srgbClr val="000000"/>
                </a:solidFill>
                <a:latin typeface="LMLBAJ+MS-UIGothic"/>
                <a:cs typeface="LMLBAJ+MS-UIGothic"/>
              </a:rPr>
              <a:t>点在于能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000000"/>
                </a:solidFill>
                <a:latin typeface="LMLBAJ+MS-UIGothic"/>
                <a:cs typeface="LMLBAJ+MS-UIGothic"/>
              </a:rPr>
              <a:t>充分考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虑</a:t>
            </a:r>
            <a:r>
              <a:rPr sz="1350">
                <a:solidFill>
                  <a:srgbClr val="000000"/>
                </a:solidFill>
                <a:latin typeface="LMLBAJ+MS-UIGothic"/>
                <a:cs typeface="LMLBAJ+MS-UIGothic"/>
              </a:rPr>
              <a:t>土地的具体情况和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实际</a:t>
            </a:r>
            <a:r>
              <a:rPr sz="1350">
                <a:solidFill>
                  <a:srgbClr val="000000"/>
                </a:solidFill>
                <a:latin typeface="LMLBAJ+MS-UIGothic"/>
                <a:cs typeface="LMLBAJ+MS-UIGothic"/>
              </a:rPr>
              <a:t>需求，有利于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实现</a:t>
            </a:r>
            <a:r>
              <a:rPr sz="1350">
                <a:solidFill>
                  <a:srgbClr val="000000"/>
                </a:solidFill>
                <a:latin typeface="LMLBAJ+MS-UIGothic"/>
                <a:cs typeface="LMLBAJ+MS-UIGothic"/>
              </a:rPr>
              <a:t>土地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000000"/>
                </a:solidFill>
                <a:latin typeface="LMLBAJ+MS-UIGothic"/>
                <a:cs typeface="LMLBAJ+MS-UIGothic"/>
              </a:rPr>
              <a:t>源的个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MLBAJ+MS-UIGothic"/>
                <a:cs typeface="LMLBAJ+MS-UIGothic"/>
              </a:rPr>
              <a:t>性化配置。然而，由于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协</a:t>
            </a:r>
            <a:r>
              <a:rPr sz="1350">
                <a:solidFill>
                  <a:srgbClr val="000000"/>
                </a:solidFill>
                <a:latin typeface="LMLBAJ+MS-UIGothic"/>
                <a:cs typeface="LMLBAJ+MS-UIGothic"/>
              </a:rPr>
              <a:t>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LMLBAJ+MS-UIGothic"/>
                <a:cs typeface="LMLBAJ+MS-UIGothic"/>
              </a:rPr>
              <a:t>程中可能存在信息不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LMLBAJ+MS-UIGothic"/>
                <a:cs typeface="LMLBAJ+MS-UIGothic"/>
              </a:rPr>
              <a:t>称和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权</a:t>
            </a:r>
            <a:r>
              <a:rPr sz="1350">
                <a:solidFill>
                  <a:srgbClr val="000000"/>
                </a:solidFill>
                <a:latin typeface="LMLBAJ+MS-UIGothic"/>
                <a:cs typeface="LMLBAJ+MS-UIGothic"/>
              </a:rPr>
              <a:t>力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寻</a:t>
            </a:r>
            <a:r>
              <a:rPr sz="1350">
                <a:solidFill>
                  <a:srgbClr val="000000"/>
                </a:solidFill>
                <a:latin typeface="LMLBAJ+MS-UIGothic"/>
                <a:cs typeface="LMLBAJ+MS-UIGothic"/>
              </a:rPr>
              <a:t>租等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  <a:r>
              <a:rPr sz="1350">
                <a:solidFill>
                  <a:srgbClr val="000000"/>
                </a:solidFill>
                <a:latin typeface="LMLBAJ+MS-UIGothic"/>
                <a:cs typeface="LMLBAJ+MS-UIGothic"/>
              </a:rPr>
              <a:t>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协议</a:t>
            </a:r>
            <a:r>
              <a:rPr sz="1350">
                <a:solidFill>
                  <a:srgbClr val="000000"/>
                </a:solidFill>
                <a:latin typeface="LMLBAJ+MS-UIGothic"/>
                <a:cs typeface="LMLBAJ+MS-UIGothic"/>
              </a:rPr>
              <a:t>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让</a:t>
            </a:r>
            <a:r>
              <a:rPr sz="1350">
                <a:solidFill>
                  <a:srgbClr val="000000"/>
                </a:solidFill>
                <a:latin typeface="LMLBAJ+MS-UIGothic"/>
                <a:cs typeface="LMLBAJ+MS-UIGothic"/>
              </a:rPr>
              <a:t>也存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MLBAJ+MS-UIGothic"/>
                <a:cs typeface="LMLBAJ+MS-UIGothic"/>
              </a:rPr>
              <a:t>在着一定的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风险</a:t>
            </a:r>
            <a:r>
              <a:rPr sz="1350">
                <a:solidFill>
                  <a:srgbClr val="000000"/>
                </a:solidFill>
                <a:latin typeface="LMLBAJ+MS-UIGothic"/>
                <a:cs typeface="LMLBAJ+MS-UIGothic"/>
              </a:rPr>
              <a:t>和挑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战</a:t>
            </a:r>
            <a:r>
              <a:rPr sz="1350">
                <a:solidFill>
                  <a:srgbClr val="000000"/>
                </a:solidFill>
                <a:latin typeface="LMLBAJ+MS-UIGothic"/>
                <a:cs typeface="LMLBAJ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LMLBAJ+MS-UIGothic"/>
                <a:cs typeface="LMLBAJ+MS-UIGothic"/>
              </a:rPr>
              <a:t>土地一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级</a:t>
            </a:r>
            <a:r>
              <a:rPr sz="3000">
                <a:solidFill>
                  <a:srgbClr val="3045FD"/>
                </a:solidFill>
                <a:latin typeface="LMLBAJ+MS-UIGothic"/>
                <a:cs typeface="LMLBAJ+MS-UIGothic"/>
              </a:rPr>
              <a:t>开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发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61719" y="1453951"/>
            <a:ext cx="279714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045FD"/>
                </a:solidFill>
                <a:latin typeface="LMLBAJ+MS-UIGothic"/>
                <a:cs typeface="LMLBAJ+MS-UIGothic"/>
              </a:rPr>
              <a:t>土地一</a:t>
            </a:r>
            <a:r>
              <a:rPr sz="2300" spc="23">
                <a:solidFill>
                  <a:srgbClr val="3045FD"/>
                </a:solidFill>
                <a:latin typeface="SimSun"/>
                <a:cs typeface="SimSun"/>
              </a:rPr>
              <a:t>级</a:t>
            </a:r>
            <a:r>
              <a:rPr sz="2300" spc="25">
                <a:solidFill>
                  <a:srgbClr val="3045FD"/>
                </a:solidFill>
                <a:latin typeface="LMLBAJ+MS-UIGothic"/>
                <a:cs typeface="LMLBAJ+MS-UIGothic"/>
              </a:rPr>
              <a:t>开</a:t>
            </a:r>
            <a:r>
              <a:rPr sz="2300" spc="25">
                <a:solidFill>
                  <a:srgbClr val="3045FD"/>
                </a:solidFill>
                <a:latin typeface="SimSun"/>
                <a:cs typeface="SimSun"/>
              </a:rPr>
              <a:t>发</a:t>
            </a:r>
            <a:r>
              <a:rPr sz="2300" spc="25">
                <a:solidFill>
                  <a:srgbClr val="3045FD"/>
                </a:solidFill>
                <a:latin typeface="LMLBAJ+MS-UIGothic"/>
                <a:cs typeface="LMLBAJ+MS-UIGothic"/>
              </a:rPr>
              <a:t>定</a:t>
            </a:r>
            <a:r>
              <a:rPr sz="2300">
                <a:solidFill>
                  <a:srgbClr val="3045FD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17109" y="1453951"/>
            <a:ext cx="279714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045FD"/>
                </a:solidFill>
                <a:latin typeface="LMLBAJ+MS-UIGothic"/>
                <a:cs typeface="LMLBAJ+MS-UIGothic"/>
              </a:rPr>
              <a:t>土地一</a:t>
            </a:r>
            <a:r>
              <a:rPr sz="2300" spc="23">
                <a:solidFill>
                  <a:srgbClr val="3045FD"/>
                </a:solidFill>
                <a:latin typeface="SimSun"/>
                <a:cs typeface="SimSun"/>
              </a:rPr>
              <a:t>级</a:t>
            </a:r>
            <a:r>
              <a:rPr sz="2300" spc="25">
                <a:solidFill>
                  <a:srgbClr val="3045FD"/>
                </a:solidFill>
                <a:latin typeface="LMLBAJ+MS-UIGothic"/>
                <a:cs typeface="LMLBAJ+MS-UIGothic"/>
              </a:rPr>
              <a:t>开</a:t>
            </a:r>
            <a:r>
              <a:rPr sz="2300" spc="25">
                <a:solidFill>
                  <a:srgbClr val="3045FD"/>
                </a:solidFill>
                <a:latin typeface="SimSun"/>
                <a:cs typeface="SimSun"/>
              </a:rPr>
              <a:t>发</a:t>
            </a:r>
            <a:r>
              <a:rPr sz="2300" spc="25">
                <a:solidFill>
                  <a:srgbClr val="3045FD"/>
                </a:solidFill>
                <a:latin typeface="LMLBAJ+MS-UIGothic"/>
                <a:cs typeface="LMLBAJ+MS-UIGothic"/>
              </a:rPr>
              <a:t>流程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632825" y="1453951"/>
            <a:ext cx="30924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045FD"/>
                </a:solidFill>
                <a:latin typeface="LMLBAJ+MS-UIGothic"/>
                <a:cs typeface="LMLBAJ+MS-UIGothic"/>
              </a:rPr>
              <a:t>土地一</a:t>
            </a:r>
            <a:r>
              <a:rPr sz="2300" spc="23">
                <a:solidFill>
                  <a:srgbClr val="3045FD"/>
                </a:solidFill>
                <a:latin typeface="SimSun"/>
                <a:cs typeface="SimSun"/>
              </a:rPr>
              <a:t>级</a:t>
            </a:r>
            <a:r>
              <a:rPr sz="2300" spc="25">
                <a:solidFill>
                  <a:srgbClr val="3045FD"/>
                </a:solidFill>
                <a:latin typeface="LMLBAJ+MS-UIGothic"/>
                <a:cs typeface="LMLBAJ+MS-UIGothic"/>
              </a:rPr>
              <a:t>开</a:t>
            </a:r>
            <a:r>
              <a:rPr sz="2300" spc="25">
                <a:solidFill>
                  <a:srgbClr val="3045FD"/>
                </a:solidFill>
                <a:latin typeface="SimSun"/>
                <a:cs typeface="SimSun"/>
              </a:rPr>
              <a:t>发优</a:t>
            </a:r>
            <a:r>
              <a:rPr sz="2300" spc="25">
                <a:solidFill>
                  <a:srgbClr val="3045FD"/>
                </a:solidFill>
                <a:latin typeface="LMLBAJ+MS-UIGothic"/>
                <a:cs typeface="LMLBAJ+MS-UIGothic"/>
              </a:rPr>
              <a:t>缺点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061719" y="2506198"/>
            <a:ext cx="3154679" cy="228028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MLBAJ+MS-UIGothic"/>
                <a:cs typeface="LMLBAJ+MS-UIGothic"/>
              </a:rPr>
              <a:t>土地一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级</a:t>
            </a:r>
            <a:r>
              <a:rPr sz="1350">
                <a:solidFill>
                  <a:srgbClr val="000000"/>
                </a:solidFill>
                <a:latin typeface="LMLBAJ+MS-UIGothic"/>
                <a:cs typeface="LMLBAJ+MS-UIGothic"/>
              </a:rPr>
              <a:t>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LMLBAJ+MS-UIGothic"/>
                <a:cs typeface="LMLBAJ+MS-UIGothic"/>
              </a:rPr>
              <a:t>是指政府或相关机构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MLBAJ+MS-UIGothic"/>
                <a:cs typeface="LMLBAJ+MS-UIGothic"/>
              </a:rPr>
              <a:t>一定区域内的基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础设</a:t>
            </a:r>
            <a:r>
              <a:rPr sz="1350">
                <a:solidFill>
                  <a:srgbClr val="000000"/>
                </a:solidFill>
                <a:latin typeface="LMLBAJ+MS-UIGothic"/>
                <a:cs typeface="LMLBAJ+MS-UIGothic"/>
              </a:rPr>
              <a:t>施和公共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设</a:t>
            </a:r>
            <a:r>
              <a:rPr sz="1350">
                <a:solidFill>
                  <a:srgbClr val="000000"/>
                </a:solidFill>
                <a:latin typeface="LMLBAJ+MS-UIGothic"/>
                <a:cs typeface="LMLBAJ+MS-UIGothic"/>
              </a:rPr>
              <a:t>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MLBAJ+MS-UIGothic"/>
                <a:cs typeface="LMLBAJ+MS-UIGothic"/>
              </a:rPr>
              <a:t>行投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000000"/>
                </a:solidFill>
                <a:latin typeface="LMLBAJ+MS-UIGothic"/>
                <a:cs typeface="LMLBAJ+MS-UIGothic"/>
              </a:rPr>
              <a:t>、建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设</a:t>
            </a:r>
            <a:r>
              <a:rPr sz="1350">
                <a:solidFill>
                  <a:srgbClr val="000000"/>
                </a:solidFill>
                <a:latin typeface="LMLBAJ+MS-UIGothic"/>
                <a:cs typeface="LMLBAJ+MS-UIGothic"/>
              </a:rPr>
              <a:t>、运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营</a:t>
            </a:r>
            <a:r>
              <a:rPr sz="1350">
                <a:solidFill>
                  <a:srgbClr val="000000"/>
                </a:solidFill>
                <a:latin typeface="LMLBAJ+MS-UIGothic"/>
                <a:cs typeface="LMLBAJ+MS-UIGothic"/>
              </a:rPr>
              <a:t>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维护</a:t>
            </a:r>
            <a:r>
              <a:rPr sz="1350">
                <a:solidFill>
                  <a:srgbClr val="000000"/>
                </a:solidFill>
                <a:latin typeface="LMLBAJ+MS-UIGothic"/>
                <a:cs typeface="LMLBAJ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LMLBAJ+MS-UIGothic"/>
                <a:cs typeface="LMLBAJ+MS-UIGothic"/>
              </a:rPr>
              <a:t>程。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MLBAJ+MS-UIGothic"/>
                <a:cs typeface="LMLBAJ+MS-UIGothic"/>
              </a:rPr>
              <a:t>在土地一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级</a:t>
            </a:r>
            <a:r>
              <a:rPr sz="1350">
                <a:solidFill>
                  <a:srgbClr val="000000"/>
                </a:solidFill>
                <a:latin typeface="LMLBAJ+MS-UIGothic"/>
                <a:cs typeface="LMLBAJ+MS-UIGothic"/>
              </a:rPr>
              <a:t>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发过</a:t>
            </a:r>
            <a:r>
              <a:rPr sz="1350">
                <a:solidFill>
                  <a:srgbClr val="000000"/>
                </a:solidFill>
                <a:latin typeface="LMLBAJ+MS-UIGothic"/>
                <a:cs typeface="LMLBAJ+MS-UIGothic"/>
              </a:rPr>
              <a:t>程中，政府或相关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MLBAJ+MS-UIGothic"/>
                <a:cs typeface="LMLBAJ+MS-UIGothic"/>
              </a:rPr>
              <a:t>机构通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LMLBAJ+MS-UIGothic"/>
                <a:cs typeface="LMLBAJ+MS-UIGothic"/>
              </a:rPr>
              <a:t>完善基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础设</a:t>
            </a:r>
            <a:r>
              <a:rPr sz="1350">
                <a:solidFill>
                  <a:srgbClr val="000000"/>
                </a:solidFill>
                <a:latin typeface="LMLBAJ+MS-UIGothic"/>
                <a:cs typeface="LMLBAJ+MS-UIGothic"/>
              </a:rPr>
              <a:t>施和公共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设</a:t>
            </a:r>
            <a:r>
              <a:rPr sz="1350">
                <a:solidFill>
                  <a:srgbClr val="000000"/>
                </a:solidFill>
                <a:latin typeface="LMLBAJ+MS-UIGothic"/>
                <a:cs typeface="LMLBAJ+MS-UIGothic"/>
              </a:rPr>
              <a:t>施，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MLBAJ+MS-UIGothic"/>
                <a:cs typeface="LMLBAJ+MS-UIGothic"/>
              </a:rPr>
              <a:t>提高土地使用价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值</a:t>
            </a:r>
            <a:r>
              <a:rPr sz="1350">
                <a:solidFill>
                  <a:srgbClr val="000000"/>
                </a:solidFill>
                <a:latin typeface="LMLBAJ+MS-UIGothic"/>
                <a:cs typeface="LMLBAJ+MS-UIGothic"/>
              </a:rPr>
              <a:t>和品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LMLBAJ+MS-UIGothic"/>
                <a:cs typeface="LMLBAJ+MS-UIGothic"/>
              </a:rPr>
              <a:t>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LMLBAJ+MS-UIGothic"/>
                <a:cs typeface="LMLBAJ+MS-UIGothic"/>
              </a:rPr>
              <a:t>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级</a:t>
            </a:r>
            <a:r>
              <a:rPr sz="1350">
                <a:solidFill>
                  <a:srgbClr val="000000"/>
                </a:solidFill>
                <a:latin typeface="LMLBAJ+MS-UIGothic"/>
                <a:cs typeface="LMLBAJ+MS-UIGothic"/>
              </a:rPr>
              <a:t>市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000000"/>
                </a:solidFill>
                <a:latin typeface="LMLBAJ+MS-UIGothic"/>
                <a:cs typeface="LMLBAJ+MS-UIGothic"/>
              </a:rPr>
              <a:t>提供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优质</a:t>
            </a:r>
            <a:r>
              <a:rPr sz="1350">
                <a:solidFill>
                  <a:srgbClr val="000000"/>
                </a:solidFill>
                <a:latin typeface="LMLBAJ+MS-UIGothic"/>
                <a:cs typeface="LMLBAJ+MS-UIGothic"/>
              </a:rPr>
              <a:t>的土地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000000"/>
                </a:solidFill>
                <a:latin typeface="LMLBAJ+MS-UIGothic"/>
                <a:cs typeface="LMLBAJ+MS-UIGothic"/>
              </a:rPr>
              <a:t>源。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03140" y="2506198"/>
            <a:ext cx="3154679" cy="228028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MLBAJ+MS-UIGothic"/>
                <a:cs typeface="LMLBAJ+MS-UIGothic"/>
              </a:rPr>
              <a:t>土地一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级</a:t>
            </a:r>
            <a:r>
              <a:rPr sz="1350">
                <a:solidFill>
                  <a:srgbClr val="000000"/>
                </a:solidFill>
                <a:latin typeface="LMLBAJ+MS-UIGothic"/>
                <a:cs typeface="LMLBAJ+MS-UIGothic"/>
              </a:rPr>
              <a:t>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LMLBAJ+MS-UIGothic"/>
                <a:cs typeface="LMLBAJ+MS-UIGothic"/>
              </a:rPr>
              <a:t>通常由政府或相关机构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负责实</a:t>
            </a:r>
            <a:r>
              <a:rPr sz="1350">
                <a:solidFill>
                  <a:srgbClr val="000000"/>
                </a:solidFill>
                <a:latin typeface="LMLBAJ+MS-UIGothic"/>
                <a:cs typeface="LMLBAJ+MS-UIGothic"/>
              </a:rPr>
              <a:t>施。具体流程包括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1350">
                <a:solidFill>
                  <a:srgbClr val="000000"/>
                </a:solidFill>
                <a:latin typeface="LMLBAJ+MS-UIGothic"/>
                <a:cs typeface="LMLBAJ+MS-UIGothic"/>
              </a:rPr>
              <a:t>目策划、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000000"/>
                </a:solidFill>
                <a:latin typeface="LMLBAJ+MS-UIGothic"/>
                <a:cs typeface="LMLBAJ+MS-UIGothic"/>
              </a:rPr>
              <a:t>金筹措、征地拆迁、基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础设</a:t>
            </a:r>
            <a:r>
              <a:rPr sz="1350">
                <a:solidFill>
                  <a:srgbClr val="000000"/>
                </a:solidFill>
                <a:latin typeface="LMLBAJ+MS-UIGothic"/>
                <a:cs typeface="LMLBAJ+MS-UIGothic"/>
              </a:rPr>
              <a:t>施建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设</a:t>
            </a:r>
            <a:r>
              <a:rPr sz="1350">
                <a:solidFill>
                  <a:srgbClr val="000000"/>
                </a:solidFill>
                <a:latin typeface="LMLBAJ+MS-UIGothic"/>
                <a:cs typeface="LMLBAJ+MS-UIGothic"/>
              </a:rPr>
              <a:t>、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MLBAJ+MS-UIGothic"/>
                <a:cs typeface="LMLBAJ+MS-UIGothic"/>
              </a:rPr>
              <a:t>公共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设</a:t>
            </a:r>
            <a:r>
              <a:rPr sz="1350">
                <a:solidFill>
                  <a:srgbClr val="000000"/>
                </a:solidFill>
                <a:latin typeface="LMLBAJ+MS-UIGothic"/>
                <a:cs typeface="LMLBAJ+MS-UIGothic"/>
              </a:rPr>
              <a:t>施建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设</a:t>
            </a:r>
            <a:r>
              <a:rPr sz="1350">
                <a:solidFill>
                  <a:srgbClr val="000000"/>
                </a:solidFill>
                <a:latin typeface="LMLBAJ+MS-UIGothic"/>
                <a:cs typeface="LMLBAJ+MS-UIGothic"/>
              </a:rPr>
              <a:t>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验</a:t>
            </a:r>
            <a:r>
              <a:rPr sz="1350">
                <a:solidFill>
                  <a:srgbClr val="000000"/>
                </a:solidFill>
                <a:latin typeface="LMLBAJ+MS-UIGothic"/>
                <a:cs typeface="LMLBAJ+MS-UIGothic"/>
              </a:rPr>
              <a:t>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000000"/>
                </a:solidFill>
                <a:latin typeface="LMLBAJ+MS-UIGothic"/>
                <a:cs typeface="LMLBAJ+MS-UIGothic"/>
              </a:rPr>
              <a:t>估等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环节</a:t>
            </a:r>
            <a:r>
              <a:rPr sz="1350">
                <a:solidFill>
                  <a:srgbClr val="000000"/>
                </a:solidFill>
                <a:latin typeface="LMLBAJ+MS-UIGothic"/>
                <a:cs typeface="LMLBAJ+MS-UIGothic"/>
              </a:rPr>
              <a:t>。在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1350">
                <a:solidFill>
                  <a:srgbClr val="000000"/>
                </a:solidFill>
                <a:latin typeface="LMLBAJ+MS-UIGothic"/>
                <a:cs typeface="LMLBAJ+MS-UIGothic"/>
              </a:rPr>
              <a:t>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LMLBAJ+MS-UIGothic"/>
                <a:cs typeface="LMLBAJ+MS-UIGothic"/>
              </a:rPr>
              <a:t>程中，政府或相关机构需与当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MLBAJ+MS-UIGothic"/>
                <a:cs typeface="LMLBAJ+MS-UIGothic"/>
              </a:rPr>
              <a:t>地政府、居民和企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LMLBAJ+MS-UIGothic"/>
                <a:cs typeface="LMLBAJ+MS-UIGothic"/>
              </a:rPr>
              <a:t>等各方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LMLBAJ+MS-UIGothic"/>
                <a:cs typeface="LMLBAJ+MS-UIGothic"/>
              </a:rPr>
              <a:t>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协调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MLBAJ+MS-UIGothic"/>
                <a:cs typeface="LMLBAJ+MS-UIGothic"/>
              </a:rPr>
              <a:t>和沟通。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641715" y="2506198"/>
            <a:ext cx="3154679" cy="25888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MLBAJ+MS-UIGothic"/>
                <a:cs typeface="LMLBAJ+MS-UIGothic"/>
              </a:rPr>
              <a:t>土地一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级</a:t>
            </a:r>
            <a:r>
              <a:rPr sz="1350">
                <a:solidFill>
                  <a:srgbClr val="000000"/>
                </a:solidFill>
                <a:latin typeface="LMLBAJ+MS-UIGothic"/>
                <a:cs typeface="LMLBAJ+MS-UIGothic"/>
              </a:rPr>
              <a:t>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LMLBAJ+MS-UIGothic"/>
                <a:cs typeface="LMLBAJ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优</a:t>
            </a:r>
            <a:r>
              <a:rPr sz="1350">
                <a:solidFill>
                  <a:srgbClr val="000000"/>
                </a:solidFill>
                <a:latin typeface="LMLBAJ+MS-UIGothic"/>
                <a:cs typeface="LMLBAJ+MS-UIGothic"/>
              </a:rPr>
              <a:t>点在于能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000000"/>
                </a:solidFill>
                <a:latin typeface="LMLBAJ+MS-UIGothic"/>
                <a:cs typeface="LMLBAJ+MS-UIGothic"/>
              </a:rPr>
              <a:t>提高土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MLBAJ+MS-UIGothic"/>
                <a:cs typeface="LMLBAJ+MS-UIGothic"/>
              </a:rPr>
              <a:t>地使用价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值</a:t>
            </a:r>
            <a:r>
              <a:rPr sz="1350">
                <a:solidFill>
                  <a:srgbClr val="000000"/>
                </a:solidFill>
                <a:latin typeface="LMLBAJ+MS-UIGothic"/>
                <a:cs typeface="LMLBAJ+MS-UIGothic"/>
              </a:rPr>
              <a:t>和品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LMLBAJ+MS-UIGothic"/>
                <a:cs typeface="LMLBAJ+MS-UIGothic"/>
              </a:rPr>
              <a:t>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LMLBAJ+MS-UIGothic"/>
                <a:cs typeface="LMLBAJ+MS-UIGothic"/>
              </a:rPr>
              <a:t>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级</a:t>
            </a:r>
            <a:r>
              <a:rPr sz="1350">
                <a:solidFill>
                  <a:srgbClr val="000000"/>
                </a:solidFill>
                <a:latin typeface="LMLBAJ+MS-UIGothic"/>
                <a:cs typeface="LMLBAJ+MS-UIGothic"/>
              </a:rPr>
              <a:t>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000000"/>
                </a:solidFill>
                <a:latin typeface="LMLBAJ+MS-UIGothic"/>
                <a:cs typeface="LMLBAJ+MS-UIGothic"/>
              </a:rPr>
              <a:t>提供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优质</a:t>
            </a:r>
            <a:r>
              <a:rPr sz="1350">
                <a:solidFill>
                  <a:srgbClr val="000000"/>
                </a:solidFill>
                <a:latin typeface="LMLBAJ+MS-UIGothic"/>
                <a:cs typeface="LMLBAJ+MS-UIGothic"/>
              </a:rPr>
              <a:t>的土地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000000"/>
                </a:solidFill>
                <a:latin typeface="LMLBAJ+MS-UIGothic"/>
                <a:cs typeface="LMLBAJ+MS-UIGothic"/>
              </a:rPr>
              <a:t>源。同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LMLBAJ+MS-UIGothic"/>
                <a:cs typeface="LMLBAJ+MS-UIGothic"/>
              </a:rPr>
              <a:t>，一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级</a:t>
            </a:r>
            <a:r>
              <a:rPr sz="1350">
                <a:solidFill>
                  <a:srgbClr val="000000"/>
                </a:solidFill>
                <a:latin typeface="LMLBAJ+MS-UIGothic"/>
                <a:cs typeface="LMLBAJ+MS-UIGothic"/>
              </a:rPr>
              <a:t>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发过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MLBAJ+MS-UIGothic"/>
                <a:cs typeface="LMLBAJ+MS-UIGothic"/>
              </a:rPr>
              <a:t>程中完善的基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础设</a:t>
            </a:r>
            <a:r>
              <a:rPr sz="1350">
                <a:solidFill>
                  <a:srgbClr val="000000"/>
                </a:solidFill>
                <a:latin typeface="LMLBAJ+MS-UIGothic"/>
                <a:cs typeface="LMLBAJ+MS-UIGothic"/>
              </a:rPr>
              <a:t>施和公共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设</a:t>
            </a:r>
            <a:r>
              <a:rPr sz="1350">
                <a:solidFill>
                  <a:srgbClr val="000000"/>
                </a:solidFill>
                <a:latin typeface="LMLBAJ+MS-UIGothic"/>
                <a:cs typeface="LMLBAJ+MS-UIGothic"/>
              </a:rPr>
              <a:t>施建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设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MLBAJ+MS-UIGothic"/>
                <a:cs typeface="LMLBAJ+MS-UIGothic"/>
              </a:rPr>
              <a:t>也有利于区域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经济</a:t>
            </a:r>
            <a:r>
              <a:rPr sz="1350">
                <a:solidFill>
                  <a:srgbClr val="000000"/>
                </a:solidFill>
                <a:latin typeface="LMLBAJ+MS-UIGothic"/>
                <a:cs typeface="LMLBAJ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LMLBAJ+MS-UIGothic"/>
                <a:cs typeface="LMLBAJ+MS-UIGothic"/>
              </a:rPr>
              <a:t>展和提升。然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MLBAJ+MS-UIGothic"/>
                <a:cs typeface="LMLBAJ+MS-UIGothic"/>
              </a:rPr>
              <a:t>而，由于一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级</a:t>
            </a:r>
            <a:r>
              <a:rPr sz="1350">
                <a:solidFill>
                  <a:srgbClr val="000000"/>
                </a:solidFill>
                <a:latin typeface="LMLBAJ+MS-UIGothic"/>
                <a:cs typeface="LMLBAJ+MS-UIGothic"/>
              </a:rPr>
              <a:t>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LMLBAJ+MS-UIGothic"/>
                <a:cs typeface="LMLBAJ+MS-UIGothic"/>
              </a:rPr>
              <a:t>需要大量的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000000"/>
                </a:solidFill>
                <a:latin typeface="LMLBAJ+MS-UIGothic"/>
                <a:cs typeface="LMLBAJ+MS-UIGothic"/>
              </a:rPr>
              <a:t>金投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MLBAJ+MS-UIGothic"/>
                <a:cs typeface="LMLBAJ+MS-UIGothic"/>
              </a:rPr>
              <a:t>入和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较长</a:t>
            </a:r>
            <a:r>
              <a:rPr sz="1350">
                <a:solidFill>
                  <a:srgbClr val="000000"/>
                </a:solidFill>
                <a:latin typeface="LMLBAJ+MS-UIGothic"/>
                <a:cs typeface="LMLBAJ+MS-UIGothic"/>
              </a:rPr>
              <a:t>的周期，因此也存在着一定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MLBAJ+MS-UIGothic"/>
                <a:cs typeface="LMLBAJ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风险</a:t>
            </a:r>
            <a:r>
              <a:rPr sz="1350">
                <a:solidFill>
                  <a:srgbClr val="000000"/>
                </a:solidFill>
                <a:latin typeface="LMLBAJ+MS-UIGothic"/>
                <a:cs typeface="LMLBAJ+MS-UIGothic"/>
              </a:rPr>
              <a:t>和挑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战</a:t>
            </a:r>
            <a:r>
              <a:rPr sz="1350">
                <a:solidFill>
                  <a:srgbClr val="000000"/>
                </a:solidFill>
                <a:latin typeface="LMLBAJ+MS-UIGothic"/>
                <a:cs typeface="LMLBAJ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300345" y="2448069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0085FF"/>
                </a:solidFill>
                <a:latin typeface="TTJSUD+KKDPDC+MicrosoftYaHei-Bold"/>
                <a:cs typeface="TTJSUD+KKDPDC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150110" y="3881274"/>
            <a:ext cx="9065754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0085FF"/>
                </a:solidFill>
                <a:latin typeface="LMLBAJ+MS-UIGothic"/>
                <a:cs typeface="LMLBAJ+MS-UIGothic"/>
              </a:rPr>
              <a:t>房地</a:t>
            </a:r>
            <a:r>
              <a:rPr sz="5150" spc="23">
                <a:solidFill>
                  <a:srgbClr val="0085FF"/>
                </a:solidFill>
                <a:latin typeface="SimSun"/>
                <a:cs typeface="SimSun"/>
              </a:rPr>
              <a:t>产项</a:t>
            </a:r>
            <a:r>
              <a:rPr sz="5150" spc="25">
                <a:solidFill>
                  <a:srgbClr val="0085FF"/>
                </a:solidFill>
                <a:latin typeface="LMLBAJ+MS-UIGothic"/>
                <a:cs typeface="LMLBAJ+MS-UIGothic"/>
              </a:rPr>
              <a:t>目用地</a:t>
            </a:r>
            <a:r>
              <a:rPr sz="5150" spc="25">
                <a:solidFill>
                  <a:srgbClr val="0085FF"/>
                </a:solidFill>
                <a:latin typeface="SimSun"/>
                <a:cs typeface="SimSun"/>
              </a:rPr>
              <a:t>获</a:t>
            </a:r>
            <a:r>
              <a:rPr sz="5150" spc="23">
                <a:solidFill>
                  <a:srgbClr val="0085FF"/>
                </a:solidFill>
                <a:latin typeface="LMLBAJ+MS-UIGothic"/>
                <a:cs typeface="LMLBAJ+MS-UIGothic"/>
              </a:rPr>
              <a:t>取的流程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LMLBAJ+MS-UIGothic"/>
                <a:cs typeface="LMLBAJ+MS-UIGothic"/>
              </a:rPr>
              <a:t>确定用地需求和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规</a:t>
            </a:r>
            <a:r>
              <a:rPr sz="3000">
                <a:solidFill>
                  <a:srgbClr val="3045FD"/>
                </a:solidFill>
                <a:latin typeface="LMLBAJ+MS-UIGothic"/>
                <a:cs typeface="LMLBAJ+MS-UIGothic"/>
              </a:rPr>
              <a:t>划条件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2092318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3045FD"/>
                </a:solidFill>
                <a:latin typeface="LMLBAJ+MS-UIGothic"/>
                <a:cs typeface="LMLBAJ+MS-UIGothic"/>
              </a:rPr>
              <a:t>明确</a:t>
            </a:r>
            <a:r>
              <a:rPr sz="1550" spc="25">
                <a:solidFill>
                  <a:srgbClr val="3045FD"/>
                </a:solidFill>
                <a:latin typeface="SimSun"/>
                <a:cs typeface="SimSun"/>
              </a:rPr>
              <a:t>项</a:t>
            </a:r>
            <a:r>
              <a:rPr sz="1550" spc="25">
                <a:solidFill>
                  <a:srgbClr val="3045FD"/>
                </a:solidFill>
                <a:latin typeface="LMLBAJ+MS-UIGothic"/>
                <a:cs typeface="LMLBAJ+MS-UIGothic"/>
              </a:rPr>
              <a:t>目定位和目</a:t>
            </a:r>
            <a:r>
              <a:rPr sz="1550">
                <a:solidFill>
                  <a:srgbClr val="3045FD"/>
                </a:solidFill>
                <a:latin typeface="SimSun"/>
                <a:cs typeface="SimSun"/>
              </a:rPr>
              <a:t>标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219375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MLBAJ+MS-UIGothic"/>
                <a:cs typeface="LMLBAJ+MS-UIGothic"/>
              </a:rPr>
              <a:t>在确定用地需求之前，需要明确房地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产项</a:t>
            </a:r>
            <a:r>
              <a:rPr sz="1350">
                <a:solidFill>
                  <a:srgbClr val="000000"/>
                </a:solidFill>
                <a:latin typeface="LMLBAJ+MS-UIGothic"/>
                <a:cs typeface="LMLBAJ+MS-UIGothic"/>
              </a:rPr>
              <a:t>目的定位和目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00000"/>
                </a:solidFill>
                <a:latin typeface="LMLBAJ+MS-UIGothic"/>
                <a:cs typeface="LMLBAJ+MS-UIGothic"/>
              </a:rPr>
              <a:t>，包括开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发类</a:t>
            </a:r>
            <a:r>
              <a:rPr sz="1350">
                <a:solidFill>
                  <a:srgbClr val="000000"/>
                </a:solidFill>
                <a:latin typeface="LMLBAJ+MS-UIGothic"/>
                <a:cs typeface="LMLBAJ+MS-UIGothic"/>
              </a:rPr>
              <a:t>型、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000000"/>
                </a:solidFill>
                <a:latin typeface="LMLBAJ+MS-UIGothic"/>
                <a:cs typeface="LMLBAJ+MS-UIGothic"/>
              </a:rPr>
              <a:t>模、建筑密度、容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积</a:t>
            </a:r>
            <a:r>
              <a:rPr sz="1350">
                <a:solidFill>
                  <a:srgbClr val="000000"/>
                </a:solidFill>
                <a:latin typeface="LMLBAJ+MS-UIGothic"/>
                <a:cs typeface="LMLBAJ+MS-UIGothic"/>
              </a:rPr>
              <a:t>率等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000000"/>
                </a:solidFill>
                <a:latin typeface="LMLBAJ+MS-UIGothic"/>
                <a:cs typeface="LMLBAJ+MS-UIGothic"/>
              </a:rPr>
              <a:t>划条件。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044946"/>
            <a:ext cx="2092318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LMLBAJ+MS-UIGothic"/>
                <a:cs typeface="LMLBAJ+MS-UIGothic"/>
              </a:rPr>
              <a:t>确定用地性</a:t>
            </a: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50" spc="25">
                <a:solidFill>
                  <a:srgbClr val="FFFFFF"/>
                </a:solidFill>
                <a:latin typeface="LMLBAJ+MS-UIGothic"/>
                <a:cs typeface="LMLBAJ+MS-UIGothic"/>
              </a:rPr>
              <a:t>和</a:t>
            </a: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规</a:t>
            </a:r>
            <a:r>
              <a:rPr sz="1550">
                <a:solidFill>
                  <a:srgbClr val="FFFFFF"/>
                </a:solidFill>
                <a:latin typeface="LMLBAJ+MS-UIGothic"/>
                <a:cs typeface="LMLBAJ+MS-UIGothic"/>
              </a:rPr>
              <a:t>模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451838"/>
            <a:ext cx="3088444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LMLBAJ+MS-UIGothic"/>
                <a:cs typeface="LMLBAJ+MS-UIGothic"/>
              </a:rPr>
              <a:t>根据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项</a:t>
            </a:r>
            <a:r>
              <a:rPr sz="1350">
                <a:solidFill>
                  <a:srgbClr val="FFFFFF"/>
                </a:solidFill>
                <a:latin typeface="LMLBAJ+MS-UIGothic"/>
                <a:cs typeface="LMLBAJ+MS-UIGothic"/>
              </a:rPr>
              <a:t>目定位和目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FFFFFF"/>
                </a:solidFill>
                <a:latin typeface="LMLBAJ+MS-UIGothic"/>
                <a:cs typeface="LMLBAJ+MS-UIGothic"/>
              </a:rPr>
              <a:t>，确定用地的性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FFFFFF"/>
                </a:solidFill>
                <a:latin typeface="LMLBAJ+MS-UIGothic"/>
                <a:cs typeface="LMLBAJ+MS-UIGothic"/>
              </a:rPr>
              <a:t>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FFFFFF"/>
                </a:solidFill>
                <a:latin typeface="LMLBAJ+MS-UIGothic"/>
                <a:cs typeface="LMLBAJ+MS-UIGothic"/>
              </a:rPr>
              <a:t>模，如住宅用地、商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FFFFFF"/>
                </a:solidFill>
                <a:latin typeface="LMLBAJ+MS-UIGothic"/>
                <a:cs typeface="LMLBAJ+MS-UIGothic"/>
              </a:rPr>
              <a:t>用地、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LMLBAJ+MS-UIGothic"/>
                <a:cs typeface="LMLBAJ+MS-UIGothic"/>
              </a:rPr>
              <a:t>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FFFFFF"/>
                </a:solidFill>
                <a:latin typeface="LMLBAJ+MS-UIGothic"/>
                <a:cs typeface="LMLBAJ+MS-UIGothic"/>
              </a:rPr>
              <a:t>用地等，以及用地面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积</a:t>
            </a:r>
            <a:r>
              <a:rPr sz="1350">
                <a:solidFill>
                  <a:srgbClr val="FFFFFF"/>
                </a:solidFill>
                <a:latin typeface="LMLBAJ+MS-UIGothic"/>
                <a:cs typeface="LMLBAJ+MS-UIGothic"/>
              </a:rPr>
              <a:t>、用地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红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线</a:t>
            </a:r>
            <a:r>
              <a:rPr sz="1350">
                <a:solidFill>
                  <a:srgbClr val="FFFFFF"/>
                </a:solidFill>
                <a:latin typeface="LMLBAJ+MS-UIGothic"/>
                <a:cs typeface="LMLBAJ+MS-UIGothic"/>
              </a:rPr>
              <a:t>等。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进</a:t>
            </a:r>
            <a:r>
              <a:rPr sz="3000">
                <a:solidFill>
                  <a:srgbClr val="3045FD"/>
                </a:solidFill>
                <a:latin typeface="LMLBAJ+MS-UIGothic"/>
                <a:cs typeface="LMLBAJ+MS-UIGothic"/>
              </a:rPr>
              <a:t>行地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块筛选</a:t>
            </a:r>
            <a:r>
              <a:rPr sz="3000">
                <a:solidFill>
                  <a:srgbClr val="3045FD"/>
                </a:solidFill>
                <a:latin typeface="LMLBAJ+MS-UIGothic"/>
                <a:cs typeface="LMLBAJ+MS-UIGothic"/>
              </a:rPr>
              <a:t>和初步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调查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045FD"/>
                </a:solidFill>
                <a:latin typeface="LMLBAJ+MS-UIGothic"/>
                <a:cs typeface="LMLBAJ+MS-UIGothic"/>
              </a:rPr>
              <a:t>地</a:t>
            </a:r>
            <a:r>
              <a:rPr sz="2300" spc="25">
                <a:solidFill>
                  <a:srgbClr val="3045FD"/>
                </a:solidFill>
                <a:latin typeface="SimSun"/>
                <a:cs typeface="SimSun"/>
              </a:rPr>
              <a:t>块筛选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14894" y="2079997"/>
            <a:ext cx="321252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MLBAJ+MS-UIGothic"/>
                <a:cs typeface="LMLBAJ+MS-UIGothic"/>
              </a:rPr>
              <a:t>根据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000000"/>
                </a:solidFill>
                <a:latin typeface="LMLBAJ+MS-UIGothic"/>
                <a:cs typeface="LMLBAJ+MS-UIGothic"/>
              </a:rPr>
              <a:t>目的定位和目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LMLBAJ+MS-UIGothic"/>
                <a:cs typeface="LMLBAJ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LMLBAJ+MS-UIGothic"/>
                <a:cs typeface="LMLBAJ+MS-UIGothic"/>
              </a:rPr>
              <a:t>收集到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MLBAJ+MS-UIGothic"/>
                <a:cs typeface="LMLBAJ+MS-UIGothic"/>
              </a:rPr>
              <a:t>的地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块进</a:t>
            </a:r>
            <a:r>
              <a:rPr sz="1500">
                <a:solidFill>
                  <a:srgbClr val="000000"/>
                </a:solidFill>
                <a:latin typeface="LMLBAJ+MS-UIGothic"/>
                <a:cs typeface="LMLBAJ+MS-UIGothic"/>
              </a:rPr>
              <a:t>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筛选</a:t>
            </a:r>
            <a:r>
              <a:rPr sz="1500">
                <a:solidFill>
                  <a:srgbClr val="000000"/>
                </a:solidFill>
                <a:latin typeface="LMLBAJ+MS-UIGothic"/>
                <a:cs typeface="LMLBAJ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选择</a:t>
            </a:r>
            <a:r>
              <a:rPr sz="1500">
                <a:solidFill>
                  <a:srgbClr val="000000"/>
                </a:solidFill>
                <a:latin typeface="LMLBAJ+MS-UIGothic"/>
                <a:cs typeface="LMLBAJ+MS-UIGothic"/>
              </a:rPr>
              <a:t>符合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00000"/>
                </a:solidFill>
                <a:latin typeface="LMLBAJ+MS-UIGothic"/>
                <a:cs typeface="LMLBAJ+MS-UIGothic"/>
              </a:rPr>
              <a:t>划条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MLBAJ+MS-UIGothic"/>
                <a:cs typeface="LMLBAJ+MS-UIGothic"/>
              </a:rPr>
              <a:t>件、具有开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LMLBAJ+MS-UIGothic"/>
                <a:cs typeface="LMLBAJ+MS-UIGothic"/>
              </a:rPr>
              <a:t>潜力的地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块</a:t>
            </a:r>
            <a:r>
              <a:rPr sz="1500">
                <a:solidFill>
                  <a:srgbClr val="000000"/>
                </a:solidFill>
                <a:latin typeface="LMLBAJ+MS-UIGothic"/>
                <a:cs typeface="LMLBAJ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31289" y="225722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045FD"/>
                </a:solidFill>
                <a:latin typeface="LMLBAJ+MS-UIGothic"/>
                <a:cs typeface="LMLBAJ+MS-UIGothic"/>
              </a:rPr>
              <a:t>收集土地信息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39115" y="2820408"/>
            <a:ext cx="299345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MLBAJ+MS-UIGothic"/>
                <a:cs typeface="LMLBAJ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LMLBAJ+MS-UIGothic"/>
                <a:cs typeface="LMLBAJ+MS-UIGothic"/>
              </a:rPr>
              <a:t>各种渠道收集土地信息，包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39115" y="3094728"/>
            <a:ext cx="3138920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MLBAJ+MS-UIGothic"/>
                <a:cs typeface="LMLBAJ+MS-UIGothic"/>
              </a:rPr>
              <a:t>括土地的地理位置、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权</a:t>
            </a:r>
            <a:r>
              <a:rPr sz="1500">
                <a:solidFill>
                  <a:srgbClr val="000000"/>
                </a:solidFill>
                <a:latin typeface="LMLBAJ+MS-UIGothic"/>
                <a:cs typeface="LMLBAJ+MS-UIGothic"/>
              </a:rPr>
              <a:t>属、地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</a:p>
          <a:p>
            <a:pPr marL="11430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MLBAJ+MS-UIGothic"/>
                <a:cs typeface="LMLBAJ+MS-UIGothic"/>
              </a:rPr>
              <a:t>条件、周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边环</a:t>
            </a:r>
            <a:r>
              <a:rPr sz="1500">
                <a:solidFill>
                  <a:srgbClr val="000000"/>
                </a:solidFill>
                <a:latin typeface="LMLBAJ+MS-UIGothic"/>
                <a:cs typeface="LMLBAJ+MS-UIGothic"/>
              </a:rPr>
              <a:t>境等。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735694" y="4350186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045FD"/>
                </a:solidFill>
                <a:latin typeface="LMLBAJ+MS-UIGothic"/>
                <a:cs typeface="LMLBAJ+MS-UIGothic"/>
              </a:rPr>
              <a:t>初步</a:t>
            </a:r>
            <a:r>
              <a:rPr sz="2300" spc="25">
                <a:solidFill>
                  <a:srgbClr val="3045FD"/>
                </a:solidFill>
                <a:latin typeface="SimSun"/>
                <a:cs typeface="SimSun"/>
              </a:rPr>
              <a:t>调查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735694" y="4886063"/>
            <a:ext cx="32125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对筛选</a:t>
            </a:r>
            <a:r>
              <a:rPr sz="1500">
                <a:solidFill>
                  <a:srgbClr val="000000"/>
                </a:solidFill>
                <a:latin typeface="LMLBAJ+MS-UIGothic"/>
                <a:cs typeface="LMLBAJ+MS-UIGothic"/>
              </a:rPr>
              <a:t>出的地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块进</a:t>
            </a:r>
            <a:r>
              <a:rPr sz="1500">
                <a:solidFill>
                  <a:srgbClr val="000000"/>
                </a:solidFill>
                <a:latin typeface="LMLBAJ+MS-UIGothic"/>
                <a:cs typeface="LMLBAJ+MS-UIGothic"/>
              </a:rPr>
              <a:t>行初步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调查</a:t>
            </a:r>
            <a:r>
              <a:rPr sz="1500">
                <a:solidFill>
                  <a:srgbClr val="000000"/>
                </a:solidFill>
                <a:latin typeface="LMLBAJ+MS-UIGothic"/>
                <a:cs typeface="LMLBAJ+MS-UIGothic"/>
              </a:rPr>
              <a:t>，了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735694" y="5160383"/>
            <a:ext cx="3358008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MLBAJ+MS-UIGothic"/>
                <a:cs typeface="LMLBAJ+MS-UIGothic"/>
              </a:rPr>
              <a:t>解地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块</a:t>
            </a:r>
            <a:r>
              <a:rPr sz="1500">
                <a:solidFill>
                  <a:srgbClr val="000000"/>
                </a:solidFill>
                <a:latin typeface="LMLBAJ+MS-UIGothic"/>
                <a:cs typeface="LMLBAJ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0000"/>
                </a:solidFill>
                <a:latin typeface="LMLBAJ+MS-UIGothic"/>
                <a:cs typeface="LMLBAJ+MS-UIGothic"/>
              </a:rPr>
              <a:t>状、周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边环</a:t>
            </a:r>
            <a:r>
              <a:rPr sz="1500">
                <a:solidFill>
                  <a:srgbClr val="000000"/>
                </a:solidFill>
                <a:latin typeface="LMLBAJ+MS-UIGothic"/>
                <a:cs typeface="LMLBAJ+MS-UIGothic"/>
              </a:rPr>
              <a:t>境、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历</a:t>
            </a:r>
            <a:r>
              <a:rPr sz="1500">
                <a:solidFill>
                  <a:srgbClr val="000000"/>
                </a:solidFill>
                <a:latin typeface="LMLBAJ+MS-UIGothic"/>
                <a:cs typeface="LMLBAJ+MS-UIGothic"/>
              </a:rPr>
              <a:t>史背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MLBAJ+MS-UIGothic"/>
                <a:cs typeface="LMLBAJ+MS-UIGothic"/>
              </a:rPr>
              <a:t>景等，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LMLBAJ+MS-UIGothic"/>
                <a:cs typeface="LMLBAJ+MS-UIGothic"/>
              </a:rPr>
              <a:t>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续</a:t>
            </a:r>
            <a:r>
              <a:rPr sz="1500">
                <a:solidFill>
                  <a:srgbClr val="000000"/>
                </a:solidFill>
                <a:latin typeface="LMLBAJ+MS-UIGothic"/>
                <a:cs typeface="LMLBAJ+MS-UIGothic"/>
              </a:rPr>
              <a:t>的用地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获</a:t>
            </a:r>
            <a:r>
              <a:rPr sz="1500">
                <a:solidFill>
                  <a:srgbClr val="000000"/>
                </a:solidFill>
                <a:latin typeface="LMLBAJ+MS-UIGothic"/>
                <a:cs typeface="LMLBAJ+MS-UIGothic"/>
              </a:rPr>
              <a:t>取提供依据。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https://d.book118.com/918141102055006032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LMLBAJ+MS-UIGothic</vt:lpstr>
      <vt:lpstr>SimSun</vt:lpstr>
      <vt:lpstr>CKKGUT+JMPUIR+ArialMT</vt:lpstr>
      <vt:lpstr>Times New Roman</vt:lpstr>
      <vt:lpstr>TTJSUD+KKDPDC+MicrosoftYaHei-Bold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2024-09-09T21:32:24.961</cp:lastPrinted>
  <dcterms:created xsi:type="dcterms:W3CDTF">2024-09-09T13:32:24Z</dcterms:created>
  <dcterms:modified xsi:type="dcterms:W3CDTF">2024-09-09T13:32:26Z</dcterms:modified>
</cp:coreProperties>
</file>