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248687-E084-4FC5-BFDA-E40B5B6364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8A81B0-6C11-448E-A2A7-BE8A6AA23B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27388E-B5D0-4371-BD56-40188B7FBC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786871-6CD7-4756-993B-A87771769C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084E5FA-A3B6-4B03-8588-9489069950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B850780-624E-4E33-B834-6EAB7FEE6D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9163C34-02C9-45BB-9393-A205CAF9FC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FD0C97-860C-4BC0-8E73-3A388FD631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1A0758-1CAA-4DCB-A0D6-D60A83715B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064631-A466-4BA0-934D-470BA51500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49840D-D561-471C-B4A9-DEB552D653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png" /><Relationship Id="rId3" Type="http://schemas.openxmlformats.org/officeDocument/2006/relationships/image" Target="../media/image15.png" /><Relationship Id="rId4" Type="http://schemas.openxmlformats.org/officeDocument/2006/relationships/image" Target="../media/image16.pn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5000040211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互联网+VR教学课件的开发与应用研究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互联网+VR教学课件概述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互联网+VR教学课件开发技术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互联网+VR教学课件的设计与开发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互联网+VR教学课件的应用实践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互联网+VR教学课件的效果评估与优化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21" b="17921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9" b="17929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虚拟现实技术（VR）的快速发展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随着计算机图形学、仿真技术、多媒体技术等的发展，VR技术逐渐成熟，为教育教学领域提供了新的教学手段。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传统教学课件的局限性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传统的教学课件多以二维平面展示为主，难以提供真实、沉浸式的学习体验，无法满足现代教育的需求。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互联网+教育的深度融合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互联网技术为教育资源的共享、教学方式的创新提供了有力支持，推动了教育的变革与发展。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69" b="17969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68" b="17968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099048" y="1666037"/>
            <a:ext cx="5058949" cy="2163348"/>
          </a:xfrm>
          <a:prstGeom prst="rect">
            <a:avLst/>
          </a:prstGeom>
          <a:solidFill>
            <a:srgbClr val="828181">
              <a:alpha val="4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40100" y="3829263"/>
            <a:ext cx="5058949" cy="2163348"/>
          </a:xfrm>
          <a:prstGeom prst="rect">
            <a:avLst/>
          </a:prstGeom>
          <a:solidFill>
            <a:srgbClr val="828181">
              <a:alpha val="4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研究问题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如何设计和开发适用于不同学科的VR教学课件？如何评估VR教学课件的教学效果？如何将VR教学课件与现有教育体系相融合？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探索互联网+VR教学课件的开发方法与应用策略，提高教学效果和学习体验。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研究目的与问题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14886">
            <a:off x="5094176" y="2836252"/>
            <a:ext cx="2009746" cy="2009746"/>
          </a:xfrm>
          <a:prstGeom prst="rect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9280" y="2019239"/>
            <a:ext cx="907085" cy="90708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308287" y="3403519"/>
            <a:ext cx="827715" cy="82771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669280" y="4551274"/>
            <a:ext cx="907085" cy="90708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062094" y="3403519"/>
            <a:ext cx="827715" cy="82771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24975" y="1688692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文献综述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24975" y="2014081"/>
            <a:ext cx="3241937" cy="162580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梳理国内外关于VR教育应用、教学课件设计等方面的研究成果，为本研究提供理论支撑。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231186" y="1658092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231186" y="1983478"/>
            <a:ext cx="3241937" cy="164750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选取具有代表性的VR教学课件案例，进行深入剖析，总结其设计原则、开发流程和应用策略。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24975" y="3885433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实证研究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24975" y="4210824"/>
            <a:ext cx="3241937" cy="163833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通过问卷调查、访谈、观察等方法收集数据，对VR教学课件的教学效果进行评估和分析。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231186" y="3854834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归纳总结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231186" y="4180220"/>
            <a:ext cx="3241937" cy="166893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基于文献综述、案例分析和实证研究的结果，提出互联网+VR教学课件的开发与应用策略，为教育实践提供参考。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5835091" y="2197120"/>
            <a:ext cx="575584" cy="551200"/>
            <a:chOff x="5835091" y="2197120"/>
            <a:chExt cx="575584" cy="551200"/>
          </a:xfrm>
        </p:grpSpPr>
        <p:sp>
          <p:nvSpPr>
            <p:cNvPr id="16" name="Freeform 16"/>
            <p:cNvSpPr/>
            <p:nvPr/>
          </p:nvSpPr>
          <p:spPr>
            <a:xfrm>
              <a:off x="5835091" y="2197120"/>
              <a:ext cx="575584" cy="551200"/>
            </a:xfrm>
            <a:custGeom>
              <a:rect l="l" t="t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5997366" y="2351715"/>
              <a:ext cx="251887" cy="241158"/>
            </a:xfrm>
            <a:custGeom>
              <a:rect l="l" t="t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6050524" y="2403531"/>
              <a:ext cx="144597" cy="138501"/>
            </a:xfrm>
            <a:custGeom>
              <a:rect l="l" t="t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9" name="Freeform 19"/>
          <p:cNvSpPr/>
          <p:nvPr/>
        </p:nvSpPr>
        <p:spPr>
          <a:xfrm>
            <a:off x="4521769" y="3583229"/>
            <a:ext cx="400751" cy="515722"/>
          </a:xfrm>
          <a:custGeom>
            <a:rect l="l" t="t" r="r" b="b"/>
            <a:pathLst>
              <a:path w="21600" h="21600">
                <a:moveTo>
                  <a:pt x="15386" y="14175"/>
                </a:moveTo>
                <a:lnTo>
                  <a:pt x="6223" y="14175"/>
                </a:lnTo>
                <a:cubicBezTo>
                  <a:pt x="5734" y="13446"/>
                  <a:pt x="5147" y="12716"/>
                  <a:pt x="4568" y="12003"/>
                </a:cubicBezTo>
                <a:cubicBezTo>
                  <a:pt x="3287" y="10427"/>
                  <a:pt x="1963" y="8797"/>
                  <a:pt x="1963" y="7425"/>
                </a:cubicBezTo>
                <a:cubicBezTo>
                  <a:pt x="1963" y="4075"/>
                  <a:pt x="5927" y="1350"/>
                  <a:pt x="10800" y="1350"/>
                </a:cubicBezTo>
                <a:cubicBezTo>
                  <a:pt x="15672" y="1350"/>
                  <a:pt x="19636" y="4075"/>
                  <a:pt x="19636" y="7425"/>
                </a:cubicBezTo>
                <a:cubicBezTo>
                  <a:pt x="19636" y="8787"/>
                  <a:pt x="18312" y="10425"/>
                  <a:pt x="17029" y="12011"/>
                </a:cubicBezTo>
                <a:cubicBezTo>
                  <a:pt x="16455" y="12723"/>
                  <a:pt x="15873" y="13449"/>
                  <a:pt x="15386" y="14175"/>
                </a:cubicBezTo>
                <a:moveTo>
                  <a:pt x="10800" y="20249"/>
                </a:moveTo>
                <a:cubicBezTo>
                  <a:pt x="9805" y="20249"/>
                  <a:pt x="9347" y="20171"/>
                  <a:pt x="8839" y="19406"/>
                </a:cubicBezTo>
                <a:lnTo>
                  <a:pt x="13000" y="19048"/>
                </a:lnTo>
                <a:cubicBezTo>
                  <a:pt x="12398" y="20164"/>
                  <a:pt x="11959" y="20249"/>
                  <a:pt x="10800" y="20249"/>
                </a:cubicBezTo>
                <a:moveTo>
                  <a:pt x="7595" y="16813"/>
                </a:moveTo>
                <a:cubicBezTo>
                  <a:pt x="7417" y="16407"/>
                  <a:pt x="7215" y="15978"/>
                  <a:pt x="6991" y="15525"/>
                </a:cubicBezTo>
                <a:lnTo>
                  <a:pt x="14616" y="15525"/>
                </a:lnTo>
                <a:cubicBezTo>
                  <a:pt x="14496" y="15767"/>
                  <a:pt x="14375" y="16010"/>
                  <a:pt x="14270" y="16239"/>
                </a:cubicBezTo>
                <a:cubicBezTo>
                  <a:pt x="14270" y="16239"/>
                  <a:pt x="7595" y="16813"/>
                  <a:pt x="7595" y="16813"/>
                </a:cubicBezTo>
                <a:close/>
                <a:moveTo>
                  <a:pt x="13345" y="18343"/>
                </a:moveTo>
                <a:lnTo>
                  <a:pt x="8476" y="18762"/>
                </a:lnTo>
                <a:cubicBezTo>
                  <a:pt x="8303" y="18416"/>
                  <a:pt x="8116" y="18011"/>
                  <a:pt x="7890" y="17483"/>
                </a:cubicBezTo>
                <a:cubicBezTo>
                  <a:pt x="7887" y="17477"/>
                  <a:pt x="7883" y="17469"/>
                  <a:pt x="7881" y="17462"/>
                </a:cubicBezTo>
                <a:lnTo>
                  <a:pt x="13957" y="16941"/>
                </a:lnTo>
                <a:cubicBezTo>
                  <a:pt x="13871" y="17140"/>
                  <a:pt x="13778" y="17350"/>
                  <a:pt x="13698" y="17537"/>
                </a:cubicBezTo>
                <a:cubicBezTo>
                  <a:pt x="13569" y="17841"/>
                  <a:pt x="13453" y="18104"/>
                  <a:pt x="13345" y="18343"/>
                </a:cubicBezTo>
                <a:moveTo>
                  <a:pt x="10800" y="0"/>
                </a:moveTo>
                <a:cubicBezTo>
                  <a:pt x="4835" y="0"/>
                  <a:pt x="0" y="3324"/>
                  <a:pt x="0" y="7425"/>
                </a:cubicBezTo>
                <a:cubicBezTo>
                  <a:pt x="0" y="10146"/>
                  <a:pt x="3621" y="13029"/>
                  <a:pt x="4939" y="15562"/>
                </a:cubicBezTo>
                <a:cubicBezTo>
                  <a:pt x="6906" y="19339"/>
                  <a:pt x="6688" y="21599"/>
                  <a:pt x="10800" y="21599"/>
                </a:cubicBezTo>
                <a:cubicBezTo>
                  <a:pt x="14972" y="21599"/>
                  <a:pt x="14692" y="19349"/>
                  <a:pt x="16660" y="15577"/>
                </a:cubicBezTo>
                <a:cubicBezTo>
                  <a:pt x="17983" y="13039"/>
                  <a:pt x="21600" y="10124"/>
                  <a:pt x="21600" y="7425"/>
                </a:cubicBezTo>
                <a:cubicBezTo>
                  <a:pt x="21600" y="3324"/>
                  <a:pt x="16764" y="0"/>
                  <a:pt x="10800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7254083" y="3590222"/>
            <a:ext cx="480270" cy="477455"/>
          </a:xfrm>
          <a:custGeom>
            <a:rect l="l" t="t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5877641" y="4747565"/>
            <a:ext cx="490362" cy="514624"/>
            <a:chOff x="5877641" y="4747565"/>
            <a:chExt cx="490362" cy="514624"/>
          </a:xfrm>
        </p:grpSpPr>
        <p:sp>
          <p:nvSpPr>
            <p:cNvPr id="22" name="Freeform 22"/>
            <p:cNvSpPr/>
            <p:nvPr/>
          </p:nvSpPr>
          <p:spPr>
            <a:xfrm>
              <a:off x="5877641" y="4747565"/>
              <a:ext cx="490362" cy="514624"/>
            </a:xfrm>
            <a:custGeom>
              <a:rect l="l" t="t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076371" y="4827666"/>
              <a:ext cx="115580" cy="120457"/>
            </a:xfrm>
            <a:custGeom>
              <a:rect l="l" t="t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研究方法与流程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互联网+VR教学课件概述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互联网+VR教学课件是指基于互联网技术和虚拟现实技术，将传统的教学课件进行数字化、立体化和交互化升级，提供更加沉浸式和生动的学习体验。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随着互联网和虚拟现实技术的不断发展，互联网+VR教学课件经历了从萌芽期、探索期到成熟期的过程，逐渐在教育领域得到广泛应用。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定义与发展历程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2527" r="22527"/>
          <a:stretch>
            <a:fillRect/>
          </a:stretch>
        </p:blipFill>
        <p:spPr>
          <a:xfrm>
            <a:off x="6907441" y="1792193"/>
            <a:ext cx="4502197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沉浸式体验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通过虚拟现实技术，学生可以身临其境地进入虚拟的学习环境，获得更加真实和深刻的学习体验。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交互性强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互联网+VR教学课件支持学生与虚拟环境进行互动，通过手势识别、语音识别等方式进行操作和交流，提高学习的参与度和兴趣。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多样化内容展示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借助互联网技术，可以整合各种教学资源，以文字、图片、视频、音频等多种形式展示教学内容，满足学生不同的学习需求。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互联网+VR教学课件的特点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高等教育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在高校教学中，互联网+VR教学课件可以应用于医学、工程、艺术等专业领域，提供模拟实验和场景演练等功能，提高学生的实践能力和创新能力。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K12教育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在中小学教育中，互联网+VR教学课件可以应用于历史、地理、科学等多个学科，帮助学生更加直观地理解抽象概念和知识。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职业培训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在职业培训中，互联网+VR教学课件可以模拟真实的工作环境和操作流程，帮助学员快速掌握职业技能和操作方法。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30000" r="300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互联网+VR教学课件的应用领域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互联网+VR教学课件开发技术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一款专业的游戏开发引擎，也广泛用于VR课件开发，支持多平台发布。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Unity3D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功能强大的实时渲染引擎，提供高质量的视觉效果和交互体验。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Unreal Engine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如Oculus Rift、HTC Vive等，提供硬件支持和软件开发工具包（SDK）。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VR开发套件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开发工具与平台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0081" y="3060169"/>
            <a:ext cx="10117937" cy="1602668"/>
          </a:xfrm>
          <a:prstGeom prst="rightArrow">
            <a:avLst/>
          </a:prstGeom>
          <a:solidFill>
            <a:schemeClr val="accent1">
              <a:lumMod val="50000"/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142098" y="3230392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732" y="3566769"/>
            <a:ext cx="500969" cy="58960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94267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617" y="3614318"/>
            <a:ext cx="634228" cy="49438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834152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8997" y="3563234"/>
            <a:ext cx="587411" cy="53181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650304" y="4577174"/>
            <a:ext cx="2628129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Maya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650305" y="4975638"/>
            <a:ext cx="2311548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专业的三维动画软件，提供高级建模、动画和渲染功能。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564104" y="1428884"/>
            <a:ext cx="256724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3ds Max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564104" y="1827351"/>
            <a:ext cx="2335900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广泛应用于三维建模、动画和渲染，支持多种插件和脚本语言。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908169" y="1428887"/>
            <a:ext cx="255507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Blender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908170" y="1827351"/>
            <a:ext cx="2311548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开源的三维图形软件，支持建模、动画、渲染、后期处理等功能。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三维建模技术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UI/UX设计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设计直观、易用的用户界面和用户体验，提高课件的可用性和吸引力。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手势识别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通过识别用户的手势来实现交互操作，如抓取、拖拽、点击等。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语音交互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通过语音识别和语音合成技术，实现用户与课件的自然语言交互。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交互设计技术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通过头戴式显示器（HMD）呈现立体图像，营造沉浸式的视觉体验。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立体显示技术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空间定位技术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感官反馈技术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利用位置追踪系统确定用户在虚拟空间中的位置和方向。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通过模拟触觉、听觉、嗅觉等感官反馈，增强用户的沉浸感和真实感。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虚拟现实技术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互联网+VR教学课件的设计与开发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https://d.book118.com/925000040211011101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98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2024-09-10T01:22:41.413</cp:lastPrinted>
  <dcterms:created xsi:type="dcterms:W3CDTF">2024-09-09T17:22:41Z</dcterms:created>
  <dcterms:modified xsi:type="dcterms:W3CDTF">2024-09-09T17:22:43Z</dcterms:modified>
</cp:coreProperties>
</file>