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2267F5-3FE9-43AB-BDA6-F9F06127BF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B9A716-226A-4E7F-9CF4-F9001DBF8F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CF9DF4-0E02-4839-920A-DF86D896CB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72A129-D67B-42A4-B18A-A0A0659E09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68E2A99-E20F-40DE-8F2F-D5ADD8846F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0189E19-C249-448D-8F59-8745F77864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1FB8D95-17A0-4E42-9BCF-910E771303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3E9BF8-0B8B-42D0-AE6C-460721E829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09DFFE-48D1-479A-89F1-C033CBC1AA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098879-7825-43B9-960A-192E418518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6F9107-BAAC-4E17-9AA7-0283557CFA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5000342201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危险源识别与风险评价的启示与思考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2709" y="5440641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危险源识别方法与流程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风险评价方法与标准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危险源识别与风险评价实践案例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启示与思考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提高安全意识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通过对危险源的识别和风险评价，增强人们对潜在危险的警觉性，从而采取必要的预防措施。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保障生命财产安全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通过识别和评价危险源，及时发现并控制风险，减少事故发生的可能性，保护人们的生命和财产安全。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促进可持续发展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通过对危险源的科学管理，减少事故对环境和社会的影响，推动经济、社会和环境的可持续发展。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危险源识别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介绍危险源的概念、分类及识别方法，包括现场调查、资料收集、专家咨询等手段。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风险控制措施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探讨针对不同危险源和风险等级的控制措施，包括技术控制、管理控制和应急控制等。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风险评价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阐述风险评价的目的、原则和方法，包括定性评价、定量评价和综合评价等。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通过具体案例，分析危险源识别和风险评价的实践应用及效果。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危险源识别方法与流程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危险源定义及分类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危险源定义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危险源是指可能导致人员伤亡、财产损失、环境污染等不良后果的根源或状态。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危险源分类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根据危险性质，危险源可分为物理性、化学性、生物性、心理性、行为性和其他类等。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包括经验分析法、类比推断法、专家评议法、事件树分析法等。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识别方法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危险源辨识可采用安全检查表、危险与可操作性分析、故障类型和影响分析、事件树分析、故障树分析等方法。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识别工具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识别方法与工具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0" y="2999626"/>
            <a:ext cx="12192000" cy="2994303"/>
          </a:xfrm>
          <a:custGeom>
            <a:rect l="l" t="t" r="r" b="b"/>
            <a:pathLst>
              <a:path w="3906440" h="959406">
                <a:moveTo>
                  <a:pt x="3906441" y="0"/>
                </a:moveTo>
                <a:cubicBezTo>
                  <a:pt x="3906441" y="0"/>
                  <a:pt x="3440259" y="420722"/>
                  <a:pt x="2248734" y="702350"/>
                </a:cubicBezTo>
                <a:cubicBezTo>
                  <a:pt x="1358146" y="912852"/>
                  <a:pt x="0" y="918924"/>
                  <a:pt x="0" y="918924"/>
                </a:cubicBezTo>
                <a:lnTo>
                  <a:pt x="0" y="959406"/>
                </a:lnTo>
                <a:cubicBezTo>
                  <a:pt x="0" y="959406"/>
                  <a:pt x="1563345" y="913864"/>
                  <a:pt x="2248734" y="759023"/>
                </a:cubicBezTo>
                <a:cubicBezTo>
                  <a:pt x="3467219" y="483751"/>
                  <a:pt x="3906441" y="141684"/>
                  <a:pt x="3906441" y="141684"/>
                </a:cubicBezTo>
                <a:lnTo>
                  <a:pt x="3906441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4600" y="5805199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99431" y="5710833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999059" y="5427737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204880" y="5038512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406737" y="4300183"/>
            <a:ext cx="393189" cy="393189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713700" y="3236486"/>
            <a:ext cx="0" cy="2276186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9" name="Group 9"/>
          <p:cNvGrpSpPr/>
          <p:nvPr/>
        </p:nvGrpSpPr>
        <p:grpSpPr>
          <a:xfrm>
            <a:off x="5221195" y="2558712"/>
            <a:ext cx="2095500" cy="1627035"/>
            <a:chOff x="5221195" y="2558712"/>
            <a:chExt cx="2095500" cy="1627035"/>
          </a:xfrm>
        </p:grpSpPr>
        <p:sp>
          <p:nvSpPr>
            <p:cNvPr id="10" name="TextBox 10"/>
            <p:cNvSpPr txBox="1"/>
            <p:nvPr/>
          </p:nvSpPr>
          <p:spPr>
            <a:xfrm>
              <a:off x="5221195" y="2558712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选择识别方法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221195" y="2928447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根据识别对象的性质和特点，选择合适的识别方法。</a:t>
              </a:r>
            </a:p>
          </p:txBody>
        </p:sp>
      </p:grpSp>
      <p:cxnSp>
        <p:nvCxnSpPr>
          <p:cNvPr id="12" name="Connector 12"/>
          <p:cNvCxnSpPr/>
          <p:nvPr/>
        </p:nvCxnSpPr>
        <p:spPr>
          <a:xfrm flipH="1">
            <a:off x="2993796" y="291529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 flipH="1">
            <a:off x="5189375" y="2671457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 flipH="1">
            <a:off x="7346428" y="2084183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9603332" y="109654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Freeform 16"/>
          <p:cNvSpPr/>
          <p:nvPr/>
        </p:nvSpPr>
        <p:spPr>
          <a:xfrm>
            <a:off x="542293" y="6131193"/>
            <a:ext cx="373344" cy="373344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2815760" y="6056840"/>
            <a:ext cx="356071" cy="356071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44051" y="5862988"/>
            <a:ext cx="411257" cy="41125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7160112" y="5465972"/>
            <a:ext cx="421401" cy="421401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9431121" y="4890685"/>
            <a:ext cx="393189" cy="393189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829278" y="3169358"/>
            <a:ext cx="2095500" cy="1627035"/>
            <a:chOff x="829278" y="3169358"/>
            <a:chExt cx="2095500" cy="1627035"/>
          </a:xfrm>
        </p:grpSpPr>
        <p:sp>
          <p:nvSpPr>
            <p:cNvPr id="22" name="TextBox 22"/>
            <p:cNvSpPr txBox="1"/>
            <p:nvPr/>
          </p:nvSpPr>
          <p:spPr>
            <a:xfrm>
              <a:off x="829278" y="316935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明确识别对象</a:t>
              </a:r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829278" y="353909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确定需要识别的危险源对象，如设备、设施、作业环境等。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2993796" y="2858559"/>
            <a:ext cx="2095500" cy="1627035"/>
            <a:chOff x="2993796" y="2858559"/>
            <a:chExt cx="2095500" cy="1627035"/>
          </a:xfrm>
        </p:grpSpPr>
        <p:sp>
          <p:nvSpPr>
            <p:cNvPr id="25" name="TextBox 25"/>
            <p:cNvSpPr txBox="1"/>
            <p:nvPr/>
          </p:nvSpPr>
          <p:spPr>
            <a:xfrm>
              <a:off x="2993796" y="2858559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收集相关资料</a:t>
              </a:r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2993796" y="3228294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收集与识别对象相关的资料，如设计文件、操作规程、历史数据等。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7443964" y="1853208"/>
            <a:ext cx="2095500" cy="1627035"/>
            <a:chOff x="7443964" y="1853208"/>
            <a:chExt cx="2095500" cy="1627035"/>
          </a:xfrm>
        </p:grpSpPr>
        <p:sp>
          <p:nvSpPr>
            <p:cNvPr id="28" name="TextBox 28"/>
            <p:cNvSpPr txBox="1"/>
            <p:nvPr/>
          </p:nvSpPr>
          <p:spPr>
            <a:xfrm>
              <a:off x="7443964" y="185320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进行危险源辨识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7443964" y="222294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按照选定的识别方法，对识别对象进行详细的危险源辨识，记录辨识结果。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9712443" y="988925"/>
            <a:ext cx="2095500" cy="1627034"/>
            <a:chOff x="9712443" y="988925"/>
            <a:chExt cx="2095500" cy="1627034"/>
          </a:xfrm>
        </p:grpSpPr>
        <p:sp>
          <p:nvSpPr>
            <p:cNvPr id="31" name="TextBox 31"/>
            <p:cNvSpPr txBox="1"/>
            <p:nvPr/>
          </p:nvSpPr>
          <p:spPr>
            <a:xfrm>
              <a:off x="9712443" y="988925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制定控制措施</a:t>
              </a:r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9712443" y="1358659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针对辨识出的危险源，制定相应的控制措施，以降低风险。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识别流程与步骤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风险评价方法与标准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概率风险评估法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通过分析历史数据、事故案例等信息，计算危险源发生事故的概率及后果，进而评价风险大小。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模糊综合评价法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运用模糊数学理论，将危险源的多个影响因素进行量化处理，综合考虑各因素的权重，得出风险评价结果。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专家评估法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利用专家经验、知识和判断力，对危险源进行识别和评价。通过专家打分、评审等方式，确定危险源的风险等级。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风险评价方法及原理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4543" r="1454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8080" r="1808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衡量危险源对人员生命安全的影响程度，包括死亡、重伤、轻伤等。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人员伤亡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评估危险源对物质财产造成的破坏和损失。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财产损失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分析危险源对环境造成的污染和破坏，如对大气、水、土壤等的影响。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环境影响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考虑危险源对社会稳定、公众心理等方面的影响。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社会影响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风险评价标准及指标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https://d.book118.com/925000342201011042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2024-09-03T18:29:28.894</cp:lastPrinted>
  <dcterms:created xsi:type="dcterms:W3CDTF">2024-09-03T10:29:28Z</dcterms:created>
  <dcterms:modified xsi:type="dcterms:W3CDTF">2024-09-03T10:29:31Z</dcterms:modified>
</cp:coreProperties>
</file>