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326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D19B7B-7991-4955-9272-342C232DEC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8C1F43-11BE-4534-9889-6906FB1179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795AA5-DEE0-409C-855C-F4BAFE5A8E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9952A3-4103-4068-A335-27725831FD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486209-CCA6-42F4-9CA3-553FA930A9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FB7992-3D48-4E64-80DB-2ABB5B8773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FB36FC-B607-431B-AA9E-1B8007572C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49D658-8027-4B95-9653-4B3DD5682A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F30852-B7BB-40FE-8301-EC90F954AA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63E4F4-DC05-4B44-B7B6-8AE1F2B089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B359D8-7C68-4606-A860-D3C0C372C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jpeg" /><Relationship Id="rId5"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pn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011223222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85" r="185"/>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1107058"/>
            <a:ext cx="12229663" cy="5732654"/>
          </a:xfrm>
          <a:prstGeom prst="rect">
            <a:avLst/>
          </a:prstGeom>
        </p:spPr>
      </p:pic>
      <p:sp>
        <p:nvSpPr>
          <p:cNvPr id="3" name="AutoShape 3"/>
          <p:cNvSpPr/>
          <p:nvPr/>
        </p:nvSpPr>
        <p:spPr>
          <a:xfrm>
            <a:off x="1542747" y="1226293"/>
            <a:ext cx="9106507" cy="1794133"/>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生僻字的信息处理</a:t>
            </a:r>
            <a:endParaRPr lang="en-US" sz="1100"/>
          </a:p>
        </p:txBody>
      </p:sp>
      <p:grpSp>
        <p:nvGrpSpPr>
          <p:cNvPr id="4" name="Group 4"/>
          <p:cNvGrpSpPr/>
          <p:nvPr/>
        </p:nvGrpSpPr>
        <p:grpSpPr>
          <a:xfrm>
            <a:off x="3788566" y="3540703"/>
            <a:ext cx="4652531" cy="489827"/>
            <a:chOff x="3788566" y="3540703"/>
            <a:chExt cx="4652531" cy="489827"/>
          </a:xfrm>
        </p:grpSpPr>
        <p:sp>
          <p:nvSpPr>
            <p:cNvPr id="5" name="AutoShape 5"/>
            <p:cNvSpPr/>
            <p:nvPr/>
          </p:nvSpPr>
          <p:spPr>
            <a:xfrm>
              <a:off x="3788566" y="3540703"/>
              <a:ext cx="2132362" cy="48982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rgbClr val="000000"/>
                  </a:solidFill>
                  <a:latin typeface="Microsoft Yahei"/>
                  <a:ea typeface="Microsoft Yahei"/>
                  <a:cs typeface="Microsoft Yahei"/>
                </a:rPr>
                <a:t>汇报人：文小库</a:t>
              </a:r>
              <a:endParaRPr lang="en-US" sz="1100"/>
            </a:p>
          </p:txBody>
        </p:sp>
        <p:sp>
          <p:nvSpPr>
            <p:cNvPr id="6" name="AutoShape 6"/>
            <p:cNvSpPr/>
            <p:nvPr/>
          </p:nvSpPr>
          <p:spPr>
            <a:xfrm>
              <a:off x="6308735" y="3540703"/>
              <a:ext cx="2132362" cy="48982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rgbClr val="000000"/>
                  </a:solidFill>
                  <a:latin typeface="Microsoft Yahei"/>
                  <a:ea typeface="Microsoft Yahei"/>
                  <a:cs typeface="Microsoft Yahei"/>
                </a:rPr>
                <a:t>2023-11-16</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85" r="185"/>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a:effectLst>
            <a:outerShdw blurRad="190500" dist="228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547" cy="3957447"/>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生僻字概述</a:t>
            </a:r>
          </a:p>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生僻字的识别与提取</a:t>
            </a:r>
          </a:p>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生僻字的编码与存储</a:t>
            </a:r>
          </a:p>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生僻字的生成与优化</a:t>
            </a:r>
          </a:p>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生僻字信息处理的应用场景</a:t>
            </a:r>
          </a:p>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生僻字信息处理的未来趋势与挑战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5" r="185"/>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生僻字概述</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85" r="185"/>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生僻字是指较为少见、不常用的汉字，这些汉字往往不属于常用字范围，但在某些特定领域或文化中会频繁出现。</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常用字</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与生僻字相对，常用字是指在语言或文字中使用频率较高的汉字，通常是基础教育阶段需要掌握的汉字。</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生僻字的定义</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85" r="185"/>
          </a:stretch>
        </a:blipFill>
      </p:bgPr>
    </p:bg>
    <p:spTree>
      <p:nvGrpSpPr>
        <p:cNvPr id="1" name=""/>
        <p:cNvGrpSpPr/>
        <p:nvPr/>
      </p:nvGrpSpPr>
      <p:grpSpPr>
        <a:xfrm>
          <a:off x="0" y="0"/>
          <a:ext cx="0" cy="0"/>
        </a:xfrm>
      </p:grpSpPr>
      <p:sp>
        <p:nvSpPr>
          <p:cNvPr id="2" name="AutoShape 2"/>
          <p:cNvSpPr/>
          <p:nvPr/>
        </p:nvSpPr>
        <p:spPr>
          <a:xfrm>
            <a:off x="-105422" y="0"/>
            <a:ext cx="12297421" cy="6776673"/>
          </a:xfrm>
          <a:prstGeom prst="rect">
            <a:avLst/>
          </a:prstGeom>
          <a:solidFill>
            <a:srgbClr val="FFFFFF">
              <a:alpha val="100000"/>
            </a:srgbClr>
          </a:solidFill>
          <a:ln w="7620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3" name="Picture 3"/>
          <p:cNvPicPr>
            <a:picLocks noChangeAspect="1"/>
          </p:cNvPicPr>
          <p:nvPr/>
        </p:nvPicPr>
        <p:blipFill>
          <a:blip r:embed="rId2"/>
          <a:srcRect l="75292" t="41512" b="7114"/>
          <a:stretch>
            <a:fillRect/>
          </a:stretch>
        </p:blipFill>
        <p:spPr>
          <a:xfrm>
            <a:off x="9596340" y="4278489"/>
            <a:ext cx="2595660" cy="2498184"/>
          </a:xfrm>
          <a:prstGeom prst="rect">
            <a:avLst/>
          </a:prstGeom>
        </p:spPr>
      </p:pic>
      <p:pic>
        <p:nvPicPr>
          <p:cNvPr id="4" name="Picture 4"/>
          <p:cNvPicPr>
            <a:picLocks noChangeAspect="1"/>
          </p:cNvPicPr>
          <p:nvPr/>
        </p:nvPicPr>
        <p:blipFill>
          <a:blip r:embed="rId3"/>
          <a:stretch>
            <a:fillRect/>
          </a:stretch>
        </p:blipFill>
        <p:spPr>
          <a:xfrm>
            <a:off x="966829" y="2313537"/>
            <a:ext cx="4066829" cy="3122624"/>
          </a:xfrm>
          <a:prstGeom prst="rect">
            <a:avLst/>
          </a:prstGeom>
        </p:spPr>
      </p:pic>
      <p:pic>
        <p:nvPicPr>
          <p:cNvPr id="5" name="Picture 5"/>
          <p:cNvPicPr>
            <a:picLocks noChangeAspect="1"/>
          </p:cNvPicPr>
          <p:nvPr/>
        </p:nvPicPr>
        <p:blipFill>
          <a:blip r:embed="rId4"/>
          <a:srcRect t="7891" b="7891"/>
          <a:stretch>
            <a:fillRect/>
          </a:stretch>
        </p:blipFill>
        <p:spPr>
          <a:xfrm>
            <a:off x="1132390" y="2491315"/>
            <a:ext cx="3735703" cy="2097441"/>
          </a:xfrm>
          <a:prstGeom prst="rect">
            <a:avLst/>
          </a:prstGeom>
        </p:spPr>
      </p:pic>
      <p:grpSp>
        <p:nvGrpSpPr>
          <p:cNvPr id="6" name="Group 6"/>
          <p:cNvGrpSpPr/>
          <p:nvPr/>
        </p:nvGrpSpPr>
        <p:grpSpPr>
          <a:xfrm>
            <a:off x="454963" y="103178"/>
            <a:ext cx="10763152" cy="926592"/>
            <a:chOff x="454963" y="103178"/>
            <a:chExt cx="10763152" cy="926592"/>
          </a:xfrm>
        </p:grpSpPr>
        <p:sp>
          <p:nvSpPr>
            <p:cNvPr id="7" name="TextBox 7"/>
            <p:cNvSpPr txBox="1"/>
            <p:nvPr/>
          </p:nvSpPr>
          <p:spPr>
            <a:xfrm>
              <a:off x="1214567" y="1031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生僻字的基本特征</a:t>
              </a:r>
            </a:p>
          </p:txBody>
        </p:sp>
        <p:sp>
          <p:nvSpPr>
            <p:cNvPr id="8" name="AutoShape 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sp>
        <p:nvSpPr>
          <p:cNvPr id="28" name="AutoShape 28"/>
          <p:cNvSpPr/>
          <p:nvPr/>
        </p:nvSpPr>
        <p:spPr>
          <a:xfrm>
            <a:off x="5893187" y="1760560"/>
            <a:ext cx="369902" cy="369902"/>
          </a:xfrm>
          <a:prstGeom prst="ellipse">
            <a:avLst/>
          </a:prstGeom>
          <a:solidFill>
            <a:srgbClr val="7F7F7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893187" y="3108818"/>
            <a:ext cx="369902" cy="369902"/>
          </a:xfrm>
          <a:prstGeom prst="ellipse">
            <a:avLst/>
          </a:prstGeom>
          <a:solidFill>
            <a:srgbClr val="FF7AA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893187" y="4383763"/>
            <a:ext cx="369902" cy="369902"/>
          </a:xfrm>
          <a:prstGeom prst="ellipse">
            <a:avLst/>
          </a:prstGeom>
          <a:solidFill>
            <a:srgbClr val="7F7F7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443776" y="2069502"/>
            <a:ext cx="3618828" cy="79547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80000"/>
                </a:solidFill>
                <a:latin typeface="Microsoft Yahei"/>
                <a:ea typeface="Microsoft Yahei"/>
                <a:cs typeface="Microsoft Yahei"/>
              </a:rPr>
              <a:t>生僻字的笔画通常比较复杂，结构不易掌握，书写难度较大。</a:t>
            </a:r>
            <a:endParaRPr lang="en-US" sz="1100"/>
          </a:p>
        </p:txBody>
      </p:sp>
      <p:sp>
        <p:nvSpPr>
          <p:cNvPr id="32" name="AutoShape 32"/>
          <p:cNvSpPr/>
          <p:nvPr/>
        </p:nvSpPr>
        <p:spPr>
          <a:xfrm>
            <a:off x="6443776" y="3332225"/>
            <a:ext cx="3618828" cy="771122"/>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80000"/>
                </a:solidFill>
                <a:latin typeface="Microsoft Yahei"/>
                <a:ea typeface="Microsoft Yahei"/>
                <a:cs typeface="Microsoft Yahei"/>
              </a:rPr>
              <a:t>生僻字的音节数量较多，有些字的发音也较为特殊，不易准确掌握。</a:t>
            </a:r>
            <a:endParaRPr lang="en-US" sz="1100"/>
          </a:p>
        </p:txBody>
      </p:sp>
      <p:sp>
        <p:nvSpPr>
          <p:cNvPr id="33" name="AutoShape 33"/>
          <p:cNvSpPr/>
          <p:nvPr/>
        </p:nvSpPr>
        <p:spPr>
          <a:xfrm>
            <a:off x="6443776" y="4665990"/>
            <a:ext cx="3618828" cy="78329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80000"/>
                </a:solidFill>
                <a:latin typeface="Microsoft Yahei"/>
                <a:ea typeface="Microsoft Yahei"/>
                <a:cs typeface="Microsoft Yahei"/>
              </a:rPr>
              <a:t>生僻字的意义通常比较抽象，难以理解，需要借助语境或背景知识来理解。</a:t>
            </a:r>
            <a:endParaRPr lang="en-US" sz="1100"/>
          </a:p>
        </p:txBody>
      </p:sp>
      <p:sp>
        <p:nvSpPr>
          <p:cNvPr id="34" name="AutoShape 34"/>
          <p:cNvSpPr/>
          <p:nvPr/>
        </p:nvSpPr>
        <p:spPr>
          <a:xfrm>
            <a:off x="6443776" y="1661692"/>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笔画繁复</a:t>
            </a:r>
            <a:endParaRPr lang="en-US" sz="1100"/>
          </a:p>
        </p:txBody>
      </p:sp>
      <p:sp>
        <p:nvSpPr>
          <p:cNvPr id="35" name="AutoShape 35"/>
          <p:cNvSpPr/>
          <p:nvPr/>
        </p:nvSpPr>
        <p:spPr>
          <a:xfrm>
            <a:off x="6443776" y="3011282"/>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音节多</a:t>
            </a:r>
            <a:endParaRPr lang="en-US" sz="1100"/>
          </a:p>
        </p:txBody>
      </p:sp>
      <p:sp>
        <p:nvSpPr>
          <p:cNvPr id="36" name="AutoShape 36"/>
          <p:cNvSpPr/>
          <p:nvPr/>
        </p:nvSpPr>
        <p:spPr>
          <a:xfrm>
            <a:off x="6443776" y="4310611"/>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意义抽象</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85" r="185"/>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文学和文化研究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文学家和文化学者对生僻字的研究主要关注其在文学作品、历史文化中的运用和表达效果，以揭示生僻字的文化内涵和价值。</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语言学研究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语言学家对生僻字的研究主要集中在汉字的起源、演变和分类等方面，以揭示生僻字的形成规律和特点。</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信息处理研究</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信息处理专家对生僻字的研究主要集中在汉字识别、语音识别和自然语言处理等领域，以解决生僻字的输入、检索和交流等问题。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3458" r="1345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t="16667" b="16667"/>
          <a:stretch>
            <a:fillRect/>
          </a:stretch>
        </p:blipFill>
        <p:spPr>
          <a:xfrm>
            <a:off x="9121095" y="1416742"/>
            <a:ext cx="1475427" cy="1475427"/>
          </a:xfrm>
          <a:prstGeom prst="ellipse">
            <a:avLst/>
          </a:prstGeom>
        </p:spPr>
      </p:pic>
      <p:grpSp>
        <p:nvGrpSpPr>
          <p:cNvPr id="20" name="Group 20"/>
          <p:cNvGrpSpPr/>
          <p:nvPr/>
        </p:nvGrpSpPr>
        <p:grpSpPr>
          <a:xfrm>
            <a:off x="454963" y="224818"/>
            <a:ext cx="515576" cy="440418"/>
            <a:chOff x="454963" y="224818"/>
            <a:chExt cx="515576" cy="440418"/>
          </a:xfrm>
        </p:grpSpPr>
        <p:sp>
          <p:nvSpPr>
            <p:cNvPr id="21" name="AutoShape 21"/>
            <p:cNvSpPr/>
            <p:nvPr/>
          </p:nvSpPr>
          <p:spPr>
            <a:xfrm>
              <a:off x="454963" y="2277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22481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22653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23550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23137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34554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3425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34430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35327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34914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4633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46036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46208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47105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46691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454963" y="5810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575049" y="57813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689125" y="5798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799768" y="5888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904945" y="58469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sp>
        <p:nvSpPr>
          <p:cNvPr id="41" name="TextBox 41"/>
          <p:cNvSpPr txBox="1"/>
          <p:nvPr/>
        </p:nvSpPr>
        <p:spPr>
          <a:xfrm>
            <a:off x="1218874" y="167087"/>
            <a:ext cx="10973127"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生僻字的研究现状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5" r="185"/>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生僻字的识别与提取</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85" r="185"/>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基于形码的规则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这种方法主要依赖于已经建立的汉字的形码规则，通过匹配输入文本与规则来识别生僻字。例如，可以根据汉字的笔画、部件、结构等信息来构建识别规则。</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基于字音的规则</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这种方法主要是根据汉字的音节和音调信息来构建识别规则。由于生僻字的发音往往比较独特，因此可以利用这一特点来识别生僻字。</a:t>
            </a:r>
          </a:p>
        </p:txBody>
      </p:sp>
      <p:sp>
        <p:nvSpPr>
          <p:cNvPr id="16" name="AutoShape 1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基于规则的识别方法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85" r="185"/>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8154" b="8154"/>
          <a:stretch>
            <a:fillRect/>
          </a:stretch>
        </p:blipFill>
        <p:spPr>
          <a:xfrm>
            <a:off x="939482" y="1415327"/>
            <a:ext cx="4843295" cy="4843295"/>
          </a:xfrm>
          <a:prstGeom prst="roundRect">
            <a:avLst/>
          </a:prstGeom>
        </p:spPr>
      </p:pic>
      <p:sp>
        <p:nvSpPr>
          <p:cNvPr id="3" name="TextBox 3"/>
          <p:cNvSpPr txBox="1"/>
          <p:nvPr/>
        </p:nvSpPr>
        <p:spPr>
          <a:xfrm>
            <a:off x="6261748" y="2005888"/>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这种方法主要是通过统计字符集中的汉字出现频率来识别生僻字。由于生僻字的出现频率往往比较低，因此可以利用这一特点来识别生僻字。</a:t>
            </a:r>
          </a:p>
        </p:txBody>
      </p:sp>
      <p:sp>
        <p:nvSpPr>
          <p:cNvPr id="4" name="TextBox 4"/>
          <p:cNvSpPr txBox="1"/>
          <p:nvPr/>
        </p:nvSpPr>
        <p:spPr>
          <a:xfrm>
            <a:off x="6261748" y="1352723"/>
            <a:ext cx="4642093"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基于字符集的统计</a:t>
            </a:r>
          </a:p>
        </p:txBody>
      </p:sp>
      <p:sp>
        <p:nvSpPr>
          <p:cNvPr id="5" name="TextBox 5"/>
          <p:cNvSpPr txBox="1"/>
          <p:nvPr/>
        </p:nvSpPr>
        <p:spPr>
          <a:xfrm>
            <a:off x="6261748" y="4499375"/>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这种方法主要是通过分析输入文本中汉字的上下文信息来识别生僻字。由于生僻字的上下文往往比较独特，因此可以利用这一特点来识别生僻字。</a:t>
            </a:r>
          </a:p>
        </p:txBody>
      </p:sp>
      <p:sp>
        <p:nvSpPr>
          <p:cNvPr id="6" name="TextBox 6"/>
          <p:cNvSpPr txBox="1"/>
          <p:nvPr/>
        </p:nvSpPr>
        <p:spPr>
          <a:xfrm>
            <a:off x="6261748" y="3870593"/>
            <a:ext cx="5124226"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基于上下文的统计</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TextBox 27"/>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基于统计的识别方法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5" r="185"/>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基于深度学习的识别方法</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这种方法主要是通过训练一个卷积神经网络来学习汉字的特征表示，然后利用这个特征表示来识别生僻字。由于卷积神经网络可以有效地捕捉汉字的局部特征，因此对于一些结构相似的生僻字和常见字的区分具有很好的效果。</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卷积神经网络（CNN）</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这种方法主要是通过训练一个循环神经网络来学习汉字序列的特征表示，然后利用这个特征表示来识别生僻字。由于循环神经网络可以有效地捕捉汉字序列的整体特征，因此对于一些需要考虑上下文信息的生僻字识别任务具有很好的效果。</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循环神经网络（RNN）</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5" r="185"/>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生僻字的编码与存储</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85" r="185"/>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TextBox 23"/>
          <p:cNvSpPr txBox="1"/>
          <p:nvPr/>
        </p:nvSpPr>
        <p:spPr>
          <a:xfrm>
            <a:off x="1094226" y="142703"/>
            <a:ext cx="10003548"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75" b="1">
                <a:solidFill>
                  <a:schemeClr val="accent1"/>
                </a:solidFill>
                <a:latin typeface="Microsoft Yahei"/>
                <a:ea typeface="Microsoft Yahei"/>
                <a:cs typeface="Microsoft Yahei"/>
              </a:rPr>
              <a:t>生僻字的编码方式</a:t>
            </a:r>
          </a:p>
        </p:txBody>
      </p:sp>
      <p:sp>
        <p:nvSpPr>
          <p:cNvPr id="24" name="AutoShape 24"/>
          <p:cNvSpPr/>
          <p:nvPr/>
        </p:nvSpPr>
        <p:spPr>
          <a:xfrm>
            <a:off x="3853566" y="1681685"/>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TextBox 26"/>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通过生僻字的拼音进行编码，如“芈”编码为“mi”。</a:t>
            </a:r>
          </a:p>
        </p:txBody>
      </p:sp>
      <p:sp>
        <p:nvSpPr>
          <p:cNvPr id="27" name="TextBox 27"/>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拼音编码</a:t>
            </a:r>
          </a:p>
        </p:txBody>
      </p:sp>
      <p:sp>
        <p:nvSpPr>
          <p:cNvPr id="28" name="AutoShape 28"/>
          <p:cNvSpPr/>
          <p:nvPr/>
        </p:nvSpPr>
        <p:spPr>
          <a:xfrm>
            <a:off x="7873179" y="1641206"/>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TextBox 30"/>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部首编码</a:t>
            </a:r>
          </a:p>
        </p:txBody>
      </p:sp>
      <p:sp>
        <p:nvSpPr>
          <p:cNvPr id="31" name="AutoShape 31"/>
          <p:cNvSpPr/>
          <p:nvPr/>
        </p:nvSpPr>
        <p:spPr>
          <a:xfrm>
            <a:off x="3853566" y="4213236"/>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TextBox 33"/>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字形编码</a:t>
            </a:r>
          </a:p>
        </p:txBody>
      </p:sp>
      <p:sp>
        <p:nvSpPr>
          <p:cNvPr id="34" name="AutoShape 34"/>
          <p:cNvSpPr/>
          <p:nvPr/>
        </p:nvSpPr>
        <p:spPr>
          <a:xfrm>
            <a:off x="7873179" y="4172757"/>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音形结合</a:t>
            </a:r>
          </a:p>
        </p:txBody>
      </p:sp>
      <p:sp>
        <p:nvSpPr>
          <p:cNvPr id="37" name="TextBox 37"/>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根据生僻字的部首进行分类编码，如“芈”属于“羊”部，编码为“001”。</a:t>
            </a:r>
          </a:p>
        </p:txBody>
      </p:sp>
      <p:sp>
        <p:nvSpPr>
          <p:cNvPr id="38" name="TextBox 38"/>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根据生僻字的形状进行编码，如“芈”可以编码为“472”。</a:t>
            </a:r>
          </a:p>
        </p:txBody>
      </p:sp>
      <p:sp>
        <p:nvSpPr>
          <p:cNvPr id="39" name="TextBox 39"/>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结合拼音和字形进行编码，如“芈”可以编码为“mi472”。</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85" r="185"/>
          </a:stretch>
        </a:blipFill>
      </p:bgPr>
    </p:bg>
    <p:spTree>
      <p:nvGrpSpPr>
        <p:cNvPr id="1" name=""/>
        <p:cNvGrpSpPr/>
        <p:nvPr/>
      </p:nvGrpSpPr>
      <p:grpSpPr>
        <a:xfrm>
          <a:off x="0" y="0"/>
          <a:ext cx="0" cy="0"/>
        </a:xfrm>
      </p:grpSpPr>
      <p:sp>
        <p:nvSpPr>
          <p:cNvPr id="2" name="AutoShape 2"/>
          <p:cNvSpPr/>
          <p:nvPr/>
        </p:nvSpPr>
        <p:spPr>
          <a:xfrm>
            <a:off x="-105422" y="0"/>
            <a:ext cx="12297421" cy="6776673"/>
          </a:xfrm>
          <a:prstGeom prst="rect">
            <a:avLst/>
          </a:prstGeom>
          <a:solidFill>
            <a:srgbClr val="FFFFFF">
              <a:alpha val="100000"/>
            </a:srgbClr>
          </a:solidFill>
          <a:ln w="7620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3" name="Group 3"/>
          <p:cNvGrpSpPr/>
          <p:nvPr/>
        </p:nvGrpSpPr>
        <p:grpSpPr>
          <a:xfrm>
            <a:off x="454963" y="103178"/>
            <a:ext cx="10763152" cy="926592"/>
            <a:chOff x="454963" y="103178"/>
            <a:chExt cx="10763152" cy="926592"/>
          </a:xfrm>
        </p:grpSpPr>
        <p:sp>
          <p:nvSpPr>
            <p:cNvPr id="4" name="TextBox 4"/>
            <p:cNvSpPr txBox="1"/>
            <p:nvPr/>
          </p:nvSpPr>
          <p:spPr>
            <a:xfrm>
              <a:off x="1214567" y="1031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生僻字的存储方式</a:t>
              </a:r>
            </a:p>
          </p:txBody>
        </p:sp>
        <p:sp>
          <p:nvSpPr>
            <p:cNvPr id="5" name="AutoShape 5"/>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sp>
        <p:nvSpPr>
          <p:cNvPr id="25" name="AutoShape 25"/>
          <p:cNvSpPr/>
          <p:nvPr/>
        </p:nvSpPr>
        <p:spPr>
          <a:xfrm>
            <a:off x="644286" y="2972012"/>
            <a:ext cx="2353053" cy="1956378"/>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80000"/>
                </a:solidFill>
                <a:latin typeface="Microsoft Yahei"/>
                <a:ea typeface="Microsoft Yahei"/>
                <a:cs typeface="Microsoft Yahei"/>
              </a:rPr>
              <a:t>将生僻字以文本文件的形式存储，适用于较小的数据集。</a:t>
            </a:r>
            <a:endParaRPr lang="en-US" sz="1100"/>
          </a:p>
        </p:txBody>
      </p:sp>
      <p:sp>
        <p:nvSpPr>
          <p:cNvPr id="26" name="AutoShape 26"/>
          <p:cNvSpPr/>
          <p:nvPr/>
        </p:nvSpPr>
        <p:spPr>
          <a:xfrm>
            <a:off x="8684852" y="995439"/>
            <a:ext cx="2382848" cy="199113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80000"/>
                </a:solidFill>
                <a:latin typeface="Microsoft Yahei"/>
                <a:ea typeface="Microsoft Yahei"/>
                <a:cs typeface="Microsoft Yahei"/>
              </a:rPr>
              <a:t>将生僻字以数据库的形式存储，便于查询和管理。</a:t>
            </a:r>
            <a:endParaRPr lang="en-US" sz="1100"/>
          </a:p>
        </p:txBody>
      </p:sp>
      <p:sp>
        <p:nvSpPr>
          <p:cNvPr id="27" name="AutoShape 27"/>
          <p:cNvSpPr/>
          <p:nvPr/>
        </p:nvSpPr>
        <p:spPr>
          <a:xfrm>
            <a:off x="8684852" y="3927704"/>
            <a:ext cx="2382848" cy="196256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80000"/>
                </a:solidFill>
                <a:latin typeface="Microsoft Yahei"/>
                <a:ea typeface="Microsoft Yahei"/>
                <a:cs typeface="Microsoft Yahei"/>
              </a:rPr>
              <a:t>将生僻字存储在多个服务器上，提高存储效率和可靠性。</a:t>
            </a:r>
            <a:endParaRPr lang="en-US" sz="1100"/>
          </a:p>
        </p:txBody>
      </p:sp>
      <p:pic>
        <p:nvPicPr>
          <p:cNvPr id="28" name="Picture 28"/>
          <p:cNvPicPr>
            <a:picLocks noChangeAspect="1"/>
          </p:cNvPicPr>
          <p:nvPr/>
        </p:nvPicPr>
        <p:blipFill>
          <a:blip r:embed="rId2"/>
          <a:stretch>
            <a:fillRect/>
          </a:stretch>
        </p:blipFill>
        <p:spPr>
          <a:xfrm>
            <a:off x="10824206" y="6027791"/>
            <a:ext cx="2114315" cy="1135440"/>
          </a:xfrm>
          <a:prstGeom prst="rect">
            <a:avLst/>
          </a:prstGeom>
        </p:spPr>
      </p:pic>
      <p:pic>
        <p:nvPicPr>
          <p:cNvPr id="29" name="Picture 29"/>
          <p:cNvPicPr>
            <a:picLocks noChangeAspect="1"/>
          </p:cNvPicPr>
          <p:nvPr/>
        </p:nvPicPr>
        <p:blipFill>
          <a:blip r:embed="rId3">
            <a:alphaModFix amt="75000"/>
          </a:blip>
          <a:srcRect l="31868" t="13068" r="31502" b="30114"/>
          <a:stretch>
            <a:fillRect/>
          </a:stretch>
        </p:blipFill>
        <p:spPr>
          <a:xfrm>
            <a:off x="4217947" y="1285529"/>
            <a:ext cx="3545264" cy="5454568"/>
          </a:xfrm>
          <a:prstGeom prst="rect">
            <a:avLst/>
          </a:prstGeom>
        </p:spPr>
      </p:pic>
      <p:pic>
        <p:nvPicPr>
          <p:cNvPr id="30" name="Picture 30"/>
          <p:cNvPicPr>
            <a:picLocks noChangeAspect="1"/>
          </p:cNvPicPr>
          <p:nvPr/>
        </p:nvPicPr>
        <p:blipFill>
          <a:blip r:embed="rId4"/>
          <a:srcRect l="29536" r="29536"/>
          <a:stretch>
            <a:fillRect/>
          </a:stretch>
        </p:blipFill>
        <p:spPr>
          <a:xfrm>
            <a:off x="4495323" y="1838813"/>
            <a:ext cx="2952950" cy="4810026"/>
          </a:xfrm>
          <a:prstGeom prst="rect">
            <a:avLst/>
          </a:prstGeom>
        </p:spPr>
      </p:pic>
      <p:grpSp>
        <p:nvGrpSpPr>
          <p:cNvPr id="31" name="Group 31"/>
          <p:cNvGrpSpPr/>
          <p:nvPr/>
        </p:nvGrpSpPr>
        <p:grpSpPr>
          <a:xfrm>
            <a:off x="3239789" y="3141586"/>
            <a:ext cx="1463040" cy="1463040"/>
            <a:chOff x="3239789" y="3141586"/>
            <a:chExt cx="1463040" cy="1463040"/>
          </a:xfrm>
        </p:grpSpPr>
        <p:sp>
          <p:nvSpPr>
            <p:cNvPr id="32" name="AutoShape 32"/>
            <p:cNvSpPr/>
            <p:nvPr/>
          </p:nvSpPr>
          <p:spPr>
            <a:xfrm>
              <a:off x="3239789" y="3141586"/>
              <a:ext cx="1463040" cy="14630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33" name="Group 33"/>
          <p:cNvGrpSpPr/>
          <p:nvPr/>
        </p:nvGrpSpPr>
        <p:grpSpPr>
          <a:xfrm>
            <a:off x="3612771" y="3559447"/>
            <a:ext cx="702092" cy="584684"/>
            <a:chOff x="3612771" y="3559447"/>
            <a:chExt cx="702092" cy="584684"/>
          </a:xfrm>
        </p:grpSpPr>
        <p:sp>
          <p:nvSpPr>
            <p:cNvPr id="34" name="Freeform 34"/>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6924196" y="1127033"/>
            <a:ext cx="1463040" cy="1463040"/>
            <a:chOff x="6924196" y="1127033"/>
            <a:chExt cx="1463040" cy="1463040"/>
          </a:xfrm>
        </p:grpSpPr>
        <p:sp>
          <p:nvSpPr>
            <p:cNvPr id="40" name="Freeform 40"/>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924196" y="1127033"/>
              <a:ext cx="1463040" cy="146304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Freeform 43"/>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5" name="Group 45"/>
          <p:cNvGrpSpPr/>
          <p:nvPr/>
        </p:nvGrpSpPr>
        <p:grpSpPr>
          <a:xfrm>
            <a:off x="6924196" y="4151964"/>
            <a:ext cx="1463040" cy="1463040"/>
            <a:chOff x="6924196" y="4151964"/>
            <a:chExt cx="1463040" cy="1463040"/>
          </a:xfrm>
        </p:grpSpPr>
        <p:sp>
          <p:nvSpPr>
            <p:cNvPr id="46" name="AutoShape 46"/>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924196" y="4151964"/>
              <a:ext cx="1463040" cy="146304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8" name="AutoShape 48"/>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9" name="AutoShape 49"/>
          <p:cNvSpPr/>
          <p:nvPr/>
        </p:nvSpPr>
        <p:spPr>
          <a:xfrm>
            <a:off x="455981" y="2535936"/>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文本文件存储</a:t>
            </a:r>
            <a:endParaRPr lang="en-US" sz="1100"/>
          </a:p>
        </p:txBody>
      </p:sp>
      <p:sp>
        <p:nvSpPr>
          <p:cNvPr id="50" name="AutoShape 50"/>
          <p:cNvSpPr/>
          <p:nvPr/>
        </p:nvSpPr>
        <p:spPr>
          <a:xfrm>
            <a:off x="8503125" y="588168"/>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数据库存储</a:t>
            </a:r>
            <a:endParaRPr lang="en-US" sz="1100"/>
          </a:p>
        </p:txBody>
      </p:sp>
      <p:sp>
        <p:nvSpPr>
          <p:cNvPr id="51" name="AutoShape 51"/>
          <p:cNvSpPr/>
          <p:nvPr/>
        </p:nvSpPr>
        <p:spPr>
          <a:xfrm>
            <a:off x="8503125" y="3542930"/>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分布式存储</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626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https://d.book118.com/925011223222011114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2024-09-21T19:19:29.474</cp:lastPrinted>
  <dcterms:created xsi:type="dcterms:W3CDTF">2024-09-21T11:19:29Z</dcterms:created>
  <dcterms:modified xsi:type="dcterms:W3CDTF">2024-09-21T11:19:31Z</dcterms:modified>
</cp:coreProperties>
</file>