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E0B4AE1-09EB-4A02-B749-16ADF1DF78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2EBA7CF-F9EB-433D-B677-54AADDA0A32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B54D55-D2B7-46F7-AE0A-9E3703DB80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8BCC52D-71E2-4634-9DCF-0ABB981A3EF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216AFE5-68AD-451A-9B39-766D01C2F1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0FFBBA-7D60-4D8E-A4E9-6C4048910B1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AB4E90-9F57-41CD-99B4-D6C71D051A1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07689CE-2456-42AF-B39E-97DE416A6AF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A508433-7FB2-4DA0-B8F0-E841B472A9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76D24C-5D19-47B4-B29A-CD1C1B54A4C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040172-541E-45F8-9005-9B2D68114C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25041124344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5315495" y="927427"/>
            <a:ext cx="812800" cy="731520"/>
          </a:xfrm>
          <a:prstGeom prst="rect">
            <a:avLst/>
          </a:prstGeom>
        </p:spPr>
      </p:pic>
      <p:sp>
        <p:nvSpPr>
          <p:cNvPr id="3" name="AutoShape 3"/>
          <p:cNvSpPr/>
          <p:nvPr/>
        </p:nvSpPr>
        <p:spPr>
          <a:xfrm rot="2657183">
            <a:off x="7142739" y="769563"/>
            <a:ext cx="642029" cy="542157"/>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rot="2685974">
            <a:off x="6633365" y="506931"/>
            <a:ext cx="340936" cy="340936"/>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685974">
            <a:off x="7446339" y="236818"/>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rot="2685974">
            <a:off x="11517212" y="2896896"/>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rot="2685974">
            <a:off x="6777271" y="3320747"/>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8" name="Picture 8"/>
          <p:cNvPicPr>
            <a:picLocks noChangeAspect="1"/>
          </p:cNvPicPr>
          <p:nvPr/>
        </p:nvPicPr>
        <p:blipFill>
          <a:blip r:embed="rId3"/>
          <a:stretch>
            <a:fillRect/>
          </a:stretch>
        </p:blipFill>
        <p:spPr>
          <a:xfrm flipH="1">
            <a:off x="8211116" y="641491"/>
            <a:ext cx="3983355" cy="5732145"/>
          </a:xfrm>
          <a:prstGeom prst="rect">
            <a:avLst/>
          </a:prstGeom>
        </p:spPr>
      </p:pic>
      <p:sp>
        <p:nvSpPr>
          <p:cNvPr id="9" name="AutoShape 9"/>
          <p:cNvSpPr/>
          <p:nvPr/>
        </p:nvSpPr>
        <p:spPr>
          <a:xfrm rot="2657183">
            <a:off x="11213724" y="770198"/>
            <a:ext cx="642029" cy="542157"/>
          </a:xfrm>
          <a:prstGeom prst="rect">
            <a:avLst/>
          </a:prstGeom>
          <a:solidFill>
            <a:schemeClr val="accent1">
              <a:lumMod val="40000"/>
              <a:lumOff val="6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0" name="AutoShape 10"/>
          <p:cNvSpPr/>
          <p:nvPr/>
        </p:nvSpPr>
        <p:spPr>
          <a:xfrm rot="2685974">
            <a:off x="10704350" y="507566"/>
            <a:ext cx="340936" cy="340936"/>
          </a:xfrm>
          <a:prstGeom prst="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rot="2685974">
            <a:off x="11517324" y="237453"/>
            <a:ext cx="165275" cy="165275"/>
          </a:xfrm>
          <a:prstGeom prst="rect">
            <a:avLst/>
          </a:prstGeom>
          <a:solidFill>
            <a:schemeClr val="accent1">
              <a:lumMod val="20000"/>
              <a:lumOff val="80000"/>
              <a:alpha val="5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704" y="6381115"/>
            <a:ext cx="12195175" cy="476885"/>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TextBox 13"/>
          <p:cNvSpPr txBox="1"/>
          <p:nvPr/>
        </p:nvSpPr>
        <p:spPr>
          <a:xfrm>
            <a:off x="2004898"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1575">
                <a:solidFill>
                  <a:schemeClr val="accent1"/>
                </a:solidFill>
                <a:latin typeface="Microsoft Yahei"/>
                <a:ea typeface="Microsoft Yahei"/>
                <a:cs typeface="Microsoft Yahei"/>
              </a:rPr>
              <a:t>汇报人：xxx</a:t>
            </a:r>
          </a:p>
        </p:txBody>
      </p:sp>
      <p:sp>
        <p:nvSpPr>
          <p:cNvPr id="14" name="TextBox 14"/>
          <p:cNvSpPr txBox="1"/>
          <p:nvPr/>
        </p:nvSpPr>
        <p:spPr>
          <a:xfrm>
            <a:off x="4760192" y="5075611"/>
            <a:ext cx="2468880" cy="3962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1500">
                <a:solidFill>
                  <a:schemeClr val="accent1"/>
                </a:solidFill>
                <a:latin typeface="Microsoft Yahei"/>
                <a:ea typeface="Microsoft Yahei"/>
                <a:cs typeface="Microsoft Yahei"/>
              </a:rPr>
              <a:t>2023-12-22</a:t>
            </a:r>
          </a:p>
        </p:txBody>
      </p:sp>
      <p:sp>
        <p:nvSpPr>
          <p:cNvPr id="15" name="TextBox 15"/>
          <p:cNvSpPr txBox="1"/>
          <p:nvPr/>
        </p:nvSpPr>
        <p:spPr>
          <a:xfrm>
            <a:off x="931384" y="1759797"/>
            <a:ext cx="7657616" cy="2750967"/>
          </a:xfrm>
          <a:prstGeom prst="rect">
            <a:avLst/>
          </a:prstGeom>
        </p:spPr>
        <p:txBody>
          <a:bodyPr vert="horz" wrap="square" lIns="114300" tIns="57150" rIns="114300" bIns="5715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4575" b="1">
                <a:solidFill>
                  <a:schemeClr val="accent1"/>
                </a:solidFill>
                <a:latin typeface="Microsoft Yahei"/>
                <a:ea typeface="Microsoft Yahei"/>
                <a:cs typeface="Microsoft Yahei"/>
              </a:rPr>
              <a:t>中国儿童呼吸道合胞病毒感染防控的专家倡议（2023）</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sp>
        <p:nvSpPr>
          <p:cNvPr id="4" name="AutoShape 4"/>
          <p:cNvSpPr/>
          <p:nvPr/>
        </p:nvSpPr>
        <p:spPr>
          <a:xfrm>
            <a:off x="-704" y="6381115"/>
            <a:ext cx="12195175" cy="476885"/>
          </a:xfrm>
          <a:prstGeom prst="rect">
            <a:avLst/>
          </a:pr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742202" y="3100183"/>
            <a:ext cx="3335655" cy="624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724">
                <a:solidFill>
                  <a:schemeClr val="accent1"/>
                </a:solidFill>
                <a:latin typeface="微软雅黑"/>
                <a:ea typeface="微软雅黑"/>
                <a:cs typeface="微软雅黑"/>
              </a:rPr>
              <a:t>Contents</a:t>
            </a:r>
          </a:p>
        </p:txBody>
      </p:sp>
      <p:sp>
        <p:nvSpPr>
          <p:cNvPr id="6" name="TextBox 6"/>
          <p:cNvSpPr txBox="1"/>
          <p:nvPr/>
        </p:nvSpPr>
        <p:spPr>
          <a:xfrm>
            <a:off x="742202" y="2288631"/>
            <a:ext cx="3335655" cy="10058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800" b="1">
                <a:solidFill>
                  <a:schemeClr val="accent1"/>
                </a:solidFill>
                <a:latin typeface="微软雅黑"/>
                <a:ea typeface="微软雅黑"/>
                <a:cs typeface="微软雅黑"/>
              </a:rPr>
              <a:t>目录</a:t>
            </a:r>
          </a:p>
        </p:txBody>
      </p:sp>
      <p:sp>
        <p:nvSpPr>
          <p:cNvPr id="7" name="TextBox 7"/>
          <p:cNvSpPr txBox="1"/>
          <p:nvPr/>
        </p:nvSpPr>
        <p:spPr>
          <a:xfrm>
            <a:off x="4912220" y="714964"/>
            <a:ext cx="5606620" cy="4770438"/>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7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儿童呼吸道合胞病毒感染现状</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防控策略与措施</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专家倡议解读</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面临的挑战与解决方案</a:t>
            </a:r>
          </a:p>
          <a:p>
            <a:pPr marL="203200" lvl="0" indent="-203200">
              <a:lnSpc>
                <a:spcPct val="150000"/>
              </a:lnSpc>
              <a:buFont typeface="Arial"/>
              <a:buChar char="•"/>
            </a:pPr>
            <a:r>
              <a:rPr lang="en-US" sz="2700" b="1">
                <a:solidFill>
                  <a:schemeClr val="accent1"/>
                </a:solidFill>
                <a:latin typeface="Microsoft Yahei"/>
                <a:ea typeface="Microsoft Yahei"/>
                <a:cs typeface="Microsoft Yahei"/>
              </a:rPr>
              <a:t>未来展望与建议</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01</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防控儿童呼吸道合胞病毒感染</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本倡议旨在提高公众和医疗专业人员对儿童呼吸道合胞病毒感染的认识，推动相关防控措施的实施，降低儿童感染率和重症率。</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应对当前疫情形势</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针对当前呼吸道合胞病毒在儿童中广泛传播的现状，本倡议提出了一系列切实可行的防控建议，以指导家庭、学校和医疗机构等各方共同应对。</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7719" r="37719"/>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pic>
        <p:nvPicPr>
          <p:cNvPr id="3" name="Picture 3"/>
          <p:cNvPicPr>
            <a:picLocks noChangeAspect="1"/>
          </p:cNvPicPr>
          <p:nvPr/>
        </p:nvPicPr>
        <p:blipFill>
          <a:blip r:embed="rId2">
            <a:alphaModFix amt="70000"/>
          </a:blip>
          <a:srcRect l="25061" r="25061"/>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病毒特性</a:t>
            </a:r>
          </a:p>
        </p:txBody>
      </p:sp>
      <p:sp>
        <p:nvSpPr>
          <p:cNvPr id="5" name="AutoShape 5"/>
          <p:cNvSpPr/>
          <p:nvPr/>
        </p:nvSpPr>
        <p:spPr>
          <a:xfrm>
            <a:off x="3908867" y="1360418"/>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呼吸道合胞病毒是一种单股负链RNA病毒，属于副粘病毒科。该病毒可引起儿童急性呼吸道感染，表现为发热、咳嗽、喘息等症状。</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传播途径</a:t>
            </a:r>
          </a:p>
        </p:txBody>
      </p:sp>
      <p:sp>
        <p:nvSpPr>
          <p:cNvPr id="11" name="AutoShape 11"/>
          <p:cNvSpPr/>
          <p:nvPr/>
        </p:nvSpPr>
        <p:spPr>
          <a:xfrm>
            <a:off x="3469283" y="3099207"/>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呼吸道合胞病毒主要通过飞沫传播，也可通过接触污染物体表面传播。患者和无症状感染者均可成为传染源。</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危害程度</a:t>
            </a:r>
          </a:p>
        </p:txBody>
      </p:sp>
      <p:sp>
        <p:nvSpPr>
          <p:cNvPr id="17" name="AutoShape 17"/>
          <p:cNvSpPr/>
          <p:nvPr/>
        </p:nvSpPr>
        <p:spPr>
          <a:xfrm>
            <a:off x="3068208" y="4837996"/>
            <a:ext cx="701468" cy="550104"/>
          </a:xfrm>
          <a:prstGeom prst="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呼吸道合胞病毒感染可导致儿童出现轻重不等的呼吸道症状，严重者可发展为重症肺炎，甚至危及生命。此外，该病毒感染还可能引起长期并发症，影响儿童健康成长。</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呼吸道合胞病毒概述</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02</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儿童呼吸道合胞病毒感染现状</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呼吸道合胞病毒（RSV）是引起儿童呼吸道感染的常见病毒之一，其感染率因地区和季节的不同而有所差异。在我国，RSV感染率呈现逐年上升趋势，尤其在冬季和春季为高发季节。</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感染率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RSV感染具有周期性流行的特点，一般每2-3年会出现一次流行高峰。近年来，随着气候变化和人口流动的增加，RSV感染的流行趋势也发生了变化，呈现出更加复杂的特点。</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流行趋势</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感染率及流行趋势</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临床表现</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RSV感染主要引起儿童上呼吸道感染，表现为发热、咳嗽、鼻塞、流涕等症状。部分患儿可出现下呼吸道感染，如支气管炎、肺炎等，表现为呼吸急促、喘息、胸闷等症状。</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危害</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RSV感染对儿童健康造成严重危害，尤其是婴幼儿和存在基础疾病的儿童。RSV感染可引起呼吸衰竭、心肌损害、中耳炎等并发症，甚至导致死亡。此外，RSV感染还可能引起长期呼吸道症状和哮喘等后遗症。</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临床表现与危害</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RSV感染的诊断主要依据临床表现和实验室检测。常用的实验室检测方法包括病毒分离培养、抗原检测和核酸检测等。此外，血清学检测也可用于回顾性诊断和流行病学调查。</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solidFill>
                <a:latin typeface="Microsoft Yahei"/>
                <a:ea typeface="Microsoft Yahei"/>
                <a:cs typeface="Microsoft Yahei"/>
              </a:rPr>
              <a:t>治疗方法</a:t>
            </a:r>
          </a:p>
        </p:txBody>
      </p:sp>
      <p:cxnSp>
        <p:nvCxnSpPr>
          <p:cNvPr id="10" name="Connector 10"/>
          <p:cNvCxnSpPr/>
          <p:nvPr/>
        </p:nvCxnSpPr>
        <p:spPr>
          <a:xfrm>
            <a:off x="8117660" y="2855191"/>
            <a:ext cx="2856056" cy="0"/>
          </a:xfrm>
          <a:prstGeom prst="line">
            <a:avLst/>
          </a:prstGeom>
          <a:ln w="9525">
            <a:solidFill>
              <a:schemeClr val="accent1"/>
            </a:solidFill>
            <a:prstDash val="solid"/>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schemeClr>
                </a:solidFill>
                <a:latin typeface="Microsoft Yahei"/>
                <a:ea typeface="Microsoft Yahei"/>
                <a:cs typeface="Microsoft Yahei"/>
              </a:rPr>
              <a:t>目前尚无特效药物可用于治疗RSV感染，主要采用对症治疗和支持治疗。对于轻症患者，可给予解热镇痛药、止咳药等缓解症状；对于重症患者，需给予氧疗、机械通气等支持治疗。同时，预防并发症的发生也是治疗的重要环节。</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诊断方法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诊断与治疗方法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578735" y="1598295"/>
            <a:ext cx="7034530" cy="3661410"/>
          </a:xfrm>
          <a:prstGeom prst="rect">
            <a:avLst/>
          </a:prstGeom>
          <a:ln w="571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270600" y="1598295"/>
            <a:ext cx="3650800" cy="114022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13513434" y="7029364"/>
            <a:ext cx="834390" cy="354330"/>
          </a:xfrm>
          <a:prstGeom prst="rect">
            <a:avLst/>
          </a:prstGeom>
        </p:spPr>
        <p:txBody>
          <a:bodyPr vert="horz" wrap="non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704">
                <a:solidFill>
                  <a:srgbClr val="000000"/>
                </a:solidFill>
                <a:latin typeface="Microsoft Yahei"/>
                <a:ea typeface="Microsoft Yahei"/>
                <a:cs typeface="Microsoft Yahei"/>
              </a:rPr>
              <a:t>延时符</a:t>
            </a:r>
            <a:endParaRPr lang="en-US" sz="1100"/>
          </a:p>
        </p:txBody>
      </p:sp>
      <p:grpSp>
        <p:nvGrpSpPr>
          <p:cNvPr id="5" name="Group 5"/>
          <p:cNvGrpSpPr/>
          <p:nvPr/>
        </p:nvGrpSpPr>
        <p:grpSpPr>
          <a:xfrm>
            <a:off x="4023413" y="1756561"/>
            <a:ext cx="4145173" cy="823690"/>
            <a:chOff x="4023413" y="1756561"/>
            <a:chExt cx="4145173" cy="823690"/>
          </a:xfrm>
        </p:grpSpPr>
        <p:sp>
          <p:nvSpPr>
            <p:cNvPr id="6" name="TextBox 6"/>
            <p:cNvSpPr txBox="1"/>
            <p:nvPr/>
          </p:nvSpPr>
          <p:spPr>
            <a:xfrm>
              <a:off x="4023413" y="1756561"/>
              <a:ext cx="4145173" cy="823690"/>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3600" b="1">
                  <a:solidFill>
                    <a:srgbClr val="FFFFFF">
                      <a:alpha val="100000"/>
                    </a:srgbClr>
                  </a:solidFill>
                  <a:latin typeface="Microsoft Yahei"/>
                  <a:ea typeface="Microsoft Yahei"/>
                  <a:cs typeface="Microsoft Yahei"/>
                </a:rPr>
                <a:t>03</a:t>
              </a:r>
            </a:p>
          </p:txBody>
        </p:sp>
      </p:grpSp>
      <p:sp>
        <p:nvSpPr>
          <p:cNvPr id="7" name="TextBox 7"/>
          <p:cNvSpPr txBox="1"/>
          <p:nvPr/>
        </p:nvSpPr>
        <p:spPr>
          <a:xfrm>
            <a:off x="2996924" y="3138126"/>
            <a:ext cx="6198152" cy="1708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chemeClr val="accent1"/>
                </a:solidFill>
                <a:latin typeface="Microsoft Yahei"/>
                <a:ea typeface="Microsoft Yahei"/>
                <a:cs typeface="Microsoft Yahei"/>
              </a:rPr>
              <a:t>防控策略与措施</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目前针对呼吸道合胞病毒的疫苗主要有减毒活疫苗和灭活疫苗两种。</a:t>
            </a:r>
          </a:p>
        </p:txBody>
      </p:sp>
      <p:pic>
        <p:nvPicPr>
          <p:cNvPr id="6" name="Picture 6"/>
          <p:cNvPicPr>
            <a:picLocks noChangeAspect="1"/>
          </p:cNvPicPr>
          <p:nvPr/>
        </p:nvPicPr>
        <p:blipFill>
          <a:blip r:embed="rId2"/>
          <a:srcRect l="16167" r="161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疫苗种类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建议所有儿童均应接种呼吸道合胞病毒疫苗，特别是高风险人群，如早产儿、有慢性肺部疾病或先天性心脏病的儿童等。</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接种对象</a:t>
            </a:r>
          </a:p>
        </p:txBody>
      </p:sp>
      <p:pic>
        <p:nvPicPr>
          <p:cNvPr id="10" name="Picture 10"/>
          <p:cNvPicPr>
            <a:picLocks noChangeAspect="1"/>
          </p:cNvPicPr>
          <p:nvPr/>
        </p:nvPicPr>
        <p:blipFill>
          <a:blip r:embed="rId3"/>
          <a:srcRect t="7292" b="7292"/>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根据疫苗种类和儿童年龄，制定合理的接种计划，一般建议在儿童2个月龄时开始接种。</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接种时间</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疫苗接种</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个人防护</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教育儿童养成良好的个人卫生习惯，如勤洗手、戴口罩等。在呼吸道合胞病毒流行期间，避免去人群密集的场所。</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家庭防护</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保持家庭环境清洁，定期开窗通风，避免与有呼吸道症状的人密切接触。</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学校及托幼机构防护</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加强晨检和日常健康监测，发现疑似病例及时隔离和治疗。同时，做好环境清洁和消毒工作。</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非药物干预措施</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加强医护人员培训</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加强对医护人员的培训，提高他们对呼吸道合胞病毒的认知水平和诊疗能力。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强化实验室检测能力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加强实验室建设，提高呼吸道合胞病毒的检测能力和准确性，为临床诊断和治疗提供有力支持。</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完善诊疗流程</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医疗机构应建立完善的呼吸道合胞病毒诊疗流程，提高诊疗效率和质量。</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加强医疗卫生体系建设</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https://d.book118.com/925041124344011040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2024-09-01T08:33:31.210</cp:lastPrinted>
  <dcterms:created xsi:type="dcterms:W3CDTF">2024-09-01T00:33:31Z</dcterms:created>
  <dcterms:modified xsi:type="dcterms:W3CDTF">2024-09-01T00:33:33Z</dcterms:modified>
</cp:coreProperties>
</file>