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90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17.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5" name="幻灯片图像占位符 1"/>
          <p:cNvSpPr>
            <a:spLocks noGrp="1" noRot="1" noChangeAspect="1"/>
          </p:cNvSpPr>
          <p:nvPr>
            <p:ph type="sldImg"/>
          </p:nvPr>
        </p:nvSpPr>
        <p:spPr/>
      </p:sp>
      <p:sp>
        <p:nvSpPr>
          <p:cNvPr id="1048667" name="备注占位符 2"/>
          <p:cNvSpPr>
            <a:spLocks noGrp="1"/>
          </p:cNvSpPr>
          <p:nvPr>
            <p:ph type="body" idx="1"/>
          </p:nvPr>
        </p:nvSpPr>
        <p:spPr/>
        <p:txBody>
          <a:bodyPr/>
          <a:lstStyle/>
          <a:p>
            <a:endParaRPr lang="zh-CN" altLang="en-US"/>
          </a:p>
        </p:txBody>
      </p:sp>
      <p:sp>
        <p:nvSpPr>
          <p:cNvPr id="104866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5" name="幻灯片图像占位符 1"/>
          <p:cNvSpPr>
            <a:spLocks noGrp="1" noRot="1" noChangeAspect="1"/>
          </p:cNvSpPr>
          <p:nvPr>
            <p:ph type="sldImg"/>
          </p:nvPr>
        </p:nvSpPr>
        <p:spPr/>
      </p:sp>
      <p:sp>
        <p:nvSpPr>
          <p:cNvPr id="1048627" name="备注占位符 2"/>
          <p:cNvSpPr>
            <a:spLocks noGrp="1"/>
          </p:cNvSpPr>
          <p:nvPr>
            <p:ph type="body" idx="1"/>
          </p:nvPr>
        </p:nvSpPr>
        <p:spPr/>
        <p:txBody>
          <a:bodyPr/>
          <a:lstStyle/>
          <a:p>
            <a:endParaRPr lang="zh-CN" altLang="en-US"/>
          </a:p>
        </p:txBody>
      </p:sp>
      <p:sp>
        <p:nvSpPr>
          <p:cNvPr id="1048629"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23.xml" /><Relationship Id="rId11" Type="http://schemas.openxmlformats.org/officeDocument/2006/relationships/tags" Target="../tags/tag24.xml" /><Relationship Id="rId12"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C96A3B-CF23-480A-A410-4751046B2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3931A5-A1A3-4F14-91BF-4E0D9DBC6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6E762B-8363-430A-A694-675961914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32DE52-C8A3-40E2-B2B5-C3AE5F40C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5F9690-7F41-434E-B1C0-20313899EF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A51557-7C93-4AB3-8983-9A8F87B5DD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61B34-E3B1-4F92-A053-6B90B35089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6504DA-3BD9-424D-B13E-BD5A8E159D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B334B7-566C-4725-B37D-1150058CC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07774-D88F-4585-A97B-FE33720B6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ABA6D5-F4E9-4235-8782-DB547875E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9"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664" name="署名"/>
          <p:cNvSpPr txBox="1">
            <a:spLocks noGrp="1"/>
          </p:cNvSpPr>
          <p:nvPr>
            <p:ph type="body" idx="7"/>
            <p:custDataLst>
              <p:tags r:id="rId3"/>
            </p:custDataLst>
          </p:nvPr>
        </p:nvSpPr>
        <p:spPr>
          <a:xfrm>
            <a:off x="4402772" y="5632796"/>
            <a:ext cx="6966584" cy="583561"/>
          </a:xfrm>
          <a:prstGeom prst="rect">
            <a:avLst/>
          </a:prstGeom>
          <a:noFill/>
          <a:ln>
            <a:noFill/>
            <a:prstDash val="sysDash"/>
          </a:ln>
        </p:spPr>
        <p:txBody>
          <a:bodyPr vert="horz" wrap="square" lIns="0" tIns="0" rIns="0" bIns="0" rtlCol="0" anchor="t" anchorCtr="0">
            <a:normAutofit/>
          </a:bodyPr>
          <a:lstStyle>
            <a:lvl1pPr marL="0" indent="0">
              <a:buNone/>
              <a:defRPr sz="1600" spc="0">
                <a:solidFill>
                  <a:srgbClr val="FFFFFF"/>
                </a:solidFill>
                <a:latin typeface="+mn-ea"/>
                <a:ea typeface="+mn-ea"/>
                <a:sym typeface="+mn-ea"/>
              </a:defRPr>
            </a:lvl1pPr>
          </a:lstStyle>
          <a:p>
            <a:pPr marL="57150" marR="0" lvl="0" indent="-285750" fontAlgn="ctr">
              <a:lnSpc>
                <a:spcPct val="100000"/>
              </a:lnSpc>
              <a:spcAft>
                <a:spcPct val="0"/>
              </a:spcAft>
              <a:buClrTx/>
              <a:buSzTx/>
            </a:pPr>
            <a:r>
              <a:rPr>
                <a:sym typeface="+mn-ea"/>
              </a:rPr>
              <a:t>单击此处编辑母版文本样式</a:t>
            </a:r>
            <a:endParaRPr>
              <a:sym typeface="+mn-ea"/>
            </a:endParaRPr>
          </a:p>
        </p:txBody>
      </p:sp>
      <p:sp>
        <p:nvSpPr>
          <p:cNvPr id="1048666" name="标题"/>
          <p:cNvSpPr txBox="1">
            <a:spLocks noGrp="1"/>
          </p:cNvSpPr>
          <p:nvPr>
            <p:ph type="title" idx="5" hasCustomPrompt="1"/>
            <p:custDataLst>
              <p:tags r:id="rId4"/>
            </p:custDataLst>
          </p:nvPr>
        </p:nvSpPr>
        <p:spPr>
          <a:xfrm>
            <a:off x="4402772" y="3749203"/>
            <a:ext cx="6966585" cy="1731066"/>
          </a:xfrm>
          <a:prstGeom prst="rect">
            <a:avLst/>
          </a:prstGeom>
          <a:noFill/>
        </p:spPr>
        <p:txBody>
          <a:bodyPr wrap="square" lIns="0" tIns="45720" rIns="0" bIns="45720" rtlCol="0" anchor="b" anchorCtr="0">
            <a:normAutofit/>
          </a:bodyPr>
          <a:lstStyle>
            <a:lvl1pPr marL="0" marR="0" algn="l" defTabSz="914400" rtl="0" eaLnBrk="1" fontAlgn="ctr" latinLnBrk="0" hangingPunct="1">
              <a:lnSpc>
                <a:spcPct val="130000"/>
              </a:lnSpc>
              <a:spcBef>
                <a:spcPct val="0"/>
              </a:spcBef>
              <a:spcAft>
                <a:spcPct val="0"/>
              </a:spcAft>
              <a:buClrTx/>
              <a:buSzTx/>
              <a:buFontTx/>
              <a:buNone/>
              <a:defRPr kumimoji="0" lang="zh-CN" altLang="en-US" sz="54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l" fontAlgn="ctr">
              <a:lnSpc>
                <a:spcPct val="130000"/>
              </a:lnSpc>
              <a:spcBef>
                <a:spcPct val="0"/>
              </a:spcBef>
              <a:spcAft>
                <a:spcPct val="0"/>
              </a:spcAft>
            </a:pPr>
            <a:r>
              <a:rPr>
                <a:sym typeface="+mn-ea"/>
              </a:rPr>
              <a:t>单击此处编辑标题</a:t>
            </a:r>
            <a:endParaRPr>
              <a:sym typeface="+mn-ea"/>
            </a:endParaRPr>
          </a:p>
        </p:txBody>
      </p:sp>
      <p:sp>
        <p:nvSpPr>
          <p:cNvPr id="1048668" name="矩形 16"/>
          <p:cNvSpPr/>
          <p:nvPr>
            <p:custDataLst>
              <p:tags r:id="rId5"/>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0" name="矩形 17"/>
          <p:cNvSpPr/>
          <p:nvPr>
            <p:custDataLst>
              <p:tags r:id="rId6"/>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2" name="日期占位符 1"/>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1048674" name="页脚占位符 2"/>
          <p:cNvSpPr>
            <a:spLocks noGrp="1"/>
          </p:cNvSpPr>
          <p:nvPr>
            <p:ph type="ftr" sz="quarter" idx="11"/>
            <p:custDataLst>
              <p:tags r:id="rId8"/>
            </p:custDataLst>
          </p:nvPr>
        </p:nvSpPr>
        <p:spPr/>
        <p:txBody>
          <a:bodyPr/>
          <a:lstStyle/>
          <a:p>
            <a:endParaRPr lang="zh-CN" altLang="en-US"/>
          </a:p>
        </p:txBody>
      </p:sp>
      <p:sp>
        <p:nvSpPr>
          <p:cNvPr id="1048676" name="灯片编号占位符 10"/>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35" name=""/>
        <p:cNvGrpSpPr/>
        <p:nvPr/>
      </p:nvGrpSpPr>
      <p:grpSpPr>
        <a:xfrm>
          <a:off x="0" y="0"/>
          <a:ext cx="0" cy="0"/>
        </a:xfrm>
      </p:grpSpPr>
      <p:pic>
        <p:nvPicPr>
          <p:cNvPr id="2097157" name="图片 10"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678" name="正文"/>
          <p:cNvSpPr txBox="1">
            <a:spLocks noGrp="1"/>
          </p:cNvSpPr>
          <p:nvPr>
            <p:ph idx="1"/>
            <p:custDataLst>
              <p:tags r:id="rId3"/>
            </p:custDataLst>
          </p:nvPr>
        </p:nvSpPr>
        <p:spPr>
          <a:xfrm>
            <a:off x="694800" y="1258888"/>
            <a:ext cx="10801875" cy="492283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68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682" name="页脚占位符 2"/>
          <p:cNvSpPr>
            <a:spLocks noGrp="1"/>
          </p:cNvSpPr>
          <p:nvPr>
            <p:ph type="ftr" sz="quarter" idx="11"/>
            <p:custDataLst>
              <p:tags r:id="rId5"/>
            </p:custDataLst>
          </p:nvPr>
        </p:nvSpPr>
        <p:spPr/>
        <p:txBody>
          <a:bodyPr/>
          <a:lstStyle/>
          <a:p>
            <a:endParaRPr lang="zh-CN" altLang="en-US"/>
          </a:p>
        </p:txBody>
      </p:sp>
      <p:sp>
        <p:nvSpPr>
          <p:cNvPr id="1048684"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1048686" name="标题 12"/>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8" descr="55544"/>
          <p:cNvPicPr>
            <a:picLocks noChangeAspect="1"/>
          </p:cNvPicPr>
          <p:nvPr>
            <p:custDataLst>
              <p:tags r:id="rId2"/>
            </p:custDataLst>
          </p:nvPr>
        </p:nvPicPr>
        <p:blipFill>
          <a:blip r:embed="rId1"/>
          <a:stretch>
            <a:fillRect/>
          </a:stretch>
        </p:blipFill>
        <p:spPr>
          <a:xfrm>
            <a:off x="-14605" y="0"/>
            <a:ext cx="4046220" cy="6858000"/>
          </a:xfrm>
          <a:prstGeom prst="rect">
            <a:avLst/>
          </a:prstGeom>
        </p:spPr>
      </p:pic>
      <p:sp>
        <p:nvSpPr>
          <p:cNvPr id="1048688" name="矩形 7"/>
          <p:cNvSpPr/>
          <p:nvPr>
            <p:custDataLst>
              <p:tags r:id="rId3"/>
            </p:custDataLst>
          </p:nvPr>
        </p:nvSpPr>
        <p:spPr>
          <a:xfrm>
            <a:off x="-15240" y="-6220"/>
            <a:ext cx="4046220" cy="6858000"/>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0" name="副标题"/>
          <p:cNvSpPr txBox="1">
            <a:spLocks noGrp="1"/>
          </p:cNvSpPr>
          <p:nvPr>
            <p:ph type="body" idx="5" hasCustomPrompt="1"/>
            <p:custDataLst>
              <p:tags r:id="rId4"/>
            </p:custDataLst>
          </p:nvPr>
        </p:nvSpPr>
        <p:spPr>
          <a:xfrm rot="5400000">
            <a:off x="1526540" y="2623820"/>
            <a:ext cx="5486400" cy="1343660"/>
          </a:xfrm>
          <a:prstGeom prst="rect">
            <a:avLst/>
          </a:prstGeom>
          <a:noFill/>
        </p:spPr>
        <p:txBody>
          <a:bodyPr wrap="square" lIns="91440" tIns="45720" rIns="91440" bIns="45720" rtlCol="0" anchor="ctr" anchorCtr="0">
            <a:normAutofit/>
          </a:bodyPr>
          <a:lstStyle>
            <a:lvl1pPr marL="0" marR="0" lvl="0" algn="l" defTabSz="914400" rtl="0" eaLnBrk="1" fontAlgn="ctr" latinLnBrk="0" hangingPunct="1">
              <a:lnSpc>
                <a:spcPct val="100000"/>
              </a:lnSpc>
              <a:buClrTx/>
              <a:buSzTx/>
              <a:buFontTx/>
              <a:buNone/>
              <a:defRPr kumimoji="0" lang="en-US" altLang="zh-CN" sz="6500" b="1" i="0" u="none" strike="noStrike" kern="1200" cap="none" spc="0" normalizeH="0" baseline="0" noProof="1">
                <a:ln>
                  <a:gradFill>
                    <a:gsLst>
                      <a:gs pos="19000">
                        <a:schemeClr val="accent1">
                          <a:alpha val="0"/>
                        </a:schemeClr>
                      </a:gs>
                      <a:gs pos="74000">
                        <a:schemeClr val="accent1">
                          <a:alpha val="35000"/>
                        </a:schemeClr>
                      </a:gs>
                    </a:gsLst>
                    <a:lin ang="16200000" scaled="0"/>
                  </a:gradFill>
                </a:ln>
                <a:noFill/>
                <a:latin typeface="+mj-ea"/>
                <a:ea typeface="+mj-ea"/>
                <a:cs typeface="微软雅黑" panose="020b0503020204020204" pitchFamily="34" charset="-122"/>
                <a:sym typeface="+mn-ea"/>
              </a:defRPr>
            </a:lvl1pPr>
          </a:lstStyle>
          <a:p>
            <a:pPr lvl="0" algn="l" fontAlgn="ctr">
              <a:buClrTx/>
              <a:buSzTx/>
              <a:buFontTx/>
            </a:pPr>
            <a:r>
              <a:rPr err="1">
                <a:sym typeface="+mn-ea"/>
              </a:rPr>
              <a:t>编辑副标题</a:t>
            </a:r>
            <a:endParaRPr>
              <a:sym typeface="+mn-ea"/>
            </a:endParaRPr>
          </a:p>
        </p:txBody>
      </p:sp>
      <p:sp>
        <p:nvSpPr>
          <p:cNvPr id="1048692" name="标题"/>
          <p:cNvSpPr txBox="1">
            <a:spLocks noGrp="1"/>
          </p:cNvSpPr>
          <p:nvPr>
            <p:ph type="title" idx="4" hasCustomPrompt="1"/>
            <p:custDataLst>
              <p:tags r:id="rId5"/>
            </p:custDataLst>
          </p:nvPr>
        </p:nvSpPr>
        <p:spPr>
          <a:xfrm>
            <a:off x="3275330" y="579755"/>
            <a:ext cx="1428750" cy="4603115"/>
          </a:xfrm>
          <a:prstGeom prst="rect">
            <a:avLst/>
          </a:prstGeom>
          <a:noFill/>
        </p:spPr>
        <p:txBody>
          <a:bodyPr vert="eaVert" wrap="square" lIns="91440" tIns="45720" rIns="91440" bIns="45720" rtlCol="0" anchor="b" anchorCtr="0">
            <a:normAutofit/>
          </a:bodyPr>
          <a:lstStyle>
            <a:lvl1pPr marL="0" marR="0" lvl="0" algn="l" defTabSz="914400" rtl="0" eaLnBrk="1" fontAlgn="ctr" latinLnBrk="0" hangingPunct="1">
              <a:lnSpc>
                <a:spcPct val="100000"/>
              </a:lnSpc>
              <a:buClrTx/>
              <a:buSzTx/>
              <a:buFontTx/>
              <a:buNone/>
              <a:defRPr kumimoji="0" lang="zh-CN" altLang="en-US" sz="6000" b="1" i="0" u="none" strike="noStrike" kern="1200" cap="none" spc="1000" normalizeH="0" baseline="0" noProof="1">
                <a:solidFill>
                  <a:schemeClr val="accent1"/>
                </a:solidFill>
                <a:latin typeface="+mj-ea"/>
                <a:ea typeface="+mj-ea"/>
                <a:cs typeface="微软雅黑" panose="020b0503020204020204" pitchFamily="34" charset="-122"/>
                <a:sym typeface="+mn-ea"/>
              </a:defRPr>
            </a:lvl1pPr>
          </a:lstStyle>
          <a:p>
            <a:pPr lvl="0" algn="l" fontAlgn="ctr">
              <a:buClrTx/>
              <a:buSzTx/>
              <a:buFontTx/>
            </a:pPr>
            <a:r>
              <a:rPr>
                <a:sym typeface="+mn-ea"/>
              </a:rPr>
              <a:t>编辑标题</a:t>
            </a:r>
            <a:endParaRPr>
              <a:sym typeface="+mn-ea"/>
            </a:endParaRPr>
          </a:p>
        </p:txBody>
      </p:sp>
      <p:sp>
        <p:nvSpPr>
          <p:cNvPr id="1048694" name="矩形 103"/>
          <p:cNvSpPr/>
          <p:nvPr>
            <p:custDataLst>
              <p:tags r:id="rId6"/>
            </p:custDataLst>
          </p:nvPr>
        </p:nvSpPr>
        <p:spPr>
          <a:xfrm flipH="1">
            <a:off x="11571605" y="6042660"/>
            <a:ext cx="36195" cy="2159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6" name="矩形 104"/>
          <p:cNvSpPr/>
          <p:nvPr>
            <p:custDataLst>
              <p:tags r:id="rId7"/>
            </p:custDataLst>
          </p:nvPr>
        </p:nvSpPr>
        <p:spPr>
          <a:xfrm flipH="1">
            <a:off x="11571605" y="5685790"/>
            <a:ext cx="36195" cy="2159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8" name="矩形 105"/>
          <p:cNvSpPr/>
          <p:nvPr>
            <p:custDataLst>
              <p:tags r:id="rId8"/>
            </p:custDataLst>
          </p:nvPr>
        </p:nvSpPr>
        <p:spPr>
          <a:xfrm flipH="1">
            <a:off x="11571605" y="5328920"/>
            <a:ext cx="36195" cy="2159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00" name="日期占位符 1"/>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1048702" name="页脚占位符 9"/>
          <p:cNvSpPr>
            <a:spLocks noGrp="1"/>
          </p:cNvSpPr>
          <p:nvPr>
            <p:ph type="ftr" sz="quarter" idx="11"/>
            <p:custDataLst>
              <p:tags r:id="rId10"/>
            </p:custDataLst>
          </p:nvPr>
        </p:nvSpPr>
        <p:spPr/>
        <p:txBody>
          <a:bodyPr/>
          <a:lstStyle/>
          <a:p>
            <a:endParaRPr lang="zh-CN" altLang="en-US"/>
          </a:p>
        </p:txBody>
      </p:sp>
      <p:sp>
        <p:nvSpPr>
          <p:cNvPr id="1048704" name="灯片编号占位符 10"/>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C:/Users/xiaonian/Downloads/图片1.png图片1"/>
          <p:cNvPicPr>
            <a:picLocks noChangeAspect="1"/>
          </p:cNvPicPr>
          <p:nvPr>
            <p:custDataLst>
              <p:tags r:id="rId2"/>
            </p:custDataLst>
          </p:nvPr>
        </p:nvPicPr>
        <p:blipFill>
          <a:blip r:embed="rId1"/>
          <a:srcRect l="8078" t="-28" r="-8078" b="28"/>
          <a:stretch>
            <a:fillRect/>
          </a:stretch>
        </p:blipFill>
        <p:spPr>
          <a:xfrm>
            <a:off x="318" y="0"/>
            <a:ext cx="12191365" cy="6856095"/>
          </a:xfrm>
          <a:prstGeom prst="rect">
            <a:avLst/>
          </a:prstGeom>
        </p:spPr>
      </p:pic>
      <p:sp>
        <p:nvSpPr>
          <p:cNvPr id="1048706" name="矩形 9"/>
          <p:cNvSpPr/>
          <p:nvPr>
            <p:custDataLst>
              <p:tags r:id="rId3"/>
            </p:custDataLst>
          </p:nvPr>
        </p:nvSpPr>
        <p:spPr>
          <a:xfrm>
            <a:off x="0" y="0"/>
            <a:ext cx="12192000" cy="6857365"/>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cs typeface="微软雅黑" panose="020b0503020204020204" pitchFamily="34" charset="-122"/>
            </a:endParaRPr>
          </a:p>
        </p:txBody>
      </p:sp>
      <p:sp>
        <p:nvSpPr>
          <p:cNvPr id="1048708" name="矩形 43"/>
          <p:cNvSpPr/>
          <p:nvPr>
            <p:custDataLst>
              <p:tags r:id="rId4"/>
            </p:custDataLst>
          </p:nvPr>
        </p:nvSpPr>
        <p:spPr>
          <a:xfrm>
            <a:off x="11581765" y="637730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0" name="矩形 44"/>
          <p:cNvSpPr/>
          <p:nvPr>
            <p:custDataLst>
              <p:tags r:id="rId5"/>
            </p:custDataLst>
          </p:nvPr>
        </p:nvSpPr>
        <p:spPr>
          <a:xfrm>
            <a:off x="11581765" y="646874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2" name="矩形 45"/>
          <p:cNvSpPr/>
          <p:nvPr>
            <p:custDataLst>
              <p:tags r:id="rId6"/>
            </p:custDataLst>
          </p:nvPr>
        </p:nvSpPr>
        <p:spPr>
          <a:xfrm>
            <a:off x="11581765" y="656145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4" name="节编号"/>
          <p:cNvSpPr txBox="1">
            <a:spLocks noGrp="1"/>
          </p:cNvSpPr>
          <p:nvPr>
            <p:ph type="body" idx="4" hasCustomPrompt="1"/>
            <p:custDataLst>
              <p:tags r:id="rId7"/>
            </p:custDataLst>
          </p:nvPr>
        </p:nvSpPr>
        <p:spPr>
          <a:xfrm>
            <a:off x="2078355" y="1539875"/>
            <a:ext cx="8378825" cy="3218815"/>
          </a:xfrm>
          <a:prstGeom prst="rect">
            <a:avLst/>
          </a:prstGeom>
          <a:noFill/>
        </p:spPr>
        <p:txBody>
          <a:bodyPr wrap="square" lIns="0" tIns="0" rIns="0" bIns="0" rtlCol="0" anchor="ctr" anchorCtr="0">
            <a:normAutofit/>
          </a:bodyPr>
          <a:lstStyle>
            <a:lvl1pPr marL="0" marR="0" lvl="0" algn="r" defTabSz="914400" rtl="0" eaLnBrk="1" fontAlgn="ctr" latinLnBrk="0" hangingPunct="1">
              <a:lnSpc>
                <a:spcPct val="100000"/>
              </a:lnSpc>
              <a:buClrTx/>
              <a:buSzTx/>
              <a:buFontTx/>
              <a:buNone/>
              <a:defRPr kumimoji="0" lang="en-US" altLang="zh-CN" sz="23300" b="1" i="0" u="none" strike="noStrike" kern="1200" cap="none" spc="0" normalizeH="0" baseline="0" noProof="1">
                <a:ln>
                  <a:noFill/>
                </a:ln>
                <a:gradFill>
                  <a:gsLst>
                    <a:gs pos="14000">
                      <a:schemeClr val="accent1">
                        <a:alpha val="0"/>
                      </a:schemeClr>
                    </a:gs>
                    <a:gs pos="100000">
                      <a:schemeClr val="accent1"/>
                    </a:gs>
                  </a:gsLst>
                  <a:lin ang="1200000" scaled="0"/>
                </a:gradFill>
                <a:latin typeface="+mj-ea"/>
                <a:ea typeface="+mj-ea"/>
                <a:cs typeface="微软雅黑" panose="020b0503020204020204" pitchFamily="34" charset="-122"/>
                <a:sym typeface="+mn-ea"/>
              </a:defRPr>
            </a:lvl1pPr>
          </a:lstStyle>
          <a:p>
            <a:pPr lvl="0" algn="r" fontAlgn="ctr">
              <a:buClrTx/>
              <a:buSzTx/>
              <a:buFontTx/>
            </a:pPr>
            <a:r>
              <a:rPr>
                <a:sym typeface="+mn-ea"/>
              </a:rPr>
              <a:t>编号</a:t>
            </a:r>
            <a:endParaRPr>
              <a:sym typeface="+mn-ea"/>
            </a:endParaRPr>
          </a:p>
        </p:txBody>
      </p:sp>
      <p:sp>
        <p:nvSpPr>
          <p:cNvPr id="1048716" name="标题"/>
          <p:cNvSpPr txBox="1">
            <a:spLocks noGrp="1"/>
          </p:cNvSpPr>
          <p:nvPr>
            <p:ph type="title" idx="3" hasCustomPrompt="1"/>
            <p:custDataLst>
              <p:tags r:id="rId8"/>
            </p:custDataLst>
          </p:nvPr>
        </p:nvSpPr>
        <p:spPr>
          <a:xfrm>
            <a:off x="2078990" y="3526155"/>
            <a:ext cx="8378190" cy="2279650"/>
          </a:xfrm>
          <a:prstGeom prst="rect">
            <a:avLst/>
          </a:prstGeom>
          <a:noFill/>
        </p:spPr>
        <p:txBody>
          <a:bodyPr wrap="square" lIns="91440" tIns="45720" rIns="91440" bIns="45720" rtlCol="0" anchor="t" anchorCtr="0">
            <a:normAutofit/>
          </a:bodyPr>
          <a:lstStyle>
            <a:lvl1pPr marL="0" marR="0" algn="r" defTabSz="914400" rtl="0" eaLnBrk="1" fontAlgn="ctr" latinLnBrk="0" hangingPunct="1">
              <a:lnSpc>
                <a:spcPct val="100000"/>
              </a:lnSpc>
              <a:buClrTx/>
              <a:buSzTx/>
              <a:buFontTx/>
              <a:buNone/>
              <a:defRPr kumimoji="0" lang="zh-CN" altLang="en-US" sz="6600" b="1" i="0" u="none" strike="noStrike" kern="1200" cap="none" spc="0" normalizeH="0" baseline="0" noProof="1">
                <a:solidFill>
                  <a:schemeClr val="tx1"/>
                </a:solidFill>
                <a:latin typeface="+mj-ea"/>
                <a:ea typeface="+mj-ea"/>
                <a:cs typeface="微软雅黑" panose="020b0503020204020204" pitchFamily="34" charset="-122"/>
                <a:sym typeface="+mn-ea"/>
              </a:defRPr>
            </a:lvl1pPr>
          </a:lstStyle>
          <a:p>
            <a:pPr lvl="0" algn="r" fontAlgn="ctr">
              <a:lnSpc>
                <a:spcPct val="100000"/>
              </a:lnSpc>
            </a:pPr>
            <a:r>
              <a:rPr>
                <a:sym typeface="+mn-ea"/>
              </a:rPr>
              <a:t>单击此处编辑标题</a:t>
            </a:r>
            <a:endParaRPr>
              <a:sym typeface="+mn-ea"/>
            </a:endParaRPr>
          </a:p>
        </p:txBody>
      </p:sp>
      <p:sp>
        <p:nvSpPr>
          <p:cNvPr id="1048718" name="文本框 12"/>
          <p:cNvSpPr txBox="1"/>
          <p:nvPr userDrawn="1">
            <p:custDataLst>
              <p:tags r:id="rId9"/>
            </p:custDataLst>
          </p:nvPr>
        </p:nvSpPr>
        <p:spPr>
          <a:xfrm rot="5400000">
            <a:off x="-1866457" y="3103940"/>
            <a:ext cx="4956911" cy="648212"/>
          </a:xfrm>
          <a:custGeom>
            <a:rect l="l" t="t" r="r" b="b"/>
            <a:pathLst>
              <a:path w="4956911" h="648212">
                <a:moveTo>
                  <a:pt x="1855486" y="118556"/>
                </a:moveTo>
                <a:cubicBezTo>
                  <a:pt x="1853868" y="136899"/>
                  <a:pt x="1850226" y="154567"/>
                  <a:pt x="1844561" y="171562"/>
                </a:cubicBezTo>
                <a:lnTo>
                  <a:pt x="1772943" y="390465"/>
                </a:lnTo>
                <a:lnTo>
                  <a:pt x="1940053" y="390465"/>
                </a:lnTo>
                <a:lnTo>
                  <a:pt x="1868839" y="173180"/>
                </a:lnTo>
                <a:cubicBezTo>
                  <a:pt x="1864253" y="159423"/>
                  <a:pt x="1861016" y="141215"/>
                  <a:pt x="1859128" y="118556"/>
                </a:cubicBezTo>
                <a:close/>
                <a:moveTo>
                  <a:pt x="2544500" y="114105"/>
                </a:moveTo>
                <a:lnTo>
                  <a:pt x="2544500" y="316418"/>
                </a:lnTo>
                <a:lnTo>
                  <a:pt x="2602362" y="316418"/>
                </a:lnTo>
                <a:cubicBezTo>
                  <a:pt x="2680859" y="316418"/>
                  <a:pt x="2720108" y="282294"/>
                  <a:pt x="2720108" y="214047"/>
                </a:cubicBezTo>
                <a:cubicBezTo>
                  <a:pt x="2720108" y="147419"/>
                  <a:pt x="2681264" y="114105"/>
                  <a:pt x="2603576" y="114105"/>
                </a:cubicBezTo>
                <a:close/>
                <a:moveTo>
                  <a:pt x="4573325" y="112082"/>
                </a:moveTo>
                <a:lnTo>
                  <a:pt x="4573325" y="292545"/>
                </a:lnTo>
                <a:lnTo>
                  <a:pt x="4638875" y="292545"/>
                </a:lnTo>
                <a:cubicBezTo>
                  <a:pt x="4670166" y="292545"/>
                  <a:pt x="4695320" y="283441"/>
                  <a:pt x="4714338" y="265233"/>
                </a:cubicBezTo>
                <a:cubicBezTo>
                  <a:pt x="4733355" y="247025"/>
                  <a:pt x="4742864" y="224298"/>
                  <a:pt x="4742864" y="197053"/>
                </a:cubicBezTo>
                <a:cubicBezTo>
                  <a:pt x="4742864" y="140405"/>
                  <a:pt x="4709010" y="112082"/>
                  <a:pt x="4641302" y="112082"/>
                </a:cubicBezTo>
                <a:close/>
                <a:moveTo>
                  <a:pt x="4439798" y="10520"/>
                </a:moveTo>
                <a:lnTo>
                  <a:pt x="4659511" y="10520"/>
                </a:lnTo>
                <a:cubicBezTo>
                  <a:pt x="4808683" y="10520"/>
                  <a:pt x="4883269" y="67168"/>
                  <a:pt x="4883269" y="180463"/>
                </a:cubicBezTo>
                <a:cubicBezTo>
                  <a:pt x="4883269" y="223084"/>
                  <a:pt x="4870793" y="259635"/>
                  <a:pt x="4845841" y="290117"/>
                </a:cubicBezTo>
                <a:cubicBezTo>
                  <a:pt x="4820889" y="320599"/>
                  <a:pt x="4786563" y="342044"/>
                  <a:pt x="4742864" y="354453"/>
                </a:cubicBezTo>
                <a:lnTo>
                  <a:pt x="4742864" y="356071"/>
                </a:lnTo>
                <a:cubicBezTo>
                  <a:pt x="4771727" y="365782"/>
                  <a:pt x="4803693" y="397613"/>
                  <a:pt x="4838760" y="451563"/>
                </a:cubicBezTo>
                <a:lnTo>
                  <a:pt x="4956911" y="637287"/>
                </a:lnTo>
                <a:lnTo>
                  <a:pt x="4803153" y="637287"/>
                </a:lnTo>
                <a:lnTo>
                  <a:pt x="4704829" y="474222"/>
                </a:lnTo>
                <a:cubicBezTo>
                  <a:pt x="4684597" y="440503"/>
                  <a:pt x="4668008" y="418788"/>
                  <a:pt x="4655060" y="409077"/>
                </a:cubicBezTo>
                <a:cubicBezTo>
                  <a:pt x="4642112" y="399366"/>
                  <a:pt x="4628354" y="394511"/>
                  <a:pt x="4613788" y="394511"/>
                </a:cubicBezTo>
                <a:lnTo>
                  <a:pt x="4573325" y="394511"/>
                </a:lnTo>
                <a:lnTo>
                  <a:pt x="4573325" y="637287"/>
                </a:lnTo>
                <a:lnTo>
                  <a:pt x="4439798" y="637287"/>
                </a:lnTo>
                <a:close/>
                <a:moveTo>
                  <a:pt x="3801623" y="10520"/>
                </a:moveTo>
                <a:lnTo>
                  <a:pt x="4158099" y="10520"/>
                </a:lnTo>
                <a:lnTo>
                  <a:pt x="4158099" y="119769"/>
                </a:lnTo>
                <a:lnTo>
                  <a:pt x="3935150" y="119769"/>
                </a:lnTo>
                <a:lnTo>
                  <a:pt x="3935150" y="267458"/>
                </a:lnTo>
                <a:lnTo>
                  <a:pt x="4142319" y="267458"/>
                </a:lnTo>
                <a:lnTo>
                  <a:pt x="4142319" y="376303"/>
                </a:lnTo>
                <a:lnTo>
                  <a:pt x="3935150" y="376303"/>
                </a:lnTo>
                <a:lnTo>
                  <a:pt x="3935150" y="528038"/>
                </a:lnTo>
                <a:lnTo>
                  <a:pt x="4172666" y="528038"/>
                </a:lnTo>
                <a:lnTo>
                  <a:pt x="4172666" y="637287"/>
                </a:lnTo>
                <a:lnTo>
                  <a:pt x="3801623" y="637287"/>
                </a:lnTo>
                <a:close/>
                <a:moveTo>
                  <a:pt x="3066677" y="10520"/>
                </a:moveTo>
                <a:lnTo>
                  <a:pt x="3557894" y="10520"/>
                </a:lnTo>
                <a:lnTo>
                  <a:pt x="3557894" y="119769"/>
                </a:lnTo>
                <a:lnTo>
                  <a:pt x="3379049" y="119769"/>
                </a:lnTo>
                <a:lnTo>
                  <a:pt x="3379049" y="637287"/>
                </a:lnTo>
                <a:lnTo>
                  <a:pt x="3245118" y="637287"/>
                </a:lnTo>
                <a:lnTo>
                  <a:pt x="3245118" y="119769"/>
                </a:lnTo>
                <a:lnTo>
                  <a:pt x="3066677" y="119769"/>
                </a:lnTo>
                <a:close/>
                <a:moveTo>
                  <a:pt x="2410973" y="10520"/>
                </a:moveTo>
                <a:lnTo>
                  <a:pt x="2626639" y="10520"/>
                </a:lnTo>
                <a:cubicBezTo>
                  <a:pt x="2782555" y="10520"/>
                  <a:pt x="2860513" y="76609"/>
                  <a:pt x="2860513" y="208787"/>
                </a:cubicBezTo>
                <a:cubicBezTo>
                  <a:pt x="2860513" y="272988"/>
                  <a:pt x="2836978" y="324443"/>
                  <a:pt x="2789906" y="363152"/>
                </a:cubicBezTo>
                <a:cubicBezTo>
                  <a:pt x="2742834" y="401862"/>
                  <a:pt x="2683961" y="420407"/>
                  <a:pt x="2613287" y="418788"/>
                </a:cubicBezTo>
                <a:lnTo>
                  <a:pt x="2544500" y="418788"/>
                </a:lnTo>
                <a:lnTo>
                  <a:pt x="2544500" y="637287"/>
                </a:lnTo>
                <a:lnTo>
                  <a:pt x="2410973" y="637287"/>
                </a:lnTo>
                <a:close/>
                <a:moveTo>
                  <a:pt x="1782249" y="10520"/>
                </a:moveTo>
                <a:lnTo>
                  <a:pt x="1939244" y="10520"/>
                </a:lnTo>
                <a:lnTo>
                  <a:pt x="2164216" y="637287"/>
                </a:lnTo>
                <a:lnTo>
                  <a:pt x="2018551" y="637287"/>
                </a:lnTo>
                <a:lnTo>
                  <a:pt x="1971614" y="493644"/>
                </a:lnTo>
                <a:lnTo>
                  <a:pt x="1743809" y="493644"/>
                </a:lnTo>
                <a:lnTo>
                  <a:pt x="1697682" y="637287"/>
                </a:lnTo>
                <a:lnTo>
                  <a:pt x="1552826" y="637287"/>
                </a:lnTo>
                <a:close/>
                <a:moveTo>
                  <a:pt x="772673" y="10520"/>
                </a:moveTo>
                <a:lnTo>
                  <a:pt x="906200" y="10520"/>
                </a:lnTo>
                <a:lnTo>
                  <a:pt x="906200" y="263412"/>
                </a:lnTo>
                <a:lnTo>
                  <a:pt x="1173254" y="263412"/>
                </a:lnTo>
                <a:lnTo>
                  <a:pt x="1173254" y="10520"/>
                </a:lnTo>
                <a:lnTo>
                  <a:pt x="1306780" y="10520"/>
                </a:lnTo>
                <a:lnTo>
                  <a:pt x="1306780" y="637287"/>
                </a:lnTo>
                <a:lnTo>
                  <a:pt x="1173254" y="637287"/>
                </a:lnTo>
                <a:lnTo>
                  <a:pt x="1173254" y="378730"/>
                </a:lnTo>
                <a:lnTo>
                  <a:pt x="906200" y="378730"/>
                </a:lnTo>
                <a:lnTo>
                  <a:pt x="906200" y="637287"/>
                </a:lnTo>
                <a:lnTo>
                  <a:pt x="772673" y="637287"/>
                </a:lnTo>
                <a:close/>
                <a:moveTo>
                  <a:pt x="332603" y="0"/>
                </a:moveTo>
                <a:cubicBezTo>
                  <a:pt x="393836" y="0"/>
                  <a:pt x="445089" y="7958"/>
                  <a:pt x="486361" y="23873"/>
                </a:cubicBezTo>
                <a:lnTo>
                  <a:pt x="486361" y="152949"/>
                </a:lnTo>
                <a:cubicBezTo>
                  <a:pt x="444010" y="128132"/>
                  <a:pt x="395994" y="115723"/>
                  <a:pt x="342314" y="115723"/>
                </a:cubicBezTo>
                <a:cubicBezTo>
                  <a:pt x="281080" y="115723"/>
                  <a:pt x="232120" y="135280"/>
                  <a:pt x="195434" y="174394"/>
                </a:cubicBezTo>
                <a:cubicBezTo>
                  <a:pt x="158748" y="213508"/>
                  <a:pt x="140405" y="264626"/>
                  <a:pt x="140405" y="327747"/>
                </a:cubicBezTo>
                <a:cubicBezTo>
                  <a:pt x="140405" y="389251"/>
                  <a:pt x="157804" y="438750"/>
                  <a:pt x="192602" y="476245"/>
                </a:cubicBezTo>
                <a:cubicBezTo>
                  <a:pt x="227400" y="513741"/>
                  <a:pt x="274471" y="532488"/>
                  <a:pt x="333816" y="532488"/>
                </a:cubicBezTo>
                <a:cubicBezTo>
                  <a:pt x="389655" y="532488"/>
                  <a:pt x="440503" y="519001"/>
                  <a:pt x="486361" y="492026"/>
                </a:cubicBezTo>
                <a:lnTo>
                  <a:pt x="486361" y="614628"/>
                </a:lnTo>
                <a:cubicBezTo>
                  <a:pt x="440773" y="637017"/>
                  <a:pt x="381293" y="648212"/>
                  <a:pt x="307920" y="648212"/>
                </a:cubicBezTo>
                <a:cubicBezTo>
                  <a:pt x="213508" y="648212"/>
                  <a:pt x="138584" y="619955"/>
                  <a:pt x="83150" y="563442"/>
                </a:cubicBezTo>
                <a:cubicBezTo>
                  <a:pt x="27717" y="506930"/>
                  <a:pt x="0" y="431602"/>
                  <a:pt x="0" y="337459"/>
                </a:cubicBezTo>
                <a:cubicBezTo>
                  <a:pt x="0" y="238460"/>
                  <a:pt x="30954" y="157467"/>
                  <a:pt x="92861" y="94480"/>
                </a:cubicBezTo>
                <a:cubicBezTo>
                  <a:pt x="154769" y="31493"/>
                  <a:pt x="234683" y="0"/>
                  <a:pt x="332603" y="0"/>
                </a:cubicBezTo>
                <a:close/>
              </a:path>
            </a:pathLst>
          </a:custGeom>
          <a:noFill/>
          <a:ln>
            <a:gradFill>
              <a:gsLst>
                <a:gs pos="0">
                  <a:schemeClr val="accent1">
                    <a:alpha val="0"/>
                  </a:schemeClr>
                </a:gs>
                <a:gs pos="100000">
                  <a:schemeClr val="accent1">
                    <a:alpha val="100000"/>
                  </a:schemeClr>
                </a:gs>
              </a:gsLst>
              <a:lin ang="16200000" scaled="0"/>
            </a:grad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dist" defTabSz="914400" rtl="0" eaLnBrk="1" fontAlgn="ctr" latinLnBrk="0" hangingPunct="1">
              <a:lnSpc>
                <a:spcPct val="100000"/>
              </a:lnSpc>
              <a:defRPr sz="6500" b="1" kern="1200" cap="all">
                <a:ln>
                  <a:gradFill>
                    <a:gsLst>
                      <a:gs pos="0">
                        <a:schemeClr val="accent1">
                          <a:alpha val="0"/>
                        </a:schemeClr>
                      </a:gs>
                      <a:gs pos="100000">
                        <a:schemeClr val="accent1">
                          <a:alpha val="100000"/>
                        </a:schemeClr>
                      </a:gs>
                    </a:gsLst>
                    <a:lin ang="16200000" scaled="0"/>
                  </a:gradFill>
                </a:ln>
                <a:noFill/>
                <a:latin typeface="+mj-ea"/>
                <a:ea typeface="+mj-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048720" name="日期占位符 1"/>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1048722" name="页脚占位符 2"/>
          <p:cNvSpPr>
            <a:spLocks noGrp="1"/>
          </p:cNvSpPr>
          <p:nvPr>
            <p:ph type="ftr" sz="quarter" idx="11"/>
            <p:custDataLst>
              <p:tags r:id="rId11"/>
            </p:custDataLst>
          </p:nvPr>
        </p:nvSpPr>
        <p:spPr/>
        <p:txBody>
          <a:bodyPr/>
          <a:lstStyle/>
          <a:p>
            <a:endParaRPr lang="zh-CN" altLang="en-US"/>
          </a:p>
        </p:txBody>
      </p:sp>
      <p:sp>
        <p:nvSpPr>
          <p:cNvPr id="1048724" name="灯片编号占位符 11"/>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两栏">
    <p:spTree>
      <p:nvGrpSpPr>
        <p:cNvPr id="41" name=""/>
        <p:cNvGrpSpPr/>
        <p:nvPr/>
      </p:nvGrpSpPr>
      <p:grpSpPr>
        <a:xfrm>
          <a:off x="0" y="0"/>
          <a:ext cx="0" cy="0"/>
        </a:xfrm>
      </p:grpSpPr>
      <p:pic>
        <p:nvPicPr>
          <p:cNvPr id="2097163" name="图片 12"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26" name="正文"/>
          <p:cNvSpPr txBox="1">
            <a:spLocks noGrp="1"/>
          </p:cNvSpPr>
          <p:nvPr>
            <p:ph idx="3"/>
            <p:custDataLst>
              <p:tags r:id="rId3"/>
            </p:custDataLst>
          </p:nvPr>
        </p:nvSpPr>
        <p:spPr>
          <a:xfrm>
            <a:off x="6400805" y="1258887"/>
            <a:ext cx="509587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8" name="正文"/>
          <p:cNvSpPr txBox="1">
            <a:spLocks noGrp="1"/>
          </p:cNvSpPr>
          <p:nvPr>
            <p:ph idx="2"/>
            <p:custDataLst>
              <p:tags r:id="rId4"/>
            </p:custDataLst>
          </p:nvPr>
        </p:nvSpPr>
        <p:spPr>
          <a:xfrm>
            <a:off x="694800" y="1258887"/>
            <a:ext cx="509040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日期占位符 1"/>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32" name="页脚占位符 2"/>
          <p:cNvSpPr>
            <a:spLocks noGrp="1"/>
          </p:cNvSpPr>
          <p:nvPr>
            <p:ph type="ftr" sz="quarter" idx="11"/>
            <p:custDataLst>
              <p:tags r:id="rId6"/>
            </p:custDataLst>
          </p:nvPr>
        </p:nvSpPr>
        <p:spPr/>
        <p:txBody>
          <a:bodyPr/>
          <a:lstStyle/>
          <a:p>
            <a:endParaRPr lang="zh-CN" altLang="en-US"/>
          </a:p>
        </p:txBody>
      </p:sp>
      <p:sp>
        <p:nvSpPr>
          <p:cNvPr id="1048734" name="灯片编号占位符 3"/>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1048736" name="标题 13"/>
          <p:cNvSpPr>
            <a:spLocks noGrp="1"/>
          </p:cNvSpPr>
          <p:nvPr>
            <p:ph type="title"/>
            <p:custDataLst>
              <p:tags r:id="rId8"/>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6"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38" name="正文"/>
          <p:cNvSpPr txBox="1">
            <a:spLocks noGrp="1"/>
          </p:cNvSpPr>
          <p:nvPr>
            <p:ph idx="6"/>
            <p:custDataLst>
              <p:tags r:id="rId3"/>
            </p:custDataLst>
          </p:nvPr>
        </p:nvSpPr>
        <p:spPr>
          <a:xfrm>
            <a:off x="6235200" y="1688513"/>
            <a:ext cx="5261475"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标题"/>
          <p:cNvSpPr txBox="1">
            <a:spLocks noGrp="1"/>
          </p:cNvSpPr>
          <p:nvPr>
            <p:ph type="title" idx="5"/>
            <p:custDataLst>
              <p:tags r:id="rId4"/>
            </p:custDataLst>
          </p:nvPr>
        </p:nvSpPr>
        <p:spPr>
          <a:xfrm>
            <a:off x="6235200" y="1258223"/>
            <a:ext cx="5261475"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2" name="正文"/>
          <p:cNvSpPr txBox="1">
            <a:spLocks noGrp="1"/>
          </p:cNvSpPr>
          <p:nvPr>
            <p:ph idx="4"/>
            <p:custDataLst>
              <p:tags r:id="rId5"/>
            </p:custDataLst>
          </p:nvPr>
        </p:nvSpPr>
        <p:spPr>
          <a:xfrm>
            <a:off x="695324" y="1688513"/>
            <a:ext cx="5255476"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3"/>
            <p:custDataLst>
              <p:tags r:id="rId6"/>
            </p:custDataLst>
          </p:nvPr>
        </p:nvSpPr>
        <p:spPr>
          <a:xfrm>
            <a:off x="695324" y="1258223"/>
            <a:ext cx="5255476"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标题"/>
          <p:cNvSpPr txBox="1">
            <a:spLocks noGrp="1"/>
          </p:cNvSpPr>
          <p:nvPr>
            <p:ph type="title" idx="1"/>
            <p:custDataLst>
              <p:tags r:id="rId7"/>
            </p:custDataLst>
          </p:nvPr>
        </p:nvSpPr>
        <p:spPr>
          <a:xfrm>
            <a:off x="695325" y="360000"/>
            <a:ext cx="10801350" cy="7200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j-ea"/>
              </a:defRPr>
            </a:lvl1pPr>
          </a:lstStyle>
          <a:p>
            <a:pPr lvl="0"/>
            <a:r>
              <a:rPr>
                <a:sym typeface="+mn-ea"/>
              </a:rPr>
              <a:t>单击此处编辑母版标题样式</a:t>
            </a:r>
            <a:endParaRPr>
              <a:sym typeface="+mn-ea"/>
            </a:endParaRPr>
          </a:p>
        </p:txBody>
      </p:sp>
      <p:sp>
        <p:nvSpPr>
          <p:cNvPr id="1048748" name="日期占位符 1"/>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1048750" name="页脚占位符 2"/>
          <p:cNvSpPr>
            <a:spLocks noGrp="1"/>
          </p:cNvSpPr>
          <p:nvPr>
            <p:ph type="ftr" sz="quarter" idx="11"/>
            <p:custDataLst>
              <p:tags r:id="rId9"/>
            </p:custDataLst>
          </p:nvPr>
        </p:nvSpPr>
        <p:spPr/>
        <p:txBody>
          <a:bodyPr/>
          <a:lstStyle/>
          <a:p>
            <a:endParaRPr lang="zh-CN" altLang="en-US"/>
          </a:p>
        </p:txBody>
      </p:sp>
      <p:sp>
        <p:nvSpPr>
          <p:cNvPr id="1048752" name="灯片编号占位符 3"/>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45" name=""/>
        <p:cNvGrpSpPr/>
        <p:nvPr/>
      </p:nvGrpSpPr>
      <p:grpSpPr>
        <a:xfrm>
          <a:off x="0" y="0"/>
          <a:ext cx="0" cy="0"/>
        </a:xfrm>
      </p:grpSpPr>
      <p:pic>
        <p:nvPicPr>
          <p:cNvPr id="2097167"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54" name="标题 1"/>
          <p:cNvSpPr>
            <a:spLocks noGrp="1"/>
          </p:cNvSpPr>
          <p:nvPr>
            <p:ph type="title"/>
            <p:custDataLst>
              <p:tags r:id="rId3"/>
            </p:custDataLst>
          </p:nvPr>
        </p:nvSpPr>
        <p:spPr/>
        <p:txBody>
          <a:bodyPr/>
          <a:lstStyle/>
          <a:p>
            <a:r>
              <a:rPr lang="zh-CN" altLang="en-US"/>
              <a:t>单击此处编辑母版标题样式</a:t>
            </a:r>
            <a:endParaRPr lang="zh-CN" altLang="en-US"/>
          </a:p>
        </p:txBody>
      </p:sp>
      <p:sp>
        <p:nvSpPr>
          <p:cNvPr id="1048756" name="日期占位符 9"/>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58" name="页脚占位符 10"/>
          <p:cNvSpPr>
            <a:spLocks noGrp="1"/>
          </p:cNvSpPr>
          <p:nvPr>
            <p:ph type="ftr" sz="quarter" idx="11"/>
            <p:custDataLst>
              <p:tags r:id="rId5"/>
            </p:custDataLst>
          </p:nvPr>
        </p:nvSpPr>
        <p:spPr/>
        <p:txBody>
          <a:bodyPr/>
          <a:lstStyle/>
          <a:p>
            <a:endParaRPr lang="zh-CN" altLang="en-US"/>
          </a:p>
        </p:txBody>
      </p:sp>
      <p:sp>
        <p:nvSpPr>
          <p:cNvPr id="1048760"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9"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2" name="日期占位符 4"/>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64" name="页脚占位符 5"/>
          <p:cNvSpPr>
            <a:spLocks noGrp="1"/>
          </p:cNvSpPr>
          <p:nvPr>
            <p:ph type="ftr" sz="quarter" idx="11"/>
            <p:custDataLst>
              <p:tags r:id="rId4"/>
            </p:custDataLst>
          </p:nvPr>
        </p:nvSpPr>
        <p:spPr/>
        <p:txBody>
          <a:bodyPr/>
          <a:lstStyle/>
          <a:p>
            <a:endParaRPr lang="zh-CN" altLang="en-US"/>
          </a:p>
        </p:txBody>
      </p:sp>
      <p:sp>
        <p:nvSpPr>
          <p:cNvPr id="1048766" name="灯片编号占位符 6"/>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8" name="正文"/>
          <p:cNvSpPr txBox="1">
            <a:spLocks noGrp="1"/>
          </p:cNvSpPr>
          <p:nvPr>
            <p:ph idx="1"/>
            <p:custDataLst>
              <p:tags r:id="rId3"/>
            </p:custDataLst>
          </p:nvPr>
        </p:nvSpPr>
        <p:spPr>
          <a:xfrm>
            <a:off x="695324" y="350838"/>
            <a:ext cx="10801351" cy="583088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5"/>
            </p:custDataLst>
          </p:nvPr>
        </p:nvSpPr>
        <p:spPr/>
        <p:txBody>
          <a:bodyPr/>
          <a:lstStyle/>
          <a:p>
            <a:endParaRPr lang="zh-CN" altLang="en-US"/>
          </a:p>
        </p:txBody>
      </p:sp>
      <p:sp>
        <p:nvSpPr>
          <p:cNvPr id="1048774" name="灯片编号占位符 9"/>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副标题">
    <p:spTree>
      <p:nvGrpSpPr>
        <p:cNvPr id="51" name=""/>
        <p:cNvGrpSpPr/>
        <p:nvPr/>
      </p:nvGrpSpPr>
      <p:grpSpPr>
        <a:xfrm>
          <a:off x="0" y="0"/>
          <a:ext cx="0" cy="0"/>
        </a:xfrm>
      </p:grpSpPr>
      <p:pic>
        <p:nvPicPr>
          <p:cNvPr id="2097173" name="图片 8"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76" name="副标题"/>
          <p:cNvSpPr txBox="1">
            <a:spLocks noGrp="1"/>
          </p:cNvSpPr>
          <p:nvPr>
            <p:ph type="body" idx="2" hasCustomPrompt="1"/>
            <p:custDataLst>
              <p:tags r:id="rId3"/>
            </p:custDataLst>
          </p:nvPr>
        </p:nvSpPr>
        <p:spPr>
          <a:xfrm>
            <a:off x="695324" y="1258888"/>
            <a:ext cx="10801351" cy="373689"/>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78" name="标题 1"/>
          <p:cNvSpPr>
            <a:spLocks noGrp="1"/>
          </p:cNvSpPr>
          <p:nvPr>
            <p:ph type="title"/>
            <p:custDataLst>
              <p:tags r:id="rId4"/>
            </p:custDataLst>
          </p:nvPr>
        </p:nvSpPr>
        <p:spPr/>
        <p:txBody>
          <a:bodyPr/>
          <a:lstStyle/>
          <a:p>
            <a:r>
              <a:rPr lang="zh-CN" altLang="en-US"/>
              <a:t>单击此处编辑母版标题样式</a:t>
            </a:r>
            <a:endParaRPr lang="zh-CN" altLang="en-US"/>
          </a:p>
        </p:txBody>
      </p:sp>
      <p:sp>
        <p:nvSpPr>
          <p:cNvPr id="1048780" name="日期占位符 1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82" name="页脚占位符 14"/>
          <p:cNvSpPr>
            <a:spLocks noGrp="1"/>
          </p:cNvSpPr>
          <p:nvPr>
            <p:ph type="ftr" sz="quarter" idx="11"/>
            <p:custDataLst>
              <p:tags r:id="rId6"/>
            </p:custDataLst>
          </p:nvPr>
        </p:nvSpPr>
        <p:spPr/>
        <p:txBody>
          <a:bodyPr/>
          <a:lstStyle/>
          <a:p>
            <a:endParaRPr lang="zh-CN" altLang="en-US"/>
          </a:p>
        </p:txBody>
      </p:sp>
      <p:sp>
        <p:nvSpPr>
          <p:cNvPr id="1048784" name="灯片编号占位符 1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8"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786" name="矩形 9"/>
          <p:cNvSpPr/>
          <p:nvPr>
            <p:custDataLst>
              <p:tags r:id="rId3"/>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标题"/>
          <p:cNvSpPr txBox="1">
            <a:spLocks noGrp="1"/>
          </p:cNvSpPr>
          <p:nvPr>
            <p:ph type="title" idx="2" hasCustomPrompt="1"/>
            <p:custDataLst>
              <p:tags r:id="rId4"/>
            </p:custDataLst>
          </p:nvPr>
        </p:nvSpPr>
        <p:spPr>
          <a:xfrm>
            <a:off x="4284345" y="4004201"/>
            <a:ext cx="6996430" cy="2196682"/>
          </a:xfrm>
          <a:prstGeom prst="rect">
            <a:avLst/>
          </a:prstGeom>
          <a:noFill/>
        </p:spPr>
        <p:txBody>
          <a:bodyPr wrap="square" lIns="0" tIns="45720" rIns="0" bIns="45720" rtlCol="0" anchor="ctr" anchorCtr="0">
            <a:normAutofit/>
          </a:bodyPr>
          <a:lstStyle>
            <a:lvl1pPr marL="0" marR="0" lvl="0" algn="ctr" defTabSz="914400" rtl="0" eaLnBrk="1" fontAlgn="ctr" latinLnBrk="0" hangingPunct="1">
              <a:lnSpc>
                <a:spcPct val="100000"/>
              </a:lnSpc>
              <a:spcBef>
                <a:spcPct val="0"/>
              </a:spcBef>
              <a:spcAft>
                <a:spcPct val="0"/>
              </a:spcAft>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ctr" fontAlgn="ctr">
              <a:lnSpc>
                <a:spcPct val="100000"/>
              </a:lnSpc>
              <a:spcBef>
                <a:spcPct val="0"/>
              </a:spcBef>
              <a:spcAft>
                <a:spcPct val="0"/>
              </a:spcAft>
              <a:buClrTx/>
              <a:buSzTx/>
              <a:buFontTx/>
            </a:pPr>
            <a:r>
              <a:rPr>
                <a:sym typeface="+mn-ea"/>
              </a:rPr>
              <a:t>单击此处编辑标题</a:t>
            </a:r>
            <a:endParaRPr>
              <a:sym typeface="+mn-ea"/>
            </a:endParaRPr>
          </a:p>
        </p:txBody>
      </p:sp>
      <p:sp>
        <p:nvSpPr>
          <p:cNvPr id="1048790" name="矩形 12"/>
          <p:cNvSpPr/>
          <p:nvPr>
            <p:custDataLst>
              <p:tags r:id="rId5"/>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日期占位符 1"/>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1048794" name="页脚占位符 2"/>
          <p:cNvSpPr>
            <a:spLocks noGrp="1"/>
          </p:cNvSpPr>
          <p:nvPr>
            <p:ph type="ftr" sz="quarter" idx="11"/>
            <p:custDataLst>
              <p:tags r:id="rId7"/>
            </p:custDataLst>
          </p:nvPr>
        </p:nvSpPr>
        <p:spPr/>
        <p:txBody>
          <a:bodyPr/>
          <a:lstStyle/>
          <a:p>
            <a:endParaRPr lang="zh-CN" altLang="en-US"/>
          </a:p>
        </p:txBody>
      </p:sp>
      <p:sp>
        <p:nvSpPr>
          <p:cNvPr id="1048796" name="灯片编号占位符 7"/>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8" descr="7680500"/>
          <p:cNvPicPr>
            <a:picLocks noChangeAspect="1"/>
          </p:cNvPicPr>
          <p:nvPr>
            <p:custDataLst>
              <p:tags r:id="rId13"/>
            </p:custDataLst>
          </p:nvPr>
        </p:nvPicPr>
        <p:blipFill>
          <a:blip r:embed="rId12">
            <a:alphaModFix amt="5000"/>
          </a:blip>
          <a:stretch>
            <a:fillRect/>
          </a:stretch>
        </p:blipFill>
        <p:spPr>
          <a:xfrm>
            <a:off x="0" y="0"/>
            <a:ext cx="12192000" cy="6858000"/>
          </a:xfrm>
          <a:prstGeom prst="rect">
            <a:avLst/>
          </a:prstGeom>
        </p:spPr>
      </p:pic>
      <p:sp>
        <p:nvSpPr>
          <p:cNvPr id="1048652" name="日期占位符 11"/>
          <p:cNvSpPr>
            <a:spLocks noGrp="1"/>
          </p:cNvSpPr>
          <p:nvPr>
            <p:ph type="dt" sz="half" idx="10"/>
            <p:custDataLst>
              <p:tags r:id="rId14"/>
            </p:custDataLst>
          </p:nvPr>
        </p:nvSpPr>
        <p:spPr>
          <a:xfrm>
            <a:off x="695324" y="6314400"/>
            <a:ext cx="2616675" cy="316800"/>
          </a:xfrm>
        </p:spPr>
        <p:txBody>
          <a:bodyPr lIns="0" tIns="0" rIns="0" bIns="0" anchor="ct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4" name="页脚占位符 12"/>
          <p:cNvSpPr>
            <a:spLocks noGrp="1"/>
          </p:cNvSpPr>
          <p:nvPr>
            <p:ph type="ftr" sz="quarter" idx="11"/>
            <p:custDataLst>
              <p:tags r:id="rId15"/>
            </p:custDataLst>
          </p:nvPr>
        </p:nvSpPr>
        <p:spPr>
          <a:xfrm>
            <a:off x="4116000" y="6314400"/>
            <a:ext cx="3960000" cy="316800"/>
          </a:xfrm>
        </p:spPr>
        <p:txBody>
          <a:bodyPr lIns="0" tIns="0" rIns="0" bIns="0" anchor="ctr"/>
          <a:lstStyle>
            <a:defPPr>
              <a:defRPr lang="zh-CN"/>
            </a:defPPr>
            <a:lvl1pPr marL="0" algn="ct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灯片编号占位符 13"/>
          <p:cNvSpPr>
            <a:spLocks noGrp="1"/>
          </p:cNvSpPr>
          <p:nvPr>
            <p:ph type="sldNum" sz="quarter" idx="12"/>
            <p:custDataLst>
              <p:tags r:id="rId16"/>
            </p:custDataLst>
          </p:nvPr>
        </p:nvSpPr>
        <p:spPr>
          <a:xfrm>
            <a:off x="8877600" y="6314400"/>
            <a:ext cx="2619075" cy="316800"/>
          </a:xfrm>
        </p:spPr>
        <p:txBody>
          <a:bodyPr lIns="0" tIns="0" rIns="0" bIns="0" anchor="ctr"/>
          <a:lstStyle>
            <a:defPPr>
              <a:defRPr lang="zh-CN"/>
            </a:defPPr>
            <a:lvl1pPr marL="0" algn="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58" name="标题占位符 1"/>
          <p:cNvSpPr>
            <a:spLocks noGrp="1"/>
          </p:cNvSpPr>
          <p:nvPr>
            <p:ph type="title"/>
            <p:custDataLst>
              <p:tags r:id="rId17"/>
            </p:custDataLst>
          </p:nvPr>
        </p:nvSpPr>
        <p:spPr>
          <a:xfrm>
            <a:off x="694800" y="360000"/>
            <a:ext cx="10800000" cy="720000"/>
          </a:xfrm>
          <a:prstGeom prst="rect">
            <a:avLst/>
          </a:prstGeom>
          <a:noFill/>
          <a:ln>
            <a:noFill/>
            <a:prstDash val="sysDash"/>
          </a:ln>
        </p:spPr>
        <p:txBody>
          <a:bodyPr vert="horz" wrap="square" lIns="0" tIns="0" rIns="0" bIns="0" rtlCol="0" anchor="b">
            <a:normAutofit/>
          </a:bodyPr>
          <a:lstStyle/>
          <a:p>
            <a:pPr marL="0" marR="0" lvl="0">
              <a:buClrTx/>
              <a:buSzTx/>
              <a:buFontTx/>
            </a:pPr>
            <a:r>
              <a:rPr lang="zh-CN" altLang="en-US"/>
              <a:t>单击此处编辑母版标题样式</a:t>
            </a:r>
            <a:endParaRPr lang="zh-CN" altLang="en-US"/>
          </a:p>
        </p:txBody>
      </p:sp>
      <p:sp>
        <p:nvSpPr>
          <p:cNvPr id="1048660" name="文本占位符 2"/>
          <p:cNvSpPr>
            <a:spLocks noGrp="1"/>
          </p:cNvSpPr>
          <p:nvPr>
            <p:ph type="body" idx="1"/>
            <p:custDataLst>
              <p:tags r:id="rId18"/>
            </p:custDataLst>
          </p:nvPr>
        </p:nvSpPr>
        <p:spPr>
          <a:xfrm>
            <a:off x="695325" y="1258888"/>
            <a:ext cx="10801350" cy="4918075"/>
          </a:xfrm>
          <a:prstGeom prst="rect">
            <a:avLst/>
          </a:prstGeom>
          <a:ln>
            <a:noFill/>
            <a:prstDash val="sysDash"/>
          </a:ln>
        </p:spPr>
        <p:txBody>
          <a:bodyPr vert="horz" lIns="0" tIns="0" rIns="0" bIns="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2"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893" r:id="rId2"/>
    <p:sldLayoutId id="2147487894" r:id="rId3"/>
    <p:sldLayoutId id="2147487895" r:id="rId4"/>
    <p:sldLayoutId id="2147487896" r:id="rId5"/>
    <p:sldLayoutId id="2147487897" r:id="rId6"/>
    <p:sldLayoutId id="2147487898" r:id="rId7"/>
    <p:sldLayoutId id="2147487899" r:id="rId8"/>
    <p:sldLayoutId id="2147487900" r:id="rId9"/>
    <p:sldLayoutId id="2147487901" r:id="rId10"/>
    <p:sldLayoutId id="2147487902"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j-ea"/>
          <a:ea typeface="+mj-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23" Type="http://schemas.openxmlformats.org/officeDocument/2006/relationships/tags" Target="../tags/tag109.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14" Type="http://schemas.openxmlformats.org/officeDocument/2006/relationships/tags" Target="../tags/tag128.xml" /><Relationship Id="rId15" Type="http://schemas.openxmlformats.org/officeDocument/2006/relationships/tags" Target="../tags/tag129.xml" /><Relationship Id="rId16" Type="http://schemas.openxmlformats.org/officeDocument/2006/relationships/tags" Target="../tags/tag130.xml" /><Relationship Id="rId17" Type="http://schemas.openxmlformats.org/officeDocument/2006/relationships/tags" Target="../tags/tag131.xml" /><Relationship Id="rId18" Type="http://schemas.openxmlformats.org/officeDocument/2006/relationships/tags" Target="../tags/tag132.xml" /><Relationship Id="rId19" Type="http://schemas.openxmlformats.org/officeDocument/2006/relationships/tags" Target="../tags/tag133.xml" /><Relationship Id="rId2" Type="http://schemas.openxmlformats.org/officeDocument/2006/relationships/tags" Target="../tags/tag116.xml" /><Relationship Id="rId20" Type="http://schemas.openxmlformats.org/officeDocument/2006/relationships/tags" Target="../tags/tag134.xml" /><Relationship Id="rId21" Type="http://schemas.openxmlformats.org/officeDocument/2006/relationships/tags" Target="../tags/tag135.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tags" Target="../tags/tag153.xml" /><Relationship Id="rId2" Type="http://schemas.openxmlformats.org/officeDocument/2006/relationships/tags" Target="../tags/tag136.xml" /><Relationship Id="rId20" Type="http://schemas.openxmlformats.org/officeDocument/2006/relationships/tags" Target="../tags/tag154.xml" /><Relationship Id="rId21" Type="http://schemas.openxmlformats.org/officeDocument/2006/relationships/tags" Target="../tags/tag155.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20" Type="http://schemas.openxmlformats.org/officeDocument/2006/relationships/tags" Target="../tags/tag191.xml" /><Relationship Id="rId21" Type="http://schemas.openxmlformats.org/officeDocument/2006/relationships/tags" Target="../tags/tag192.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tags" Target="../tags/tag229.xml" /><Relationship Id="rId15" Type="http://schemas.openxmlformats.org/officeDocument/2006/relationships/tags" Target="../tags/tag230.xml" /><Relationship Id="rId16" Type="http://schemas.openxmlformats.org/officeDocument/2006/relationships/tags" Target="../tags/tag231.xml" /><Relationship Id="rId17" Type="http://schemas.openxmlformats.org/officeDocument/2006/relationships/tags" Target="../tags/tag232.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14" Type="http://schemas.openxmlformats.org/officeDocument/2006/relationships/tags" Target="../tags/tag248.xml" /><Relationship Id="rId15" Type="http://schemas.openxmlformats.org/officeDocument/2006/relationships/tags" Target="../tags/tag249.xml" /><Relationship Id="rId16" Type="http://schemas.openxmlformats.org/officeDocument/2006/relationships/tags" Target="../tags/tag250.xml" /><Relationship Id="rId17" Type="http://schemas.openxmlformats.org/officeDocument/2006/relationships/tags" Target="../tags/tag251.xml" /><Relationship Id="rId18" Type="http://schemas.openxmlformats.org/officeDocument/2006/relationships/tags" Target="../tags/tag252.xml" /><Relationship Id="rId19" Type="http://schemas.openxmlformats.org/officeDocument/2006/relationships/tags" Target="../tags/tag253.xml" /><Relationship Id="rId2" Type="http://schemas.openxmlformats.org/officeDocument/2006/relationships/tags" Target="../tags/tag236.xml" /><Relationship Id="rId20" Type="http://schemas.openxmlformats.org/officeDocument/2006/relationships/tags" Target="../tags/tag254.xml" /><Relationship Id="rId21" Type="http://schemas.openxmlformats.org/officeDocument/2006/relationships/tags" Target="../tags/tag25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tags" Target="../tags/tag266.xml" /><Relationship Id="rId13" Type="http://schemas.openxmlformats.org/officeDocument/2006/relationships/tags" Target="../tags/tag267.xml" /><Relationship Id="rId14" Type="http://schemas.openxmlformats.org/officeDocument/2006/relationships/tags" Target="../tags/tag268.xml" /><Relationship Id="rId15" Type="http://schemas.openxmlformats.org/officeDocument/2006/relationships/tags" Target="../tags/tag269.xml" /><Relationship Id="rId16" Type="http://schemas.openxmlformats.org/officeDocument/2006/relationships/tags" Target="../tags/tag270.xml" /><Relationship Id="rId17" Type="http://schemas.openxmlformats.org/officeDocument/2006/relationships/tags" Target="../tags/tag271.xml" /><Relationship Id="rId18" Type="http://schemas.openxmlformats.org/officeDocument/2006/relationships/tags" Target="../tags/tag272.xml" /><Relationship Id="rId19" Type="http://schemas.openxmlformats.org/officeDocument/2006/relationships/tags" Target="../tags/tag273.xml" /><Relationship Id="rId2" Type="http://schemas.openxmlformats.org/officeDocument/2006/relationships/tags" Target="../tags/tag256.xml" /><Relationship Id="rId20" Type="http://schemas.openxmlformats.org/officeDocument/2006/relationships/tags" Target="../tags/tag274.xml" /><Relationship Id="rId21" Type="http://schemas.openxmlformats.org/officeDocument/2006/relationships/tags" Target="../tags/tag275.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tags" Target="../tags/tag286.xml" /><Relationship Id="rId13" Type="http://schemas.openxmlformats.org/officeDocument/2006/relationships/tags" Target="../tags/tag287.xml" /><Relationship Id="rId14" Type="http://schemas.openxmlformats.org/officeDocument/2006/relationships/tags" Target="../tags/tag288.xml" /><Relationship Id="rId15" Type="http://schemas.openxmlformats.org/officeDocument/2006/relationships/tags" Target="../tags/tag289.xml" /><Relationship Id="rId16" Type="http://schemas.openxmlformats.org/officeDocument/2006/relationships/tags" Target="../tags/tag290.xml" /><Relationship Id="rId17" Type="http://schemas.openxmlformats.org/officeDocument/2006/relationships/tags" Target="../tags/tag291.xml" /><Relationship Id="rId18" Type="http://schemas.openxmlformats.org/officeDocument/2006/relationships/tags" Target="../tags/tag292.xml" /><Relationship Id="rId19" Type="http://schemas.openxmlformats.org/officeDocument/2006/relationships/tags" Target="../tags/tag293.xml" /><Relationship Id="rId2" Type="http://schemas.openxmlformats.org/officeDocument/2006/relationships/tags" Target="../tags/tag276.xml" /><Relationship Id="rId20" Type="http://schemas.openxmlformats.org/officeDocument/2006/relationships/tags" Target="../tags/tag294.xml" /><Relationship Id="rId21" Type="http://schemas.openxmlformats.org/officeDocument/2006/relationships/tags" Target="../tags/tag295.xml" /><Relationship Id="rId22" Type="http://schemas.openxmlformats.org/officeDocument/2006/relationships/tags" Target="../tags/tag296.xml" /><Relationship Id="rId23" Type="http://schemas.openxmlformats.org/officeDocument/2006/relationships/tags" Target="../tags/tag297.xml" /><Relationship Id="rId24" Type="http://schemas.openxmlformats.org/officeDocument/2006/relationships/tags" Target="../tags/tag298.xml" /><Relationship Id="rId25" Type="http://schemas.openxmlformats.org/officeDocument/2006/relationships/tags" Target="../tags/tag299.xml" /><Relationship Id="rId26" Type="http://schemas.openxmlformats.org/officeDocument/2006/relationships/tags" Target="../tags/tag300.xml" /><Relationship Id="rId27" Type="http://schemas.openxmlformats.org/officeDocument/2006/relationships/tags" Target="../tags/tag301.xml" /><Relationship Id="rId28" Type="http://schemas.openxmlformats.org/officeDocument/2006/relationships/tags" Target="../tags/tag302.xml" /><Relationship Id="rId29" Type="http://schemas.openxmlformats.org/officeDocument/2006/relationships/tags" Target="../tags/tag303.xml" /><Relationship Id="rId3" Type="http://schemas.openxmlformats.org/officeDocument/2006/relationships/tags" Target="../tags/tag277.xml" /><Relationship Id="rId30" Type="http://schemas.openxmlformats.org/officeDocument/2006/relationships/tags" Target="../tags/tag304.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3.xml" /><Relationship Id="rId11" Type="http://schemas.openxmlformats.org/officeDocument/2006/relationships/tags" Target="../tags/tag314.xml" /><Relationship Id="rId12" Type="http://schemas.openxmlformats.org/officeDocument/2006/relationships/tags" Target="../tags/tag315.xml" /><Relationship Id="rId13" Type="http://schemas.openxmlformats.org/officeDocument/2006/relationships/tags" Target="../tags/tag316.xml" /><Relationship Id="rId2" Type="http://schemas.openxmlformats.org/officeDocument/2006/relationships/tags" Target="../tags/tag305.xml" /><Relationship Id="rId3" Type="http://schemas.openxmlformats.org/officeDocument/2006/relationships/tags" Target="../tags/tag306.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tags" Target="../tags/tag311.xml" /><Relationship Id="rId9" Type="http://schemas.openxmlformats.org/officeDocument/2006/relationships/tags" Target="../tags/tag3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1224020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7"/>
            <p:custDataLst>
              <p:tags r:id="rId3"/>
            </p:custDataLst>
          </p:nvPr>
        </p:nvSpPr>
        <p:spPr>
          <a:xfrm>
            <a:off x="4402772" y="5632796"/>
            <a:ext cx="6966584" cy="583561"/>
          </a:xfrm>
        </p:spPr>
        <p:txBody>
          <a:bodyPr/>
          <a:lstStyle/>
          <a:p>
            <a:r>
              <a:rPr lang="zh-CN" altLang="en-US"/>
              <a:t>汇报人：</a:t>
            </a:r>
            <a:r>
              <a:rPr lang="en-US" altLang="zh-CN"/>
              <a:t>小无名</a:t>
            </a:r>
            <a:endParaRPr lang="zh-CN" altLang="en-US"/>
          </a:p>
        </p:txBody>
      </p:sp>
      <p:sp>
        <p:nvSpPr>
          <p:cNvPr id="1048650" name="标题 6"/>
          <p:cNvSpPr>
            <a:spLocks noGrp="1"/>
          </p:cNvSpPr>
          <p:nvPr>
            <p:ph type="title" idx="5"/>
            <p:custDataLst>
              <p:tags r:id="rId4"/>
            </p:custDataLst>
          </p:nvPr>
        </p:nvSpPr>
        <p:spPr>
          <a:xfrm>
            <a:off x="4402772" y="3749203"/>
            <a:ext cx="6966585" cy="1731066"/>
          </a:xfrm>
        </p:spPr>
        <p:txBody>
          <a:bodyPr/>
          <a:lstStyle/>
          <a:p>
            <a:r>
              <a:rPr lang="zh-CN" altLang="en-US"/>
              <a:t>供应链管理沙盘介绍</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12" name="文本占位符 6"/>
          <p:cNvSpPr>
            <a:spLocks noGrp="1"/>
          </p:cNvSpPr>
          <p:nvPr>
            <p:ph type="body" idx="5"/>
            <p:custDataLst>
              <p:tags r:id="rId3"/>
            </p:custDataLst>
          </p:nvPr>
        </p:nvSpPr>
        <p:spPr>
          <a:xfrm rot="5400000">
            <a:off x="1526540" y="2623820"/>
            <a:ext cx="5486400" cy="1343660"/>
          </a:xfrm>
        </p:spPr>
        <p:txBody>
          <a:bodyPr/>
          <a:lstStyle/>
          <a:p>
            <a:r>
              <a:rPr lang="zh-CN" altLang="en-US"/>
              <a:t>CONTENTS</a:t>
            </a:r>
            <a:endParaRPr lang="zh-CN" altLang="en-US"/>
          </a:p>
        </p:txBody>
      </p:sp>
      <p:sp>
        <p:nvSpPr>
          <p:cNvPr id="1048814" name="标题 7"/>
          <p:cNvSpPr>
            <a:spLocks noGrp="1"/>
          </p:cNvSpPr>
          <p:nvPr>
            <p:ph type="title" idx="4"/>
            <p:custDataLst>
              <p:tags r:id="rId4"/>
            </p:custDataLst>
          </p:nvPr>
        </p:nvSpPr>
        <p:spPr>
          <a:xfrm>
            <a:off x="3275330" y="579755"/>
            <a:ext cx="1428750" cy="4603115"/>
          </a:xfrm>
        </p:spPr>
        <p:txBody>
          <a:bodyPr/>
          <a:lstStyle/>
          <a:p>
            <a:r>
              <a:rPr lang="zh-CN" altLang="en-US"/>
              <a:t>目录</a:t>
            </a:r>
            <a:endParaRPr lang="zh-CN" altLang="en-US"/>
          </a:p>
        </p:txBody>
      </p:sp>
      <p:sp>
        <p:nvSpPr>
          <p:cNvPr id="1048816" name="圆角矩形 78"/>
          <p:cNvSpPr/>
          <p:nvPr>
            <p:custDataLst>
              <p:tags r:id="rId5"/>
            </p:custDataLst>
          </p:nvPr>
        </p:nvSpPr>
        <p:spPr>
          <a:xfrm>
            <a:off x="5802630" y="45593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18" name="序号"/>
          <p:cNvSpPr txBox="1"/>
          <p:nvPr>
            <p:custDataLst>
              <p:tags r:id="rId6"/>
            </p:custDataLst>
          </p:nvPr>
        </p:nvSpPr>
        <p:spPr>
          <a:xfrm>
            <a:off x="6009005" y="49212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01.</a:t>
            </a:r>
            <a:endParaRPr lang="en-US" altLang="zh-CN" sz="2400" b="1">
              <a:solidFill>
                <a:schemeClr val="accent1"/>
              </a:solidFill>
              <a:latin typeface="+mj-ea"/>
              <a:ea typeface="+mj-ea"/>
              <a:cs typeface="微软雅黑" panose="020b0503020204020204" pitchFamily="34" charset="-122"/>
              <a:sym typeface="+mn-ea"/>
            </a:endParaRPr>
          </a:p>
        </p:txBody>
      </p:sp>
      <p:sp>
        <p:nvSpPr>
          <p:cNvPr id="1048820" name="标题"/>
          <p:cNvSpPr txBox="1"/>
          <p:nvPr>
            <p:custDataLst>
              <p:tags r:id="rId7"/>
            </p:custDataLst>
          </p:nvPr>
        </p:nvSpPr>
        <p:spPr>
          <a:xfrm>
            <a:off x="6830695" y="49403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单击添加目录标题</a:t>
            </a:r>
            <a:endParaRPr lang="en-US" altLang="zh-CN" sz="2000" b="1">
              <a:latin typeface="+mj-ea"/>
              <a:ea typeface="+mj-ea"/>
              <a:cs typeface="微软雅黑" panose="020b0503020204020204" pitchFamily="34" charset="-122"/>
              <a:sym typeface="+mn-ea"/>
            </a:endParaRPr>
          </a:p>
        </p:txBody>
      </p:sp>
      <p:sp>
        <p:nvSpPr>
          <p:cNvPr id="1048822" name="圆角矩形 9"/>
          <p:cNvSpPr/>
          <p:nvPr>
            <p:custDataLst>
              <p:tags r:id="rId8"/>
            </p:custDataLst>
          </p:nvPr>
        </p:nvSpPr>
        <p:spPr>
          <a:xfrm>
            <a:off x="5802630" y="147193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24" name="序号"/>
          <p:cNvSpPr txBox="1"/>
          <p:nvPr>
            <p:custDataLst>
              <p:tags r:id="rId9"/>
            </p:custDataLst>
          </p:nvPr>
        </p:nvSpPr>
        <p:spPr>
          <a:xfrm>
            <a:off x="6009005" y="150812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02.</a:t>
            </a:r>
            <a:endParaRPr lang="en-US" altLang="zh-CN" sz="2400" b="1">
              <a:solidFill>
                <a:schemeClr val="accent1"/>
              </a:solidFill>
              <a:latin typeface="+mj-ea"/>
              <a:ea typeface="+mj-ea"/>
              <a:cs typeface="微软雅黑" panose="020b0503020204020204" pitchFamily="34" charset="-122"/>
              <a:sym typeface="+mn-ea"/>
            </a:endParaRPr>
          </a:p>
        </p:txBody>
      </p:sp>
      <p:sp>
        <p:nvSpPr>
          <p:cNvPr id="1048826" name="标题"/>
          <p:cNvSpPr txBox="1"/>
          <p:nvPr>
            <p:custDataLst>
              <p:tags r:id="rId10"/>
            </p:custDataLst>
          </p:nvPr>
        </p:nvSpPr>
        <p:spPr>
          <a:xfrm>
            <a:off x="6830695" y="151003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供应链管理沙盘概述</a:t>
            </a:r>
            <a:endParaRPr lang="en-US" altLang="zh-CN" sz="2000" b="1">
              <a:latin typeface="+mj-ea"/>
              <a:ea typeface="+mj-ea"/>
              <a:cs typeface="微软雅黑" panose="020b0503020204020204" pitchFamily="34" charset="-122"/>
              <a:sym typeface="+mn-ea"/>
            </a:endParaRPr>
          </a:p>
        </p:txBody>
      </p:sp>
      <p:sp>
        <p:nvSpPr>
          <p:cNvPr id="1048828" name="圆角矩形 18"/>
          <p:cNvSpPr/>
          <p:nvPr>
            <p:custDataLst>
              <p:tags r:id="rId11"/>
            </p:custDataLst>
          </p:nvPr>
        </p:nvSpPr>
        <p:spPr>
          <a:xfrm>
            <a:off x="5802630" y="2488565"/>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0" name="序号"/>
          <p:cNvSpPr txBox="1"/>
          <p:nvPr>
            <p:custDataLst>
              <p:tags r:id="rId12"/>
            </p:custDataLst>
          </p:nvPr>
        </p:nvSpPr>
        <p:spPr>
          <a:xfrm>
            <a:off x="6009005" y="2524760"/>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03.</a:t>
            </a:r>
            <a:endParaRPr lang="en-US" altLang="zh-CN" sz="2400" b="1">
              <a:solidFill>
                <a:schemeClr val="accent1"/>
              </a:solidFill>
              <a:latin typeface="+mj-ea"/>
              <a:ea typeface="+mj-ea"/>
              <a:cs typeface="微软雅黑" panose="020b0503020204020204" pitchFamily="34" charset="-122"/>
              <a:sym typeface="+mn-ea"/>
            </a:endParaRPr>
          </a:p>
        </p:txBody>
      </p:sp>
      <p:sp>
        <p:nvSpPr>
          <p:cNvPr id="1048832" name="标题"/>
          <p:cNvSpPr txBox="1"/>
          <p:nvPr>
            <p:custDataLst>
              <p:tags r:id="rId13"/>
            </p:custDataLst>
          </p:nvPr>
        </p:nvSpPr>
        <p:spPr>
          <a:xfrm>
            <a:off x="6830695" y="2526665"/>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供应链管理沙盘的特点</a:t>
            </a:r>
            <a:endParaRPr lang="en-US" altLang="zh-CN" sz="2000" b="1">
              <a:latin typeface="+mj-ea"/>
              <a:ea typeface="+mj-ea"/>
              <a:cs typeface="微软雅黑" panose="020b0503020204020204" pitchFamily="34" charset="-122"/>
              <a:sym typeface="+mn-ea"/>
            </a:endParaRPr>
          </a:p>
        </p:txBody>
      </p:sp>
      <p:sp>
        <p:nvSpPr>
          <p:cNvPr id="1048834" name="圆角矩形 22"/>
          <p:cNvSpPr/>
          <p:nvPr>
            <p:custDataLst>
              <p:tags r:id="rId14"/>
            </p:custDataLst>
          </p:nvPr>
        </p:nvSpPr>
        <p:spPr>
          <a:xfrm>
            <a:off x="5802630" y="350520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6" name="序号"/>
          <p:cNvSpPr txBox="1"/>
          <p:nvPr>
            <p:custDataLst>
              <p:tags r:id="rId15"/>
            </p:custDataLst>
          </p:nvPr>
        </p:nvSpPr>
        <p:spPr>
          <a:xfrm>
            <a:off x="6009005" y="354139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04.</a:t>
            </a:r>
            <a:endParaRPr lang="en-US" altLang="zh-CN" sz="2400" b="1">
              <a:solidFill>
                <a:schemeClr val="accent1"/>
              </a:solidFill>
              <a:latin typeface="+mj-ea"/>
              <a:ea typeface="+mj-ea"/>
              <a:cs typeface="微软雅黑" panose="020b0503020204020204" pitchFamily="34" charset="-122"/>
              <a:sym typeface="+mn-ea"/>
            </a:endParaRPr>
          </a:p>
        </p:txBody>
      </p:sp>
      <p:sp>
        <p:nvSpPr>
          <p:cNvPr id="1048838" name="标题"/>
          <p:cNvSpPr txBox="1"/>
          <p:nvPr>
            <p:custDataLst>
              <p:tags r:id="rId16"/>
            </p:custDataLst>
          </p:nvPr>
        </p:nvSpPr>
        <p:spPr>
          <a:xfrm>
            <a:off x="6830695" y="354330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供应链管理沙盘的应用价值</a:t>
            </a:r>
            <a:endParaRPr lang="en-US" altLang="zh-CN" sz="2000" b="1">
              <a:latin typeface="+mj-ea"/>
              <a:ea typeface="+mj-ea"/>
              <a:cs typeface="微软雅黑" panose="020b0503020204020204" pitchFamily="34" charset="-122"/>
              <a:sym typeface="+mn-ea"/>
            </a:endParaRPr>
          </a:p>
        </p:txBody>
      </p:sp>
      <p:sp>
        <p:nvSpPr>
          <p:cNvPr id="1048840" name="圆角矩形 2"/>
          <p:cNvSpPr/>
          <p:nvPr>
            <p:custDataLst>
              <p:tags r:id="rId17"/>
            </p:custDataLst>
          </p:nvPr>
        </p:nvSpPr>
        <p:spPr>
          <a:xfrm>
            <a:off x="5802630" y="4521835"/>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42" name="序号"/>
          <p:cNvSpPr txBox="1"/>
          <p:nvPr>
            <p:custDataLst>
              <p:tags r:id="rId18"/>
            </p:custDataLst>
          </p:nvPr>
        </p:nvSpPr>
        <p:spPr>
          <a:xfrm>
            <a:off x="6009005" y="4558030"/>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05.</a:t>
            </a:r>
            <a:endParaRPr lang="en-US" altLang="zh-CN" sz="2400" b="1">
              <a:solidFill>
                <a:schemeClr val="accent1"/>
              </a:solidFill>
              <a:latin typeface="+mj-ea"/>
              <a:ea typeface="+mj-ea"/>
              <a:cs typeface="微软雅黑" panose="020b0503020204020204" pitchFamily="34" charset="-122"/>
              <a:sym typeface="+mn-ea"/>
            </a:endParaRPr>
          </a:p>
        </p:txBody>
      </p:sp>
      <p:sp>
        <p:nvSpPr>
          <p:cNvPr id="1048844" name="标题"/>
          <p:cNvSpPr txBox="1"/>
          <p:nvPr>
            <p:custDataLst>
              <p:tags r:id="rId19"/>
            </p:custDataLst>
          </p:nvPr>
        </p:nvSpPr>
        <p:spPr>
          <a:xfrm>
            <a:off x="6830695" y="4559935"/>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供应链管理沙盘的操作流程</a:t>
            </a:r>
            <a:endParaRPr lang="en-US" altLang="zh-CN" sz="2000" b="1">
              <a:latin typeface="+mj-ea"/>
              <a:ea typeface="+mj-ea"/>
              <a:cs typeface="微软雅黑" panose="020b0503020204020204" pitchFamily="34" charset="-122"/>
              <a:sym typeface="+mn-ea"/>
            </a:endParaRPr>
          </a:p>
        </p:txBody>
      </p:sp>
      <p:sp>
        <p:nvSpPr>
          <p:cNvPr id="1048846" name="圆角矩形 25"/>
          <p:cNvSpPr/>
          <p:nvPr>
            <p:custDataLst>
              <p:tags r:id="rId20"/>
            </p:custDataLst>
          </p:nvPr>
        </p:nvSpPr>
        <p:spPr>
          <a:xfrm>
            <a:off x="5802630" y="553847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48" name="序号"/>
          <p:cNvSpPr txBox="1"/>
          <p:nvPr>
            <p:custDataLst>
              <p:tags r:id="rId21"/>
            </p:custDataLst>
          </p:nvPr>
        </p:nvSpPr>
        <p:spPr>
          <a:xfrm>
            <a:off x="6009005" y="5574665"/>
            <a:ext cx="804545" cy="79248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06.</a:t>
            </a:r>
            <a:endParaRPr lang="en-US" altLang="zh-CN" sz="2400" b="1">
              <a:solidFill>
                <a:schemeClr val="accent1"/>
              </a:solidFill>
              <a:latin typeface="+mj-ea"/>
              <a:ea typeface="+mj-ea"/>
              <a:cs typeface="微软雅黑" panose="020b0503020204020204" pitchFamily="34" charset="-122"/>
              <a:sym typeface="+mn-ea"/>
            </a:endParaRPr>
          </a:p>
        </p:txBody>
      </p:sp>
      <p:sp>
        <p:nvSpPr>
          <p:cNvPr id="1048850" name="标题"/>
          <p:cNvSpPr txBox="1"/>
          <p:nvPr>
            <p:custDataLst>
              <p:tags r:id="rId22"/>
            </p:custDataLst>
          </p:nvPr>
        </p:nvSpPr>
        <p:spPr>
          <a:xfrm>
            <a:off x="6830695" y="5576570"/>
            <a:ext cx="4208780" cy="78867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供应链管理沙盘的案例分析</a:t>
            </a:r>
            <a:endParaRPr lang="en-US" altLang="zh-CN" sz="2000" b="1">
              <a:latin typeface="+mj-ea"/>
              <a:ea typeface="+mj-ea"/>
              <a:cs typeface="微软雅黑" panose="020b0503020204020204" pitchFamily="34"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0" name="文本占位符 1"/>
          <p:cNvSpPr>
            <a:spLocks noGrp="1"/>
          </p:cNvSpPr>
          <p:nvPr>
            <p:ph type="body" idx="4"/>
            <p:custDataLst>
              <p:tags r:id="rId2"/>
            </p:custDataLst>
          </p:nvPr>
        </p:nvSpPr>
        <p:spPr>
          <a:xfrm>
            <a:off x="2078355" y="1539875"/>
            <a:ext cx="8378825" cy="3218815"/>
          </a:xfrm>
        </p:spPr>
        <p:txBody>
          <a:bodyPr>
            <a:normAutofit fontScale="99571" lnSpcReduction="10000"/>
          </a:bodyPr>
          <a:lstStyle/>
          <a:p>
            <a:r>
              <a:rPr lang="zh-CN" altLang="en-US"/>
              <a:t>01</a:t>
            </a:r>
            <a:endParaRPr lang="zh-CN" altLang="en-US"/>
          </a:p>
        </p:txBody>
      </p:sp>
      <p:sp>
        <p:nvSpPr>
          <p:cNvPr id="1048902" name="标题 4"/>
          <p:cNvSpPr>
            <a:spLocks noGrp="1"/>
          </p:cNvSpPr>
          <p:nvPr>
            <p:ph type="title" idx="3"/>
            <p:custDataLst>
              <p:tags r:id="rId3"/>
            </p:custDataLst>
          </p:nvPr>
        </p:nvSpPr>
        <p:spPr>
          <a:xfrm>
            <a:off x="2078990" y="3526155"/>
            <a:ext cx="8378190" cy="2279650"/>
          </a:xfrm>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56" name="文本占位符 1"/>
          <p:cNvSpPr>
            <a:spLocks noGrp="1"/>
          </p:cNvSpPr>
          <p:nvPr>
            <p:ph type="body" idx="4"/>
            <p:custDataLst>
              <p:tags r:id="rId2"/>
            </p:custDataLst>
          </p:nvPr>
        </p:nvSpPr>
        <p:spPr>
          <a:xfrm>
            <a:off x="2078355" y="1539875"/>
            <a:ext cx="8378825" cy="3218815"/>
          </a:xfrm>
        </p:spPr>
        <p:txBody>
          <a:bodyPr>
            <a:normAutofit fontScale="99571" lnSpcReduction="10000"/>
          </a:bodyPr>
          <a:lstStyle/>
          <a:p>
            <a:r>
              <a:rPr lang="zh-CN" altLang="en-US"/>
              <a:t>02</a:t>
            </a:r>
            <a:endParaRPr lang="zh-CN" altLang="en-US"/>
          </a:p>
        </p:txBody>
      </p:sp>
      <p:sp>
        <p:nvSpPr>
          <p:cNvPr id="1048958" name="标题 4"/>
          <p:cNvSpPr>
            <a:spLocks noGrp="1"/>
          </p:cNvSpPr>
          <p:nvPr>
            <p:ph type="title" idx="3"/>
            <p:custDataLst>
              <p:tags r:id="rId3"/>
            </p:custDataLst>
          </p:nvPr>
        </p:nvSpPr>
        <p:spPr>
          <a:xfrm>
            <a:off x="2078990" y="3526155"/>
            <a:ext cx="8378190" cy="2279650"/>
          </a:xfrm>
        </p:spPr>
        <p:txBody>
          <a:bodyPr/>
          <a:lstStyle/>
          <a:p>
            <a:r>
              <a:rPr lang="zh-CN" altLang="en-US"/>
              <a:t>供应链管理沙盘概述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2" name="标题 2"/>
          <p:cNvSpPr>
            <a:spLocks noGrp="1"/>
          </p:cNvSpPr>
          <p:nvPr>
            <p:ph type="title"/>
          </p:nvPr>
        </p:nvSpPr>
        <p:spPr/>
        <p:txBody>
          <a:bodyPr/>
          <a:lstStyle/>
          <a:p>
            <a:r>
              <a:rPr lang="zh-CN" altLang="en-US"/>
              <a:t>定义与作用</a:t>
            </a:r>
            <a:endParaRPr lang="zh-CN" altLang="en-US"/>
          </a:p>
        </p:txBody>
      </p:sp>
      <p:sp>
        <p:nvSpPr>
          <p:cNvPr id="1049014" name="Freeform 27"/>
          <p:cNvSpPr/>
          <p:nvPr>
            <p:custDataLst>
              <p:tags r:id="rId2"/>
            </p:custDataLst>
          </p:nvPr>
        </p:nvSpPr>
        <p:spPr bwMode="auto">
          <a:xfrm>
            <a:off x="694800"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6" name="矩形: 圆角 32"/>
          <p:cNvSpPr/>
          <p:nvPr>
            <p:custDataLst>
              <p:tags r:id="rId3"/>
            </p:custDataLst>
          </p:nvPr>
        </p:nvSpPr>
        <p:spPr>
          <a:xfrm flipH="1">
            <a:off x="822833"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8" name="任意多边形: 形状 33"/>
          <p:cNvSpPr/>
          <p:nvPr>
            <p:custDataLst>
              <p:tags r:id="rId4"/>
            </p:custDataLst>
          </p:nvPr>
        </p:nvSpPr>
        <p:spPr bwMode="auto">
          <a:xfrm>
            <a:off x="694800"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20" name="正文"/>
          <p:cNvSpPr txBox="1"/>
          <p:nvPr>
            <p:custDataLst>
              <p:tags r:id="rId5"/>
            </p:custDataLst>
          </p:nvPr>
        </p:nvSpPr>
        <p:spPr>
          <a:xfrm>
            <a:off x="955961"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供应链管理沙盘是一种模拟供应链运作的桌面游戏，通过模拟企业采购、生产、销售等环节，帮助参与者了解供应链管理的基本概念和流程。</a:t>
            </a:r>
            <a:endParaRPr lang="zh-CN" altLang="en-US" sz="1600" spc="150">
              <a:solidFill>
                <a:schemeClr val="tx1">
                  <a:lumMod val="65000"/>
                  <a:lumOff val="35000"/>
                </a:schemeClr>
              </a:solidFill>
              <a:latin typeface="+mn-ea"/>
            </a:endParaRPr>
          </a:p>
        </p:txBody>
      </p:sp>
      <p:sp>
        <p:nvSpPr>
          <p:cNvPr id="1049022" name="标题"/>
          <p:cNvSpPr txBox="1"/>
          <p:nvPr>
            <p:custDataLst>
              <p:tags r:id="rId6"/>
            </p:custDataLst>
          </p:nvPr>
        </p:nvSpPr>
        <p:spPr>
          <a:xfrm>
            <a:off x="763594"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24" name="Freeform 27"/>
          <p:cNvSpPr/>
          <p:nvPr>
            <p:custDataLst>
              <p:tags r:id="rId7"/>
            </p:custDataLst>
          </p:nvPr>
        </p:nvSpPr>
        <p:spPr bwMode="auto">
          <a:xfrm>
            <a:off x="3516613"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6" name="矩形: 圆角 38"/>
          <p:cNvSpPr/>
          <p:nvPr>
            <p:custDataLst>
              <p:tags r:id="rId8"/>
            </p:custDataLst>
          </p:nvPr>
        </p:nvSpPr>
        <p:spPr>
          <a:xfrm flipH="1">
            <a:off x="3644646"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8" name="任意多边形: 形状 39"/>
          <p:cNvSpPr/>
          <p:nvPr>
            <p:custDataLst>
              <p:tags r:id="rId9"/>
            </p:custDataLst>
          </p:nvPr>
        </p:nvSpPr>
        <p:spPr bwMode="auto">
          <a:xfrm>
            <a:off x="3516613"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30" name="正文"/>
          <p:cNvSpPr txBox="1"/>
          <p:nvPr>
            <p:custDataLst>
              <p:tags r:id="rId10"/>
            </p:custDataLst>
          </p:nvPr>
        </p:nvSpPr>
        <p:spPr>
          <a:xfrm>
            <a:off x="3777774"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供应链管理沙盘能够提高参与者的战略规划、资源整合、协同合作等能力，培养其供应链思维和全局观念。</a:t>
            </a:r>
            <a:endParaRPr lang="zh-CN" altLang="en-US" sz="1600" spc="150">
              <a:solidFill>
                <a:schemeClr val="tx1">
                  <a:lumMod val="65000"/>
                  <a:lumOff val="35000"/>
                </a:schemeClr>
              </a:solidFill>
              <a:latin typeface="+mn-ea"/>
            </a:endParaRPr>
          </a:p>
        </p:txBody>
      </p:sp>
      <p:sp>
        <p:nvSpPr>
          <p:cNvPr id="1049032" name="标题"/>
          <p:cNvSpPr txBox="1"/>
          <p:nvPr>
            <p:custDataLst>
              <p:tags r:id="rId11"/>
            </p:custDataLst>
          </p:nvPr>
        </p:nvSpPr>
        <p:spPr>
          <a:xfrm>
            <a:off x="3585407"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34" name="Freeform 27"/>
          <p:cNvSpPr/>
          <p:nvPr>
            <p:custDataLst>
              <p:tags r:id="rId12"/>
            </p:custDataLst>
          </p:nvPr>
        </p:nvSpPr>
        <p:spPr bwMode="auto">
          <a:xfrm>
            <a:off x="6338426"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6" name="矩形: 圆角 68"/>
          <p:cNvSpPr/>
          <p:nvPr>
            <p:custDataLst>
              <p:tags r:id="rId13"/>
            </p:custDataLst>
          </p:nvPr>
        </p:nvSpPr>
        <p:spPr>
          <a:xfrm flipH="1">
            <a:off x="6466459"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8" name="任意多边形: 形状 69"/>
          <p:cNvSpPr/>
          <p:nvPr>
            <p:custDataLst>
              <p:tags r:id="rId14"/>
            </p:custDataLst>
          </p:nvPr>
        </p:nvSpPr>
        <p:spPr bwMode="auto">
          <a:xfrm>
            <a:off x="6338426"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40" name="正文"/>
          <p:cNvSpPr txBox="1"/>
          <p:nvPr>
            <p:custDataLst>
              <p:tags r:id="rId15"/>
            </p:custDataLst>
          </p:nvPr>
        </p:nvSpPr>
        <p:spPr>
          <a:xfrm>
            <a:off x="6599587"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供应链管理沙盘有助于参与者深入理解供应链中各个环节的相互关系，发现潜在的风险和优化点，为企业实际运营提供有益的参考。</a:t>
            </a:r>
            <a:endParaRPr lang="zh-CN" altLang="en-US" sz="1600" spc="150">
              <a:solidFill>
                <a:schemeClr val="tx1">
                  <a:lumMod val="65000"/>
                  <a:lumOff val="35000"/>
                </a:schemeClr>
              </a:solidFill>
              <a:latin typeface="+mn-ea"/>
            </a:endParaRPr>
          </a:p>
        </p:txBody>
      </p:sp>
      <p:sp>
        <p:nvSpPr>
          <p:cNvPr id="1049042" name="标题"/>
          <p:cNvSpPr txBox="1"/>
          <p:nvPr>
            <p:custDataLst>
              <p:tags r:id="rId16"/>
            </p:custDataLst>
          </p:nvPr>
        </p:nvSpPr>
        <p:spPr>
          <a:xfrm>
            <a:off x="6407220"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44" name="Freeform 27"/>
          <p:cNvSpPr/>
          <p:nvPr>
            <p:custDataLst>
              <p:tags r:id="rId17"/>
            </p:custDataLst>
          </p:nvPr>
        </p:nvSpPr>
        <p:spPr bwMode="auto">
          <a:xfrm>
            <a:off x="9160239"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6" name="矩形: 圆角 74"/>
          <p:cNvSpPr/>
          <p:nvPr>
            <p:custDataLst>
              <p:tags r:id="rId18"/>
            </p:custDataLst>
          </p:nvPr>
        </p:nvSpPr>
        <p:spPr>
          <a:xfrm flipH="1">
            <a:off x="9288909"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8" name="任意多边形: 形状 75"/>
          <p:cNvSpPr/>
          <p:nvPr>
            <p:custDataLst>
              <p:tags r:id="rId19"/>
            </p:custDataLst>
          </p:nvPr>
        </p:nvSpPr>
        <p:spPr bwMode="auto">
          <a:xfrm>
            <a:off x="9160239"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50" name="正文"/>
          <p:cNvSpPr txBox="1"/>
          <p:nvPr>
            <p:custDataLst>
              <p:tags r:id="rId20"/>
            </p:custDataLst>
          </p:nvPr>
        </p:nvSpPr>
        <p:spPr>
          <a:xfrm>
            <a:off x="9421400"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通过供应链管理沙盘的实践操作，参与者可以更好地掌握供应链管理的工具和方法，提升解决实际问题的能力。</a:t>
            </a:r>
            <a:endParaRPr lang="zh-CN" altLang="en-US" sz="1600" spc="150">
              <a:solidFill>
                <a:schemeClr val="tx1">
                  <a:lumMod val="65000"/>
                  <a:lumOff val="35000"/>
                </a:schemeClr>
              </a:solidFill>
              <a:latin typeface="+mn-ea"/>
            </a:endParaRPr>
          </a:p>
        </p:txBody>
      </p:sp>
      <p:sp>
        <p:nvSpPr>
          <p:cNvPr id="1049052" name="标题"/>
          <p:cNvSpPr txBox="1"/>
          <p:nvPr>
            <p:custDataLst>
              <p:tags r:id="rId21"/>
            </p:custDataLst>
          </p:nvPr>
        </p:nvSpPr>
        <p:spPr>
          <a:xfrm>
            <a:off x="9229670"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6" name="标题 2"/>
          <p:cNvSpPr>
            <a:spLocks noGrp="1"/>
          </p:cNvSpPr>
          <p:nvPr>
            <p:ph type="title"/>
          </p:nvPr>
        </p:nvSpPr>
        <p:spPr/>
        <p:txBody>
          <a:bodyPr/>
          <a:lstStyle/>
          <a:p>
            <a:r>
              <a:rPr lang="zh-CN" altLang="en-US"/>
              <a:t>沙盘的组成要素</a:t>
            </a:r>
            <a:endParaRPr lang="zh-CN" altLang="en-US"/>
          </a:p>
        </p:txBody>
      </p:sp>
      <p:sp>
        <p:nvSpPr>
          <p:cNvPr id="1049088" name="五边形 16"/>
          <p:cNvSpPr/>
          <p:nvPr>
            <p:custDataLst>
              <p:tags r:id="rId2"/>
            </p:custDataLst>
          </p:nvPr>
        </p:nvSpPr>
        <p:spPr>
          <a:xfrm rot="16200000" flipH="1">
            <a:off x="7115848" y="1500549"/>
            <a:ext cx="842566" cy="245168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五边形 17"/>
          <p:cNvSpPr/>
          <p:nvPr>
            <p:custDataLst>
              <p:tags r:id="rId3"/>
            </p:custDataLst>
          </p:nvPr>
        </p:nvSpPr>
        <p:spPr>
          <a:xfrm rot="16200000" flipH="1">
            <a:off x="7136673" y="4231782"/>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2" name="任意多边形 18"/>
          <p:cNvSpPr/>
          <p:nvPr>
            <p:custDataLst>
              <p:tags r:id="rId4"/>
            </p:custDataLst>
          </p:nvPr>
        </p:nvSpPr>
        <p:spPr>
          <a:xfrm>
            <a:off x="6436826" y="2301996"/>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4" name="任意多边形 19"/>
          <p:cNvSpPr/>
          <p:nvPr>
            <p:custDataLst>
              <p:tags r:id="rId5"/>
            </p:custDataLst>
          </p:nvPr>
        </p:nvSpPr>
        <p:spPr>
          <a:xfrm flipV="1">
            <a:off x="6311245" y="1672197"/>
            <a:ext cx="2451687"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6" name="五边形 2"/>
          <p:cNvSpPr/>
          <p:nvPr>
            <p:custDataLst>
              <p:tags r:id="rId6"/>
            </p:custDataLst>
          </p:nvPr>
        </p:nvSpPr>
        <p:spPr>
          <a:xfrm rot="16200000" flipH="1">
            <a:off x="1498772" y="1501180"/>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8" name="五边形 3"/>
          <p:cNvSpPr/>
          <p:nvPr>
            <p:custDataLst>
              <p:tags r:id="rId7"/>
            </p:custDataLst>
          </p:nvPr>
        </p:nvSpPr>
        <p:spPr>
          <a:xfrm rot="16200000" flipH="1">
            <a:off x="1520859" y="4231782"/>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0" name="任意多边形 4"/>
          <p:cNvSpPr/>
          <p:nvPr>
            <p:custDataLst>
              <p:tags r:id="rId8"/>
            </p:custDataLst>
          </p:nvPr>
        </p:nvSpPr>
        <p:spPr>
          <a:xfrm>
            <a:off x="821012" y="2301996"/>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2" name="任意多边形 5"/>
          <p:cNvSpPr/>
          <p:nvPr>
            <p:custDataLst>
              <p:tags r:id="rId9"/>
            </p:custDataLst>
          </p:nvPr>
        </p:nvSpPr>
        <p:spPr>
          <a:xfrm flipV="1">
            <a:off x="694800" y="1672197"/>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821012" y="3000581"/>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供应商：提供原材料和零部件的企业</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6826" y="3000581"/>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分销商：将成品销售给最终消费者的企业</a:t>
            </a:r>
            <a:endParaRPr sz="2000" err="1">
              <a:solidFill>
                <a:schemeClr val="tx1">
                  <a:lumMod val="75000"/>
                  <a:lumOff val="25000"/>
                </a:schemeClr>
              </a:solidFill>
              <a:latin typeface="+mn-ea"/>
              <a:ea typeface="+mn-ea"/>
              <a:cs typeface="+mn-ea"/>
              <a:sym typeface="+mn-lt"/>
            </a:endParaRPr>
          </a:p>
        </p:txBody>
      </p:sp>
      <p:sp>
        <p:nvSpPr>
          <p:cNvPr id="1049108" name="五边形 9"/>
          <p:cNvSpPr/>
          <p:nvPr>
            <p:custDataLst>
              <p:tags r:id="rId12"/>
            </p:custDataLst>
          </p:nvPr>
        </p:nvSpPr>
        <p:spPr>
          <a:xfrm rot="16200000" flipH="1">
            <a:off x="4379566" y="1513801"/>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0" name="五边形 10"/>
          <p:cNvSpPr/>
          <p:nvPr>
            <p:custDataLst>
              <p:tags r:id="rId13"/>
            </p:custDataLst>
          </p:nvPr>
        </p:nvSpPr>
        <p:spPr>
          <a:xfrm rot="16200000" flipH="1">
            <a:off x="4401022" y="4244403"/>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2" name="任意多边形 11"/>
          <p:cNvSpPr/>
          <p:nvPr>
            <p:custDataLst>
              <p:tags r:id="rId14"/>
            </p:custDataLst>
          </p:nvPr>
        </p:nvSpPr>
        <p:spPr>
          <a:xfrm>
            <a:off x="3701176" y="2313987"/>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14" name="任意多边形 12"/>
          <p:cNvSpPr/>
          <p:nvPr>
            <p:custDataLst>
              <p:tags r:id="rId15"/>
            </p:custDataLst>
          </p:nvPr>
        </p:nvSpPr>
        <p:spPr>
          <a:xfrm flipV="1">
            <a:off x="3575594" y="1685450"/>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6" name="五边形 23"/>
          <p:cNvSpPr/>
          <p:nvPr>
            <p:custDataLst>
              <p:tags r:id="rId16"/>
            </p:custDataLst>
          </p:nvPr>
        </p:nvSpPr>
        <p:spPr>
          <a:xfrm rot="16200000" flipH="1">
            <a:off x="9850867" y="1538412"/>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8" name="五边形 24"/>
          <p:cNvSpPr/>
          <p:nvPr>
            <p:custDataLst>
              <p:tags r:id="rId17"/>
            </p:custDataLst>
          </p:nvPr>
        </p:nvSpPr>
        <p:spPr>
          <a:xfrm rot="16200000" flipH="1">
            <a:off x="9872323" y="4267752"/>
            <a:ext cx="800976" cy="2201427"/>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0" name="任意多边形 25"/>
          <p:cNvSpPr/>
          <p:nvPr>
            <p:custDataLst>
              <p:tags r:id="rId18"/>
            </p:custDataLst>
          </p:nvPr>
        </p:nvSpPr>
        <p:spPr>
          <a:xfrm>
            <a:off x="9171845" y="2338598"/>
            <a:ext cx="2201427"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2" name="任意多边形 26"/>
          <p:cNvSpPr/>
          <p:nvPr>
            <p:custDataLst>
              <p:tags r:id="rId19"/>
            </p:custDataLst>
          </p:nvPr>
        </p:nvSpPr>
        <p:spPr>
          <a:xfrm flipV="1">
            <a:off x="9046895" y="1710061"/>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172476" y="3037183"/>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物流服务提供商：负责运输和仓储的企业</a:t>
            </a:r>
            <a:endParaRPr sz="2000" err="1">
              <a:solidFill>
                <a:schemeClr val="tx1">
                  <a:lumMod val="75000"/>
                  <a:lumOff val="25000"/>
                </a:schemeClr>
              </a:solidFill>
              <a:latin typeface="+mn-ea"/>
              <a:ea typeface="+mn-ea"/>
              <a:cs typeface="+mn-ea"/>
              <a:sym typeface="+mn-lt"/>
            </a:endParaRPr>
          </a:p>
        </p:txBody>
      </p:sp>
      <p:sp>
        <p:nvSpPr>
          <p:cNvPr id="10491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1176" y="3012571"/>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制造商：将原材料和零部件转化为成品的企业</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0" name="标题 2"/>
          <p:cNvSpPr>
            <a:spLocks noGrp="1"/>
          </p:cNvSpPr>
          <p:nvPr>
            <p:ph type="title"/>
          </p:nvPr>
        </p:nvSpPr>
        <p:spPr/>
        <p:txBody>
          <a:bodyPr/>
          <a:lstStyle/>
          <a:p>
            <a:r>
              <a:rPr lang="zh-CN" altLang="en-US"/>
              <a:t>沙盘的基本操作</a:t>
            </a:r>
            <a:endParaRPr lang="zh-CN" altLang="en-US"/>
          </a:p>
        </p:txBody>
      </p:sp>
      <p:sp>
        <p:nvSpPr>
          <p:cNvPr id="1049162" name="弧形 58"/>
          <p:cNvSpPr/>
          <p:nvPr>
            <p:custDataLst>
              <p:tags r:id="rId2"/>
            </p:custDataLst>
          </p:nvPr>
        </p:nvSpPr>
        <p:spPr>
          <a:xfrm>
            <a:off x="8079727" y="2011833"/>
            <a:ext cx="3417739" cy="3417739"/>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4" name="弧形 57"/>
          <p:cNvSpPr/>
          <p:nvPr>
            <p:custDataLst>
              <p:tags r:id="rId3"/>
            </p:custDataLst>
          </p:nvPr>
        </p:nvSpPr>
        <p:spPr>
          <a:xfrm>
            <a:off x="694800" y="2011833"/>
            <a:ext cx="3417739" cy="3417739"/>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6" name="椭圆 22"/>
          <p:cNvSpPr/>
          <p:nvPr>
            <p:custDataLst>
              <p:tags r:id="rId4"/>
            </p:custDataLst>
          </p:nvPr>
        </p:nvSpPr>
        <p:spPr>
          <a:xfrm>
            <a:off x="8415699" y="2283195"/>
            <a:ext cx="2874224" cy="28742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8" name="椭圆 23"/>
          <p:cNvSpPr/>
          <p:nvPr>
            <p:custDataLst>
              <p:tags r:id="rId5"/>
            </p:custDataLst>
          </p:nvPr>
        </p:nvSpPr>
        <p:spPr>
          <a:xfrm>
            <a:off x="8795975" y="2340421"/>
            <a:ext cx="388013" cy="388013"/>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0" name="正文"/>
          <p:cNvSpPr txBox="1"/>
          <p:nvPr>
            <p:custDataLst>
              <p:tags r:id="rId6"/>
            </p:custDataLst>
          </p:nvPr>
        </p:nvSpPr>
        <p:spPr>
          <a:xfrm>
            <a:off x="8861508" y="3112972"/>
            <a:ext cx="1982432" cy="136362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销售：负责产品的销售和市场开拓，提高销售额和市场份额</a:t>
            </a:r>
            <a:endParaRPr lang="zh-CN" altLang="en-US" sz="1200" spc="150">
              <a:solidFill>
                <a:srgbClr val="FFFFFF"/>
              </a:solidFill>
              <a:latin typeface="+mn-ea"/>
              <a:sym typeface="+mn-ea"/>
            </a:endParaRPr>
          </a:p>
        </p:txBody>
      </p:sp>
      <p:sp>
        <p:nvSpPr>
          <p:cNvPr id="1049172" name="椭圆 24"/>
          <p:cNvSpPr/>
          <p:nvPr>
            <p:custDataLst>
              <p:tags r:id="rId7"/>
            </p:custDataLst>
          </p:nvPr>
        </p:nvSpPr>
        <p:spPr>
          <a:xfrm>
            <a:off x="6020513" y="2283195"/>
            <a:ext cx="2874224" cy="28742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4" name="椭圆 25"/>
          <p:cNvSpPr/>
          <p:nvPr>
            <p:custDataLst>
              <p:tags r:id="rId8"/>
            </p:custDataLst>
          </p:nvPr>
        </p:nvSpPr>
        <p:spPr>
          <a:xfrm>
            <a:off x="6399866" y="2340421"/>
            <a:ext cx="388013" cy="388013"/>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6" name="正文"/>
          <p:cNvSpPr txBox="1"/>
          <p:nvPr>
            <p:custDataLst>
              <p:tags r:id="rId9"/>
            </p:custDataLst>
          </p:nvPr>
        </p:nvSpPr>
        <p:spPr>
          <a:xfrm>
            <a:off x="6466322" y="3112972"/>
            <a:ext cx="1982432" cy="136362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物流：负责货物的运输、仓储和配送，确保供应链的顺畅运行</a:t>
            </a:r>
            <a:endParaRPr lang="zh-CN" altLang="en-US" sz="1200" spc="150">
              <a:solidFill>
                <a:schemeClr val="tx1">
                  <a:lumMod val="65000"/>
                  <a:lumOff val="35000"/>
                </a:schemeClr>
              </a:solidFill>
              <a:latin typeface="+mn-ea"/>
              <a:sym typeface="+mn-ea"/>
            </a:endParaRPr>
          </a:p>
        </p:txBody>
      </p:sp>
      <p:sp>
        <p:nvSpPr>
          <p:cNvPr id="1049178" name="椭圆 7"/>
          <p:cNvSpPr/>
          <p:nvPr>
            <p:custDataLst>
              <p:tags r:id="rId10"/>
            </p:custDataLst>
          </p:nvPr>
        </p:nvSpPr>
        <p:spPr>
          <a:xfrm>
            <a:off x="3625327" y="2283195"/>
            <a:ext cx="2874224" cy="28742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0" name="椭圆 9"/>
          <p:cNvSpPr/>
          <p:nvPr>
            <p:custDataLst>
              <p:tags r:id="rId11"/>
            </p:custDataLst>
          </p:nvPr>
        </p:nvSpPr>
        <p:spPr>
          <a:xfrm>
            <a:off x="4004680" y="2340421"/>
            <a:ext cx="388013" cy="388013"/>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2" name="正文"/>
          <p:cNvSpPr txBox="1"/>
          <p:nvPr>
            <p:custDataLst>
              <p:tags r:id="rId12"/>
            </p:custDataLst>
          </p:nvPr>
        </p:nvSpPr>
        <p:spPr>
          <a:xfrm>
            <a:off x="4071136" y="3112972"/>
            <a:ext cx="1982432" cy="136362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生产：根据订单和生产计划，安排生产并控制生产进度</a:t>
            </a:r>
            <a:endParaRPr lang="zh-CN" altLang="en-US" sz="1200" spc="150">
              <a:solidFill>
                <a:srgbClr val="FFFFFF"/>
              </a:solidFill>
              <a:latin typeface="+mn-ea"/>
              <a:sym typeface="+mn-ea"/>
            </a:endParaRPr>
          </a:p>
        </p:txBody>
      </p:sp>
      <p:sp>
        <p:nvSpPr>
          <p:cNvPr id="1049184" name="椭圆 5"/>
          <p:cNvSpPr/>
          <p:nvPr>
            <p:custDataLst>
              <p:tags r:id="rId13"/>
            </p:custDataLst>
          </p:nvPr>
        </p:nvSpPr>
        <p:spPr>
          <a:xfrm>
            <a:off x="957855" y="2283195"/>
            <a:ext cx="2874224" cy="28742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6" name="椭圆 4"/>
          <p:cNvSpPr/>
          <p:nvPr>
            <p:custDataLst>
              <p:tags r:id="rId14"/>
            </p:custDataLst>
          </p:nvPr>
        </p:nvSpPr>
        <p:spPr>
          <a:xfrm>
            <a:off x="1337208" y="2340421"/>
            <a:ext cx="388013" cy="388013"/>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8" name="正文"/>
          <p:cNvSpPr txBox="1"/>
          <p:nvPr>
            <p:custDataLst>
              <p:tags r:id="rId15"/>
            </p:custDataLst>
          </p:nvPr>
        </p:nvSpPr>
        <p:spPr>
          <a:xfrm>
            <a:off x="1403664" y="3112972"/>
            <a:ext cx="1982432" cy="136362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采购：根据需求预测，制定采购计划并进行供应商谈判</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2" name="文本占位符 1"/>
          <p:cNvSpPr>
            <a:spLocks noGrp="1"/>
          </p:cNvSpPr>
          <p:nvPr>
            <p:ph type="body" idx="4"/>
            <p:custDataLst>
              <p:tags r:id="rId2"/>
            </p:custDataLst>
          </p:nvPr>
        </p:nvSpPr>
        <p:spPr>
          <a:xfrm>
            <a:off x="2078355" y="1539875"/>
            <a:ext cx="8378825" cy="3218815"/>
          </a:xfrm>
        </p:spPr>
        <p:txBody>
          <a:bodyPr>
            <a:normAutofit/>
          </a:bodyPr>
          <a:lstStyle/>
          <a:p>
            <a:r>
              <a:rPr lang="zh-CN" altLang="en-US"/>
              <a:t>03</a:t>
            </a:r>
            <a:endParaRPr lang="zh-CN" altLang="en-US"/>
          </a:p>
        </p:txBody>
      </p:sp>
      <p:sp>
        <p:nvSpPr>
          <p:cNvPr id="1049224" name="标题 4"/>
          <p:cNvSpPr>
            <a:spLocks noGrp="1"/>
          </p:cNvSpPr>
          <p:nvPr>
            <p:ph type="title" idx="3"/>
            <p:custDataLst>
              <p:tags r:id="rId3"/>
            </p:custDataLst>
          </p:nvPr>
        </p:nvSpPr>
        <p:spPr>
          <a:xfrm>
            <a:off x="2078990" y="3526155"/>
            <a:ext cx="8378190" cy="2279650"/>
          </a:xfrm>
        </p:spPr>
        <p:txBody>
          <a:bodyPr/>
          <a:lstStyle/>
          <a:p>
            <a:r>
              <a:rPr lang="zh-CN" altLang="en-US"/>
              <a:t>供应链管理沙盘的特点</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8" name="标题 2"/>
          <p:cNvSpPr>
            <a:spLocks noGrp="1"/>
          </p:cNvSpPr>
          <p:nvPr>
            <p:ph type="title"/>
          </p:nvPr>
        </p:nvSpPr>
        <p:spPr/>
        <p:txBody>
          <a:bodyPr/>
          <a:lstStyle/>
          <a:p>
            <a:r>
              <a:rPr lang="zh-CN" altLang="en-US"/>
              <a:t>模拟真实供应链环境</a:t>
            </a:r>
            <a:endParaRPr lang="zh-CN" altLang="en-US"/>
          </a:p>
        </p:txBody>
      </p:sp>
      <p:sp>
        <p:nvSpPr>
          <p:cNvPr id="1049280" name="任意多边形 35"/>
          <p:cNvSpPr/>
          <p:nvPr>
            <p:custDataLst>
              <p:tags r:id="rId2"/>
            </p:custDataLst>
          </p:nvPr>
        </p:nvSpPr>
        <p:spPr>
          <a:xfrm>
            <a:off x="694800" y="1378274"/>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82" name="任意多边形 39"/>
          <p:cNvSpPr/>
          <p:nvPr>
            <p:custDataLst>
              <p:tags r:id="rId3"/>
            </p:custDataLst>
          </p:nvPr>
        </p:nvSpPr>
        <p:spPr>
          <a:xfrm>
            <a:off x="776746" y="1467101"/>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2062237" y="1687292"/>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84" name="正文"/>
          <p:cNvSpPr txBox="1"/>
          <p:nvPr>
            <p:custDataLst>
              <p:tags r:id="rId5"/>
            </p:custDataLst>
          </p:nvPr>
        </p:nvSpPr>
        <p:spPr>
          <a:xfrm>
            <a:off x="2321837" y="1452714"/>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高度逼真的企业运营环境</a:t>
            </a:r>
            <a:endParaRPr lang="zh-CN" altLang="en-US">
              <a:solidFill>
                <a:schemeClr val="tx1">
                  <a:lumMod val="65000"/>
                  <a:lumOff val="35000"/>
                </a:schemeClr>
              </a:solidFill>
              <a:latin typeface="+中文正文" charset="0"/>
            </a:endParaRPr>
          </a:p>
        </p:txBody>
      </p:sp>
      <p:sp>
        <p:nvSpPr>
          <p:cNvPr id="1049286" name="矩形 42"/>
          <p:cNvSpPr>
            <a:spLocks noChangeAspect="1"/>
          </p:cNvSpPr>
          <p:nvPr>
            <p:custDataLst>
              <p:tags r:id="rId6"/>
            </p:custDataLst>
          </p:nvPr>
        </p:nvSpPr>
        <p:spPr>
          <a:xfrm flipH="1">
            <a:off x="1002567" y="1448960"/>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88" name="任意多边形 45"/>
          <p:cNvSpPr/>
          <p:nvPr>
            <p:custDataLst>
              <p:tags r:id="rId7"/>
            </p:custDataLst>
          </p:nvPr>
        </p:nvSpPr>
        <p:spPr>
          <a:xfrm>
            <a:off x="694800" y="2596831"/>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90" name="任意多边形 46"/>
          <p:cNvSpPr/>
          <p:nvPr>
            <p:custDataLst>
              <p:tags r:id="rId8"/>
            </p:custDataLst>
          </p:nvPr>
        </p:nvSpPr>
        <p:spPr>
          <a:xfrm>
            <a:off x="776746" y="2685659"/>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2062237" y="2905850"/>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92" name="正文"/>
          <p:cNvSpPr txBox="1"/>
          <p:nvPr>
            <p:custDataLst>
              <p:tags r:id="rId10"/>
            </p:custDataLst>
          </p:nvPr>
        </p:nvSpPr>
        <p:spPr>
          <a:xfrm>
            <a:off x="2321837" y="2671271"/>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模拟供应链中的各个环节</a:t>
            </a:r>
            <a:endParaRPr lang="zh-CN" altLang="en-US">
              <a:solidFill>
                <a:schemeClr val="tx1">
                  <a:lumMod val="65000"/>
                  <a:lumOff val="35000"/>
                </a:schemeClr>
              </a:solidFill>
              <a:latin typeface="+中文正文" charset="0"/>
            </a:endParaRPr>
          </a:p>
        </p:txBody>
      </p:sp>
      <p:sp>
        <p:nvSpPr>
          <p:cNvPr id="1049294" name="矩形 49"/>
          <p:cNvSpPr>
            <a:spLocks noChangeAspect="1"/>
          </p:cNvSpPr>
          <p:nvPr>
            <p:custDataLst>
              <p:tags r:id="rId11"/>
            </p:custDataLst>
          </p:nvPr>
        </p:nvSpPr>
        <p:spPr>
          <a:xfrm flipH="1">
            <a:off x="1002567" y="2667518"/>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96" name="任意多边形 51"/>
          <p:cNvSpPr/>
          <p:nvPr>
            <p:custDataLst>
              <p:tags r:id="rId12"/>
            </p:custDataLst>
          </p:nvPr>
        </p:nvSpPr>
        <p:spPr>
          <a:xfrm>
            <a:off x="694800" y="3815389"/>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98" name="任意多边形 52"/>
          <p:cNvSpPr/>
          <p:nvPr>
            <p:custDataLst>
              <p:tags r:id="rId13"/>
            </p:custDataLst>
          </p:nvPr>
        </p:nvSpPr>
        <p:spPr>
          <a:xfrm>
            <a:off x="776746" y="3904216"/>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2062237" y="4124407"/>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00" name="正文"/>
          <p:cNvSpPr txBox="1"/>
          <p:nvPr>
            <p:custDataLst>
              <p:tags r:id="rId15"/>
            </p:custDataLst>
          </p:nvPr>
        </p:nvSpPr>
        <p:spPr>
          <a:xfrm>
            <a:off x="2321837" y="3889829"/>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参与者需进行战略规划和决策</a:t>
            </a:r>
            <a:endParaRPr lang="zh-CN" altLang="en-US">
              <a:solidFill>
                <a:schemeClr val="tx1">
                  <a:lumMod val="65000"/>
                  <a:lumOff val="35000"/>
                </a:schemeClr>
              </a:solidFill>
              <a:latin typeface="+中文正文" charset="0"/>
            </a:endParaRPr>
          </a:p>
        </p:txBody>
      </p:sp>
      <p:sp>
        <p:nvSpPr>
          <p:cNvPr id="1049302" name="矩形 55"/>
          <p:cNvSpPr>
            <a:spLocks noChangeAspect="1"/>
          </p:cNvSpPr>
          <p:nvPr>
            <p:custDataLst>
              <p:tags r:id="rId16"/>
            </p:custDataLst>
          </p:nvPr>
        </p:nvSpPr>
        <p:spPr>
          <a:xfrm flipH="1">
            <a:off x="1002567" y="3886075"/>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04" name="任意多边形 57"/>
          <p:cNvSpPr/>
          <p:nvPr>
            <p:custDataLst>
              <p:tags r:id="rId17"/>
            </p:custDataLst>
          </p:nvPr>
        </p:nvSpPr>
        <p:spPr>
          <a:xfrm>
            <a:off x="694800" y="5033947"/>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06" name="任意多边形 58"/>
          <p:cNvSpPr/>
          <p:nvPr>
            <p:custDataLst>
              <p:tags r:id="rId18"/>
            </p:custDataLst>
          </p:nvPr>
        </p:nvSpPr>
        <p:spPr>
          <a:xfrm>
            <a:off x="776746" y="5122774"/>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2062237" y="5342965"/>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08" name="正文"/>
          <p:cNvSpPr txBox="1"/>
          <p:nvPr>
            <p:custDataLst>
              <p:tags r:id="rId20"/>
            </p:custDataLst>
          </p:nvPr>
        </p:nvSpPr>
        <p:spPr>
          <a:xfrm>
            <a:off x="2321837" y="5108386"/>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培养实际操作和团队协作能力</a:t>
            </a:r>
            <a:endParaRPr lang="zh-CN" altLang="en-US">
              <a:solidFill>
                <a:schemeClr val="tx1">
                  <a:lumMod val="65000"/>
                  <a:lumOff val="35000"/>
                </a:schemeClr>
              </a:solidFill>
              <a:latin typeface="+中文正文" charset="0"/>
            </a:endParaRPr>
          </a:p>
        </p:txBody>
      </p:sp>
      <p:sp>
        <p:nvSpPr>
          <p:cNvPr id="1049310" name="矩形 61"/>
          <p:cNvSpPr>
            <a:spLocks noChangeAspect="1"/>
          </p:cNvSpPr>
          <p:nvPr>
            <p:custDataLst>
              <p:tags r:id="rId21"/>
            </p:custDataLst>
          </p:nvPr>
        </p:nvSpPr>
        <p:spPr>
          <a:xfrm flipH="1">
            <a:off x="1002567" y="5104633"/>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44" name="标题 2"/>
          <p:cNvSpPr>
            <a:spLocks noGrp="1"/>
          </p:cNvSpPr>
          <p:nvPr>
            <p:ph type="title"/>
          </p:nvPr>
        </p:nvSpPr>
        <p:spPr/>
        <p:txBody>
          <a:bodyPr/>
          <a:lstStyle/>
          <a:p>
            <a:r>
              <a:rPr lang="zh-CN" altLang="en-US"/>
              <a:t>培养战略思维和决策能力</a:t>
            </a:r>
            <a:endParaRPr lang="zh-CN" altLang="en-US"/>
          </a:p>
        </p:txBody>
      </p:sp>
      <p:sp>
        <p:nvSpPr>
          <p:cNvPr id="1049346" name="矩形 38"/>
          <p:cNvSpPr/>
          <p:nvPr>
            <p:custDataLst>
              <p:tags r:id="rId2"/>
            </p:custDataLst>
          </p:nvPr>
        </p:nvSpPr>
        <p:spPr>
          <a:xfrm rot="204112">
            <a:off x="1373063" y="1258888"/>
            <a:ext cx="4188560" cy="218623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8" name="矩形 39"/>
          <p:cNvSpPr/>
          <p:nvPr>
            <p:custDataLst>
              <p:tags r:id="rId3"/>
            </p:custDataLst>
          </p:nvPr>
        </p:nvSpPr>
        <p:spPr>
          <a:xfrm>
            <a:off x="1377903" y="1259579"/>
            <a:ext cx="4188560" cy="21862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0" name="TextBox 2"/>
          <p:cNvSpPr txBox="1"/>
          <p:nvPr>
            <p:custDataLst>
              <p:tags r:id="rId4"/>
            </p:custDataLst>
          </p:nvPr>
        </p:nvSpPr>
        <p:spPr>
          <a:xfrm>
            <a:off x="1620588" y="1430358"/>
            <a:ext cx="3721167" cy="1805271"/>
          </a:xfrm>
          <a:prstGeom prst="rect">
            <a:avLst/>
          </a:prstGeom>
          <a:noFill/>
        </p:spPr>
        <p:txBody>
          <a:bodyPr wrap="square" bIns="46990" rtlCol="0" anchor="ctr" anchorCtr="0">
            <a:normAutofit fontScale="5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供应链管理沙盘通过模拟真实供应链环境，帮助参与者了解供应链运作的各个环节，培养其全局观和战略思维。</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52" name="矩形 100"/>
          <p:cNvSpPr/>
          <p:nvPr>
            <p:custDataLst>
              <p:tags r:id="rId5"/>
            </p:custDataLst>
          </p:nvPr>
        </p:nvSpPr>
        <p:spPr>
          <a:xfrm rot="204112">
            <a:off x="6624320" y="1258888"/>
            <a:ext cx="4188560" cy="218623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4" name="矩形 101"/>
          <p:cNvSpPr/>
          <p:nvPr>
            <p:custDataLst>
              <p:tags r:id="rId6"/>
            </p:custDataLst>
          </p:nvPr>
        </p:nvSpPr>
        <p:spPr>
          <a:xfrm>
            <a:off x="6629851" y="1259579"/>
            <a:ext cx="4188560" cy="21862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6" name="TextBox 2"/>
          <p:cNvSpPr txBox="1"/>
          <p:nvPr>
            <p:custDataLst>
              <p:tags r:id="rId7"/>
            </p:custDataLst>
          </p:nvPr>
        </p:nvSpPr>
        <p:spPr>
          <a:xfrm>
            <a:off x="6873228" y="1430358"/>
            <a:ext cx="3721167" cy="1805271"/>
          </a:xfrm>
          <a:prstGeom prst="rect">
            <a:avLst/>
          </a:prstGeom>
          <a:noFill/>
        </p:spPr>
        <p:txBody>
          <a:bodyPr wrap="square" bIns="46990" rtlCol="0" anchor="ctr" anchorCtr="0">
            <a:normAutofit fontScale="5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在沙盘推演过程中，参与者需要不断进行决策，例如选择供应商、调整生产计划、制定销售策略等，从而提升其决策能力。</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58" name="矩形 122"/>
          <p:cNvSpPr/>
          <p:nvPr>
            <p:custDataLst>
              <p:tags r:id="rId8"/>
            </p:custDataLst>
          </p:nvPr>
        </p:nvSpPr>
        <p:spPr>
          <a:xfrm rot="204112">
            <a:off x="1373063" y="3994796"/>
            <a:ext cx="4188560" cy="218623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0" name="矩形 123"/>
          <p:cNvSpPr/>
          <p:nvPr>
            <p:custDataLst>
              <p:tags r:id="rId9"/>
            </p:custDataLst>
          </p:nvPr>
        </p:nvSpPr>
        <p:spPr>
          <a:xfrm>
            <a:off x="1377903" y="3995488"/>
            <a:ext cx="4188560" cy="21862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2" name="TextBox 2"/>
          <p:cNvSpPr txBox="1"/>
          <p:nvPr>
            <p:custDataLst>
              <p:tags r:id="rId10"/>
            </p:custDataLst>
          </p:nvPr>
        </p:nvSpPr>
        <p:spPr>
          <a:xfrm>
            <a:off x="1619897" y="4166266"/>
            <a:ext cx="3721167" cy="1805271"/>
          </a:xfrm>
          <a:prstGeom prst="rect">
            <a:avLst/>
          </a:prstGeom>
          <a:noFill/>
        </p:spPr>
        <p:txBody>
          <a:bodyPr wrap="square" bIns="46990" rtlCol="0" anchor="ctr" anchorCtr="0">
            <a:normAutofit fontScale="5909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通过沙盘模拟，参与者可以学习如何在不确定的环境下做出决策，提高风险意识和应对能力。</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64" name="矩形 89"/>
          <p:cNvSpPr/>
          <p:nvPr>
            <p:custDataLst>
              <p:tags r:id="rId11"/>
            </p:custDataLst>
          </p:nvPr>
        </p:nvSpPr>
        <p:spPr>
          <a:xfrm rot="204112">
            <a:off x="6624320" y="3994796"/>
            <a:ext cx="4188560" cy="218623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6" name="矩形 90"/>
          <p:cNvSpPr/>
          <p:nvPr>
            <p:custDataLst>
              <p:tags r:id="rId12"/>
            </p:custDataLst>
          </p:nvPr>
        </p:nvSpPr>
        <p:spPr>
          <a:xfrm>
            <a:off x="6629851" y="3995488"/>
            <a:ext cx="4188560" cy="2186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8" name="TextBox 2"/>
          <p:cNvSpPr txBox="1"/>
          <p:nvPr>
            <p:custDataLst>
              <p:tags r:id="rId13"/>
            </p:custDataLst>
          </p:nvPr>
        </p:nvSpPr>
        <p:spPr>
          <a:xfrm>
            <a:off x="6871845" y="4166266"/>
            <a:ext cx="3721167" cy="1805271"/>
          </a:xfrm>
          <a:prstGeom prst="rect">
            <a:avLst/>
          </a:prstGeom>
          <a:noFill/>
        </p:spPr>
        <p:txBody>
          <a:bodyPr wrap="square" bIns="46990" rtlCol="0" anchor="ctr" anchorCtr="0">
            <a:normAutofit fontScale="5227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供应链管理沙盘还可以帮助参与者了解不同部门之间的协同作用，培养跨部门协作和沟通能力。</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02" name="标题 2"/>
          <p:cNvSpPr>
            <a:spLocks noGrp="1"/>
          </p:cNvSpPr>
          <p:nvPr>
            <p:ph type="title"/>
          </p:nvPr>
        </p:nvSpPr>
        <p:spPr/>
        <p:txBody>
          <a:bodyPr/>
          <a:lstStyle/>
          <a:p>
            <a:r>
              <a:rPr lang="zh-CN" altLang="en-US"/>
              <a:t>提升团队协作与沟通能力</a:t>
            </a:r>
            <a:endParaRPr lang="zh-CN" altLang="en-US"/>
          </a:p>
        </p:txBody>
      </p:sp>
      <p:sp>
        <p:nvSpPr>
          <p:cNvPr id="1049404" name="矩形 38"/>
          <p:cNvSpPr/>
          <p:nvPr>
            <p:custDataLst>
              <p:tags r:id="rId2"/>
            </p:custDataLst>
          </p:nvPr>
        </p:nvSpPr>
        <p:spPr>
          <a:xfrm rot="204112">
            <a:off x="1373063" y="1258888"/>
            <a:ext cx="4188560" cy="218623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06" name="矩形 39"/>
          <p:cNvSpPr/>
          <p:nvPr>
            <p:custDataLst>
              <p:tags r:id="rId3"/>
            </p:custDataLst>
          </p:nvPr>
        </p:nvSpPr>
        <p:spPr>
          <a:xfrm>
            <a:off x="1377903" y="1259579"/>
            <a:ext cx="4188560" cy="21862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08" name="TextBox 2"/>
          <p:cNvSpPr txBox="1"/>
          <p:nvPr>
            <p:custDataLst>
              <p:tags r:id="rId4"/>
            </p:custDataLst>
          </p:nvPr>
        </p:nvSpPr>
        <p:spPr>
          <a:xfrm>
            <a:off x="1620588" y="1430358"/>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b="1" spc="150">
                <a:solidFill>
                  <a:srgbClr val="FFFFFF"/>
                </a:solidFill>
                <a:latin typeface="+mj-ea"/>
                <a:ea typeface="+mj-ea"/>
                <a:cs typeface="微软雅黑" panose="020b0503020204020204" pitchFamily="34" charset="-122"/>
                <a:sym typeface="+mn-lt"/>
              </a:rPr>
              <a:t>沙盘模拟训练有助于提升团队协作能力，通过共同解决问题和应对挑战，增强团队凝聚力和协作精神。</a:t>
            </a:r>
            <a:endParaRPr lang="zh-CN" altLang="en-US" b="1" spc="150">
              <a:solidFill>
                <a:srgbClr val="FFFFFF"/>
              </a:solidFill>
              <a:latin typeface="+mj-ea"/>
              <a:ea typeface="+mj-ea"/>
              <a:cs typeface="微软雅黑" panose="020b0503020204020204" pitchFamily="34" charset="-122"/>
              <a:sym typeface="+mn-lt"/>
            </a:endParaRPr>
          </a:p>
        </p:txBody>
      </p:sp>
      <p:sp>
        <p:nvSpPr>
          <p:cNvPr id="1049410" name="矩形 100"/>
          <p:cNvSpPr/>
          <p:nvPr>
            <p:custDataLst>
              <p:tags r:id="rId5"/>
            </p:custDataLst>
          </p:nvPr>
        </p:nvSpPr>
        <p:spPr>
          <a:xfrm rot="204112">
            <a:off x="6624320" y="1258888"/>
            <a:ext cx="4188560" cy="218623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2" name="矩形 101"/>
          <p:cNvSpPr/>
          <p:nvPr>
            <p:custDataLst>
              <p:tags r:id="rId6"/>
            </p:custDataLst>
          </p:nvPr>
        </p:nvSpPr>
        <p:spPr>
          <a:xfrm>
            <a:off x="6629851" y="1259579"/>
            <a:ext cx="4188560" cy="21862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4" name="TextBox 2"/>
          <p:cNvSpPr txBox="1"/>
          <p:nvPr>
            <p:custDataLst>
              <p:tags r:id="rId7"/>
            </p:custDataLst>
          </p:nvPr>
        </p:nvSpPr>
        <p:spPr>
          <a:xfrm>
            <a:off x="6873228" y="1430358"/>
            <a:ext cx="3721167" cy="1805271"/>
          </a:xfrm>
          <a:prstGeom prst="rect">
            <a:avLst/>
          </a:prstGeom>
          <a:noFill/>
        </p:spPr>
        <p:txBody>
          <a:bodyPr wrap="square" bIns="46990" rtlCol="0" anchor="ctr" anchorCtr="0">
            <a:normAutofit fontScale="4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沙盘模拟训练能够锻炼参与者的沟通能力，通过有效的沟通，提高信息传递的准确性和及时性，促进团队成员之间的相互理解和合作。</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416" name="矩形 122"/>
          <p:cNvSpPr/>
          <p:nvPr>
            <p:custDataLst>
              <p:tags r:id="rId8"/>
            </p:custDataLst>
          </p:nvPr>
        </p:nvSpPr>
        <p:spPr>
          <a:xfrm rot="204112">
            <a:off x="1373063" y="3994796"/>
            <a:ext cx="4188560" cy="218623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8" name="矩形 123"/>
          <p:cNvSpPr/>
          <p:nvPr>
            <p:custDataLst>
              <p:tags r:id="rId9"/>
            </p:custDataLst>
          </p:nvPr>
        </p:nvSpPr>
        <p:spPr>
          <a:xfrm>
            <a:off x="1377903" y="3995488"/>
            <a:ext cx="4188560" cy="21862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0" name="TextBox 2"/>
          <p:cNvSpPr txBox="1"/>
          <p:nvPr>
            <p:custDataLst>
              <p:tags r:id="rId10"/>
            </p:custDataLst>
          </p:nvPr>
        </p:nvSpPr>
        <p:spPr>
          <a:xfrm>
            <a:off x="1619897" y="4166266"/>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b="1" spc="150">
                <a:solidFill>
                  <a:srgbClr val="FFFFFF"/>
                </a:solidFill>
                <a:latin typeface="+mj-ea"/>
                <a:ea typeface="+mj-ea"/>
                <a:cs typeface="微软雅黑" panose="020b0503020204020204" pitchFamily="34" charset="-122"/>
                <a:sym typeface="+mn-lt"/>
              </a:rPr>
              <a:t>沙盘模拟训练有助于培养参与者的领导能力，在模拟过程中，领导者需要发挥决策、协调和激励作用，提升团队整体表现。</a:t>
            </a:r>
            <a:endParaRPr lang="zh-CN" altLang="en-US" b="1" spc="150">
              <a:solidFill>
                <a:srgbClr val="FFFFFF"/>
              </a:solidFill>
              <a:latin typeface="+mj-ea"/>
              <a:ea typeface="+mj-ea"/>
              <a:cs typeface="微软雅黑" panose="020b0503020204020204" pitchFamily="34" charset="-122"/>
              <a:sym typeface="+mn-lt"/>
            </a:endParaRPr>
          </a:p>
        </p:txBody>
      </p:sp>
      <p:sp>
        <p:nvSpPr>
          <p:cNvPr id="1049422" name="矩形 89"/>
          <p:cNvSpPr/>
          <p:nvPr>
            <p:custDataLst>
              <p:tags r:id="rId11"/>
            </p:custDataLst>
          </p:nvPr>
        </p:nvSpPr>
        <p:spPr>
          <a:xfrm rot="204112">
            <a:off x="6624320" y="3994796"/>
            <a:ext cx="4188560" cy="218623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4" name="矩形 90"/>
          <p:cNvSpPr/>
          <p:nvPr>
            <p:custDataLst>
              <p:tags r:id="rId12"/>
            </p:custDataLst>
          </p:nvPr>
        </p:nvSpPr>
        <p:spPr>
          <a:xfrm>
            <a:off x="6629851" y="3995488"/>
            <a:ext cx="4188560" cy="2186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6" name="TextBox 2"/>
          <p:cNvSpPr txBox="1"/>
          <p:nvPr>
            <p:custDataLst>
              <p:tags r:id="rId13"/>
            </p:custDataLst>
          </p:nvPr>
        </p:nvSpPr>
        <p:spPr>
          <a:xfrm>
            <a:off x="6871845" y="4166266"/>
            <a:ext cx="3721167" cy="1805271"/>
          </a:xfrm>
          <a:prstGeom prst="rect">
            <a:avLst/>
          </a:prstGeom>
          <a:noFill/>
        </p:spPr>
        <p:txBody>
          <a:bodyPr wrap="square" bIns="46990" rtlCol="0" anchor="ctr" anchorCtr="0">
            <a:normAutofit fontScale="4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沙盘模拟训练能够提高参与者的解决问题能力，通过分析问题、制定解决方案和实施计划，增强应对复杂问题的能力和创新思维。</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0" name="标题 2"/>
          <p:cNvSpPr>
            <a:spLocks noGrp="1"/>
          </p:cNvSpPr>
          <p:nvPr>
            <p:ph type="title"/>
          </p:nvPr>
        </p:nvSpPr>
        <p:spPr/>
        <p:txBody>
          <a:bodyPr/>
          <a:lstStyle/>
          <a:p>
            <a:r>
              <a:rPr lang="zh-CN" altLang="en-US"/>
              <a:t>案例分析与实战演练结合</a:t>
            </a:r>
            <a:endParaRPr lang="zh-CN" altLang="en-US"/>
          </a:p>
        </p:txBody>
      </p:sp>
      <p:sp>
        <p:nvSpPr>
          <p:cNvPr id="1049462" name="圆角矩形 5"/>
          <p:cNvSpPr/>
          <p:nvPr>
            <p:custDataLst>
              <p:tags r:id="rId2"/>
            </p:custDataLst>
          </p:nvPr>
        </p:nvSpPr>
        <p:spPr>
          <a:xfrm>
            <a:off x="717933" y="1435451"/>
            <a:ext cx="2514623" cy="4615352"/>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4" name="圆角矩形 3"/>
          <p:cNvSpPr/>
          <p:nvPr>
            <p:custDataLst>
              <p:tags r:id="rId3"/>
            </p:custDataLst>
          </p:nvPr>
        </p:nvSpPr>
        <p:spPr>
          <a:xfrm>
            <a:off x="694800" y="1389810"/>
            <a:ext cx="2514623" cy="4615352"/>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6" name="文本框 5"/>
          <p:cNvSpPr txBox="1"/>
          <p:nvPr>
            <p:custDataLst>
              <p:tags r:id="rId4"/>
            </p:custDataLst>
          </p:nvPr>
        </p:nvSpPr>
        <p:spPr>
          <a:xfrm>
            <a:off x="868610" y="1758063"/>
            <a:ext cx="2166377" cy="303480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案例分析：提供真实的供应链管理案例，帮助学生理解供应链管理的实际操作和问题。</a:t>
            </a:r>
            <a:endParaRPr lang="zh-CN" altLang="en-US" sz="2100">
              <a:solidFill>
                <a:schemeClr val="tx1">
                  <a:lumMod val="75000"/>
                  <a:lumOff val="25000"/>
                </a:schemeClr>
              </a:solidFill>
              <a:latin typeface="+mn-ea"/>
              <a:sym typeface="+mn-ea"/>
            </a:endParaRPr>
          </a:p>
        </p:txBody>
      </p:sp>
      <p:sp>
        <p:nvSpPr>
          <p:cNvPr id="1049468" name="圆角矩形 16"/>
          <p:cNvSpPr/>
          <p:nvPr>
            <p:custDataLst>
              <p:tags r:id="rId5"/>
            </p:custDataLst>
          </p:nvPr>
        </p:nvSpPr>
        <p:spPr>
          <a:xfrm>
            <a:off x="874862" y="4970428"/>
            <a:ext cx="677110" cy="677735"/>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470" name="圆角矩形 12"/>
          <p:cNvSpPr/>
          <p:nvPr>
            <p:custDataLst>
              <p:tags r:id="rId6"/>
            </p:custDataLst>
          </p:nvPr>
        </p:nvSpPr>
        <p:spPr>
          <a:xfrm>
            <a:off x="3474515" y="1435451"/>
            <a:ext cx="2514623" cy="4615352"/>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圆角矩形 13"/>
          <p:cNvSpPr/>
          <p:nvPr>
            <p:custDataLst>
              <p:tags r:id="rId7"/>
            </p:custDataLst>
          </p:nvPr>
        </p:nvSpPr>
        <p:spPr>
          <a:xfrm>
            <a:off x="3445755" y="1389810"/>
            <a:ext cx="2514623" cy="4615352"/>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4" name="圆角矩形 15"/>
          <p:cNvSpPr/>
          <p:nvPr>
            <p:custDataLst>
              <p:tags r:id="rId8"/>
            </p:custDataLst>
          </p:nvPr>
        </p:nvSpPr>
        <p:spPr>
          <a:xfrm>
            <a:off x="3675210" y="4975430"/>
            <a:ext cx="677110" cy="677735"/>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476" name="文本框 10"/>
          <p:cNvSpPr txBox="1"/>
          <p:nvPr>
            <p:custDataLst>
              <p:tags r:id="rId9"/>
            </p:custDataLst>
          </p:nvPr>
        </p:nvSpPr>
        <p:spPr>
          <a:xfrm>
            <a:off x="3620816" y="1763065"/>
            <a:ext cx="2165127" cy="3034804"/>
          </a:xfrm>
          <a:prstGeom prst="rect">
            <a:avLst/>
          </a:prstGeom>
          <a:noFill/>
        </p:spPr>
        <p:txBody>
          <a:bodyPr wrap="square" rtlCol="0" anchor="t" anchorCtr="0">
            <a:normAutofit fontScale="9434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实战演练：通过模拟供应链管理环境，让学生亲自动手操作，培养实际操作能力和解决问题的能力。</a:t>
            </a:r>
            <a:endParaRPr lang="zh-CN" altLang="en-US" sz="2300">
              <a:solidFill>
                <a:schemeClr val="tx1">
                  <a:lumMod val="75000"/>
                  <a:lumOff val="25000"/>
                </a:schemeClr>
              </a:solidFill>
              <a:latin typeface="+mn-ea"/>
              <a:sym typeface="+mn-ea"/>
            </a:endParaRPr>
          </a:p>
        </p:txBody>
      </p:sp>
      <p:sp>
        <p:nvSpPr>
          <p:cNvPr id="1049478" name="圆角矩形 5"/>
          <p:cNvSpPr/>
          <p:nvPr>
            <p:custDataLst>
              <p:tags r:id="rId10"/>
            </p:custDataLst>
          </p:nvPr>
        </p:nvSpPr>
        <p:spPr>
          <a:xfrm>
            <a:off x="6225470" y="1435451"/>
            <a:ext cx="2514623" cy="4615352"/>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0" name="圆角矩形 3"/>
          <p:cNvSpPr/>
          <p:nvPr>
            <p:custDataLst>
              <p:tags r:id="rId11"/>
            </p:custDataLst>
          </p:nvPr>
        </p:nvSpPr>
        <p:spPr>
          <a:xfrm>
            <a:off x="6202337" y="1389810"/>
            <a:ext cx="2514623" cy="4615352"/>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2" name="文本框 23"/>
          <p:cNvSpPr txBox="1"/>
          <p:nvPr>
            <p:custDataLst>
              <p:tags r:id="rId12"/>
            </p:custDataLst>
          </p:nvPr>
        </p:nvSpPr>
        <p:spPr>
          <a:xfrm>
            <a:off x="6376147" y="1758063"/>
            <a:ext cx="2166377" cy="3034804"/>
          </a:xfrm>
          <a:prstGeom prst="rect">
            <a:avLst/>
          </a:prstGeom>
          <a:noFill/>
        </p:spPr>
        <p:txBody>
          <a:bodyPr wrap="square" rtlCol="0" anchor="t" anchorCtr="0">
            <a:normAutofit fontScale="9434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理论与实践结合：通过案例分析和实战演练，使学生更好地理解供应链管理的理论知识，并将其应用于实际操作中。</a:t>
            </a:r>
            <a:endParaRPr lang="zh-CN" altLang="en-US" sz="2300">
              <a:solidFill>
                <a:schemeClr val="tx1">
                  <a:lumMod val="75000"/>
                  <a:lumOff val="25000"/>
                </a:schemeClr>
              </a:solidFill>
              <a:latin typeface="+mn-ea"/>
              <a:sym typeface="+mn-ea"/>
            </a:endParaRPr>
          </a:p>
        </p:txBody>
      </p:sp>
      <p:sp>
        <p:nvSpPr>
          <p:cNvPr id="1049484" name="圆角矩形 16"/>
          <p:cNvSpPr/>
          <p:nvPr>
            <p:custDataLst>
              <p:tags r:id="rId13"/>
            </p:custDataLst>
          </p:nvPr>
        </p:nvSpPr>
        <p:spPr>
          <a:xfrm>
            <a:off x="6382399" y="4970428"/>
            <a:ext cx="677110" cy="677735"/>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486" name="圆角矩形 12"/>
          <p:cNvSpPr/>
          <p:nvPr>
            <p:custDataLst>
              <p:tags r:id="rId14"/>
            </p:custDataLst>
          </p:nvPr>
        </p:nvSpPr>
        <p:spPr>
          <a:xfrm>
            <a:off x="8982052" y="1435451"/>
            <a:ext cx="2514623" cy="4615352"/>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8" name="圆角矩形 13"/>
          <p:cNvSpPr/>
          <p:nvPr>
            <p:custDataLst>
              <p:tags r:id="rId15"/>
            </p:custDataLst>
          </p:nvPr>
        </p:nvSpPr>
        <p:spPr>
          <a:xfrm>
            <a:off x="8953292" y="1389810"/>
            <a:ext cx="2514623" cy="4615352"/>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0" name="圆角矩形 15"/>
          <p:cNvSpPr/>
          <p:nvPr>
            <p:custDataLst>
              <p:tags r:id="rId16"/>
            </p:custDataLst>
          </p:nvPr>
        </p:nvSpPr>
        <p:spPr>
          <a:xfrm>
            <a:off x="9182746" y="4975430"/>
            <a:ext cx="677110" cy="677735"/>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492" name="文本框 32"/>
          <p:cNvSpPr txBox="1"/>
          <p:nvPr>
            <p:custDataLst>
              <p:tags r:id="rId17"/>
            </p:custDataLst>
          </p:nvPr>
        </p:nvSpPr>
        <p:spPr>
          <a:xfrm>
            <a:off x="9128353" y="1763065"/>
            <a:ext cx="2165127" cy="3034804"/>
          </a:xfrm>
          <a:prstGeom prst="rect">
            <a:avLst/>
          </a:prstGeom>
          <a:noFill/>
        </p:spPr>
        <p:txBody>
          <a:bodyPr wrap="square" rtlCol="0" anchor="t" anchorCtr="0">
            <a:normAutofit fontScale="9434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提升学生综合素质：通过案例分析和实战演练，培养学生的沟通、协调、团队合作等能力，提升学生的综合素质。</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26" name="文本占位符 1"/>
          <p:cNvSpPr>
            <a:spLocks noGrp="1"/>
          </p:cNvSpPr>
          <p:nvPr>
            <p:ph type="body" idx="4"/>
            <p:custDataLst>
              <p:tags r:id="rId2"/>
            </p:custDataLst>
          </p:nvPr>
        </p:nvSpPr>
        <p:spPr>
          <a:xfrm>
            <a:off x="2078355" y="1539875"/>
            <a:ext cx="8378825" cy="3218815"/>
          </a:xfrm>
        </p:spPr>
        <p:txBody>
          <a:bodyPr>
            <a:normAutofit/>
          </a:bodyPr>
          <a:lstStyle/>
          <a:p>
            <a:r>
              <a:rPr lang="zh-CN" altLang="en-US"/>
              <a:t>04</a:t>
            </a:r>
            <a:endParaRPr lang="zh-CN" altLang="en-US"/>
          </a:p>
        </p:txBody>
      </p:sp>
      <p:sp>
        <p:nvSpPr>
          <p:cNvPr id="1049528" name="标题 4"/>
          <p:cNvSpPr>
            <a:spLocks noGrp="1"/>
          </p:cNvSpPr>
          <p:nvPr>
            <p:ph type="title" idx="3"/>
            <p:custDataLst>
              <p:tags r:id="rId3"/>
            </p:custDataLst>
          </p:nvPr>
        </p:nvSpPr>
        <p:spPr>
          <a:xfrm>
            <a:off x="2078990" y="3526155"/>
            <a:ext cx="8378190" cy="2279650"/>
          </a:xfrm>
        </p:spPr>
        <p:txBody>
          <a:bodyPr/>
          <a:lstStyle/>
          <a:p>
            <a:r>
              <a:rPr lang="zh-CN" altLang="en-US"/>
              <a:t>供应链管理沙盘的应用价值</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82" name="标题 2"/>
          <p:cNvSpPr>
            <a:spLocks noGrp="1"/>
          </p:cNvSpPr>
          <p:nvPr>
            <p:ph type="title"/>
          </p:nvPr>
        </p:nvSpPr>
        <p:spPr/>
        <p:txBody>
          <a:bodyPr/>
          <a:lstStyle/>
          <a:p>
            <a:r>
              <a:rPr lang="zh-CN" altLang="en-US"/>
              <a:t>提升供应链管理理论水平</a:t>
            </a:r>
            <a:endParaRPr lang="zh-CN" altLang="en-US"/>
          </a:p>
        </p:txBody>
      </p:sp>
      <p:sp>
        <p:nvSpPr>
          <p:cNvPr id="1049584" name="五边形 16"/>
          <p:cNvSpPr/>
          <p:nvPr>
            <p:custDataLst>
              <p:tags r:id="rId2"/>
            </p:custDataLst>
          </p:nvPr>
        </p:nvSpPr>
        <p:spPr>
          <a:xfrm rot="16200000" flipH="1">
            <a:off x="7115848" y="1500549"/>
            <a:ext cx="842566" cy="245168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五边形 17"/>
          <p:cNvSpPr/>
          <p:nvPr>
            <p:custDataLst>
              <p:tags r:id="rId3"/>
            </p:custDataLst>
          </p:nvPr>
        </p:nvSpPr>
        <p:spPr>
          <a:xfrm rot="16200000" flipH="1">
            <a:off x="7136673" y="4231782"/>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任意多边形 18"/>
          <p:cNvSpPr/>
          <p:nvPr>
            <p:custDataLst>
              <p:tags r:id="rId4"/>
            </p:custDataLst>
          </p:nvPr>
        </p:nvSpPr>
        <p:spPr>
          <a:xfrm>
            <a:off x="6436826" y="2301996"/>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0" name="任意多边形 19"/>
          <p:cNvSpPr/>
          <p:nvPr>
            <p:custDataLst>
              <p:tags r:id="rId5"/>
            </p:custDataLst>
          </p:nvPr>
        </p:nvSpPr>
        <p:spPr>
          <a:xfrm flipV="1">
            <a:off x="6311245" y="1672197"/>
            <a:ext cx="2451687"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2" name="五边形 2"/>
          <p:cNvSpPr/>
          <p:nvPr>
            <p:custDataLst>
              <p:tags r:id="rId6"/>
            </p:custDataLst>
          </p:nvPr>
        </p:nvSpPr>
        <p:spPr>
          <a:xfrm rot="16200000" flipH="1">
            <a:off x="1498772" y="1501180"/>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4" name="五边形 3"/>
          <p:cNvSpPr/>
          <p:nvPr>
            <p:custDataLst>
              <p:tags r:id="rId7"/>
            </p:custDataLst>
          </p:nvPr>
        </p:nvSpPr>
        <p:spPr>
          <a:xfrm rot="16200000" flipH="1">
            <a:off x="1520859" y="4231782"/>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6" name="任意多边形 4"/>
          <p:cNvSpPr/>
          <p:nvPr>
            <p:custDataLst>
              <p:tags r:id="rId8"/>
            </p:custDataLst>
          </p:nvPr>
        </p:nvSpPr>
        <p:spPr>
          <a:xfrm>
            <a:off x="821012" y="2301996"/>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任意多边形 5"/>
          <p:cNvSpPr/>
          <p:nvPr>
            <p:custDataLst>
              <p:tags r:id="rId9"/>
            </p:custDataLst>
          </p:nvPr>
        </p:nvSpPr>
        <p:spPr>
          <a:xfrm flipV="1">
            <a:off x="694800" y="1672197"/>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821012" y="3000581"/>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供应链管理沙盘提供模拟实践机会，帮助参与者深入理解供应链管理理论。</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6826" y="3000581"/>
            <a:ext cx="2199993" cy="1982160"/>
          </a:xfrm>
          <a:prstGeom prst="rect">
            <a:avLst/>
          </a:prstGeom>
          <a:noFill/>
          <a:ln>
            <a:noFill/>
          </a:ln>
        </p:spPr>
        <p:txBody>
          <a:bodyPr wrap="square">
            <a:normAutofit fontScale="9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沙盘模拟有助于提高参与者的战略思维和决策能力，促进对供应链管理理论的掌握。</a:t>
            </a:r>
            <a:endParaRPr sz="2000" err="1">
              <a:solidFill>
                <a:schemeClr val="tx1">
                  <a:lumMod val="75000"/>
                  <a:lumOff val="25000"/>
                </a:schemeClr>
              </a:solidFill>
              <a:latin typeface="+mn-ea"/>
              <a:ea typeface="+mn-ea"/>
              <a:cs typeface="+mn-ea"/>
              <a:sym typeface="+mn-lt"/>
            </a:endParaRPr>
          </a:p>
        </p:txBody>
      </p:sp>
      <p:sp>
        <p:nvSpPr>
          <p:cNvPr id="1049604" name="五边形 9"/>
          <p:cNvSpPr/>
          <p:nvPr>
            <p:custDataLst>
              <p:tags r:id="rId12"/>
            </p:custDataLst>
          </p:nvPr>
        </p:nvSpPr>
        <p:spPr>
          <a:xfrm rot="16200000" flipH="1">
            <a:off x="4379566" y="1513801"/>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6" name="五边形 10"/>
          <p:cNvSpPr/>
          <p:nvPr>
            <p:custDataLst>
              <p:tags r:id="rId13"/>
            </p:custDataLst>
          </p:nvPr>
        </p:nvSpPr>
        <p:spPr>
          <a:xfrm rot="16200000" flipH="1">
            <a:off x="4401022" y="4244403"/>
            <a:ext cx="800976" cy="219999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8" name="任意多边形 11"/>
          <p:cNvSpPr/>
          <p:nvPr>
            <p:custDataLst>
              <p:tags r:id="rId14"/>
            </p:custDataLst>
          </p:nvPr>
        </p:nvSpPr>
        <p:spPr>
          <a:xfrm>
            <a:off x="3701176" y="2313987"/>
            <a:ext cx="2199993"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10" name="任意多边形 12"/>
          <p:cNvSpPr/>
          <p:nvPr>
            <p:custDataLst>
              <p:tags r:id="rId15"/>
            </p:custDataLst>
          </p:nvPr>
        </p:nvSpPr>
        <p:spPr>
          <a:xfrm flipV="1">
            <a:off x="3575594" y="1685450"/>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2" name="五边形 23"/>
          <p:cNvSpPr/>
          <p:nvPr>
            <p:custDataLst>
              <p:tags r:id="rId16"/>
            </p:custDataLst>
          </p:nvPr>
        </p:nvSpPr>
        <p:spPr>
          <a:xfrm rot="16200000" flipH="1">
            <a:off x="9850867" y="1538412"/>
            <a:ext cx="842566" cy="2450253"/>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4" name="五边形 24"/>
          <p:cNvSpPr/>
          <p:nvPr>
            <p:custDataLst>
              <p:tags r:id="rId17"/>
            </p:custDataLst>
          </p:nvPr>
        </p:nvSpPr>
        <p:spPr>
          <a:xfrm rot="16200000" flipH="1">
            <a:off x="9872323" y="4267752"/>
            <a:ext cx="800976" cy="2201427"/>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6" name="任意多边形 25"/>
          <p:cNvSpPr/>
          <p:nvPr>
            <p:custDataLst>
              <p:tags r:id="rId18"/>
            </p:custDataLst>
          </p:nvPr>
        </p:nvSpPr>
        <p:spPr>
          <a:xfrm>
            <a:off x="9171845" y="2338598"/>
            <a:ext cx="2201427" cy="332006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8" name="任意多边形 26"/>
          <p:cNvSpPr/>
          <p:nvPr>
            <p:custDataLst>
              <p:tags r:id="rId19"/>
            </p:custDataLst>
          </p:nvPr>
        </p:nvSpPr>
        <p:spPr>
          <a:xfrm flipV="1">
            <a:off x="9046895" y="1710061"/>
            <a:ext cx="2450253" cy="117815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172476" y="3037183"/>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供应链管理沙盘可以作为培训和教学工具，提升供应链管理理论水平。</a:t>
            </a:r>
            <a:endParaRPr err="1">
              <a:solidFill>
                <a:schemeClr val="tx1">
                  <a:lumMod val="75000"/>
                  <a:lumOff val="25000"/>
                </a:schemeClr>
              </a:solidFill>
              <a:latin typeface="+mn-ea"/>
              <a:ea typeface="+mn-ea"/>
              <a:cs typeface="+mn-ea"/>
              <a:sym typeface="+mn-lt"/>
            </a:endParaRPr>
          </a:p>
        </p:txBody>
      </p:sp>
      <p:sp>
        <p:nvSpPr>
          <p:cNvPr id="10496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1176" y="3012571"/>
            <a:ext cx="2199993" cy="19821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通过沙盘操作，参与者可以学习如何运用供应链管理理论解决实际问题。</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56" name="标题 2"/>
          <p:cNvSpPr>
            <a:spLocks noGrp="1"/>
          </p:cNvSpPr>
          <p:nvPr>
            <p:ph type="title"/>
          </p:nvPr>
        </p:nvSpPr>
        <p:spPr/>
        <p:txBody>
          <a:bodyPr/>
          <a:lstStyle/>
          <a:p>
            <a:r>
              <a:rPr lang="zh-CN" altLang="en-US"/>
              <a:t>培养解决实际问题的能力</a:t>
            </a:r>
            <a:endParaRPr lang="zh-CN" altLang="en-US"/>
          </a:p>
        </p:txBody>
      </p:sp>
      <p:sp>
        <p:nvSpPr>
          <p:cNvPr id="1049658" name="Freeform 27"/>
          <p:cNvSpPr/>
          <p:nvPr>
            <p:custDataLst>
              <p:tags r:id="rId2"/>
            </p:custDataLst>
          </p:nvPr>
        </p:nvSpPr>
        <p:spPr bwMode="auto">
          <a:xfrm>
            <a:off x="694800"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0" name="矩形: 圆角 32"/>
          <p:cNvSpPr/>
          <p:nvPr>
            <p:custDataLst>
              <p:tags r:id="rId3"/>
            </p:custDataLst>
          </p:nvPr>
        </p:nvSpPr>
        <p:spPr>
          <a:xfrm flipH="1">
            <a:off x="822833"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2" name="任意多边形: 形状 33"/>
          <p:cNvSpPr/>
          <p:nvPr>
            <p:custDataLst>
              <p:tags r:id="rId4"/>
            </p:custDataLst>
          </p:nvPr>
        </p:nvSpPr>
        <p:spPr bwMode="auto">
          <a:xfrm>
            <a:off x="694800"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664" name="正文"/>
          <p:cNvSpPr txBox="1"/>
          <p:nvPr>
            <p:custDataLst>
              <p:tags r:id="rId5"/>
            </p:custDataLst>
          </p:nvPr>
        </p:nvSpPr>
        <p:spPr>
          <a:xfrm>
            <a:off x="955961"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供应链管理沙盘提供模拟真实场景的功能，帮助学生更好地理解供应链运作，提高解决实际问题的能力。</a:t>
            </a:r>
            <a:endParaRPr lang="zh-CN" altLang="en-US" sz="1600" spc="150">
              <a:solidFill>
                <a:schemeClr val="tx1">
                  <a:lumMod val="65000"/>
                  <a:lumOff val="35000"/>
                </a:schemeClr>
              </a:solidFill>
              <a:latin typeface="+mn-ea"/>
            </a:endParaRPr>
          </a:p>
        </p:txBody>
      </p:sp>
      <p:sp>
        <p:nvSpPr>
          <p:cNvPr id="1049666" name="标题"/>
          <p:cNvSpPr txBox="1"/>
          <p:nvPr>
            <p:custDataLst>
              <p:tags r:id="rId6"/>
            </p:custDataLst>
          </p:nvPr>
        </p:nvSpPr>
        <p:spPr>
          <a:xfrm>
            <a:off x="763594"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68" name="Freeform 27"/>
          <p:cNvSpPr/>
          <p:nvPr>
            <p:custDataLst>
              <p:tags r:id="rId7"/>
            </p:custDataLst>
          </p:nvPr>
        </p:nvSpPr>
        <p:spPr bwMode="auto">
          <a:xfrm>
            <a:off x="3516613"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0" name="矩形: 圆角 38"/>
          <p:cNvSpPr/>
          <p:nvPr>
            <p:custDataLst>
              <p:tags r:id="rId8"/>
            </p:custDataLst>
          </p:nvPr>
        </p:nvSpPr>
        <p:spPr>
          <a:xfrm flipH="1">
            <a:off x="3644646"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2" name="任意多边形: 形状 39"/>
          <p:cNvSpPr/>
          <p:nvPr>
            <p:custDataLst>
              <p:tags r:id="rId9"/>
            </p:custDataLst>
          </p:nvPr>
        </p:nvSpPr>
        <p:spPr bwMode="auto">
          <a:xfrm>
            <a:off x="3516613"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674" name="正文"/>
          <p:cNvSpPr txBox="1"/>
          <p:nvPr>
            <p:custDataLst>
              <p:tags r:id="rId10"/>
            </p:custDataLst>
          </p:nvPr>
        </p:nvSpPr>
        <p:spPr>
          <a:xfrm>
            <a:off x="3777774"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通过沙盘模拟，学生可以亲身参与供应链的各个环节，从全局角度思考问题，培养解决实际问题的能力。</a:t>
            </a:r>
            <a:endParaRPr lang="zh-CN" altLang="en-US" sz="1600" spc="150">
              <a:solidFill>
                <a:schemeClr val="tx1">
                  <a:lumMod val="65000"/>
                  <a:lumOff val="35000"/>
                </a:schemeClr>
              </a:solidFill>
              <a:latin typeface="+mn-ea"/>
            </a:endParaRPr>
          </a:p>
        </p:txBody>
      </p:sp>
      <p:sp>
        <p:nvSpPr>
          <p:cNvPr id="1049676" name="标题"/>
          <p:cNvSpPr txBox="1"/>
          <p:nvPr>
            <p:custDataLst>
              <p:tags r:id="rId11"/>
            </p:custDataLst>
          </p:nvPr>
        </p:nvSpPr>
        <p:spPr>
          <a:xfrm>
            <a:off x="3585407"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78" name="Freeform 27"/>
          <p:cNvSpPr/>
          <p:nvPr>
            <p:custDataLst>
              <p:tags r:id="rId12"/>
            </p:custDataLst>
          </p:nvPr>
        </p:nvSpPr>
        <p:spPr bwMode="auto">
          <a:xfrm>
            <a:off x="6338426"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80" name="矩形: 圆角 68"/>
          <p:cNvSpPr/>
          <p:nvPr>
            <p:custDataLst>
              <p:tags r:id="rId13"/>
            </p:custDataLst>
          </p:nvPr>
        </p:nvSpPr>
        <p:spPr>
          <a:xfrm flipH="1">
            <a:off x="6466459"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82" name="任意多边形: 形状 69"/>
          <p:cNvSpPr/>
          <p:nvPr>
            <p:custDataLst>
              <p:tags r:id="rId14"/>
            </p:custDataLst>
          </p:nvPr>
        </p:nvSpPr>
        <p:spPr bwMode="auto">
          <a:xfrm>
            <a:off x="6338426"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684" name="正文"/>
          <p:cNvSpPr txBox="1"/>
          <p:nvPr>
            <p:custDataLst>
              <p:tags r:id="rId15"/>
            </p:custDataLst>
          </p:nvPr>
        </p:nvSpPr>
        <p:spPr>
          <a:xfrm>
            <a:off x="6599587"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沙盘模拟过程中，学生需要面对各种突发状况和挑战，通过分析和解决问题，提高应对复杂情况的能力。</a:t>
            </a:r>
            <a:endParaRPr lang="zh-CN" altLang="en-US" sz="1600" spc="150">
              <a:solidFill>
                <a:schemeClr val="tx1">
                  <a:lumMod val="65000"/>
                  <a:lumOff val="35000"/>
                </a:schemeClr>
              </a:solidFill>
              <a:latin typeface="+mn-ea"/>
            </a:endParaRPr>
          </a:p>
        </p:txBody>
      </p:sp>
      <p:sp>
        <p:nvSpPr>
          <p:cNvPr id="1049686" name="标题"/>
          <p:cNvSpPr txBox="1"/>
          <p:nvPr>
            <p:custDataLst>
              <p:tags r:id="rId16"/>
            </p:custDataLst>
          </p:nvPr>
        </p:nvSpPr>
        <p:spPr>
          <a:xfrm>
            <a:off x="6407220"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88" name="Freeform 27"/>
          <p:cNvSpPr/>
          <p:nvPr>
            <p:custDataLst>
              <p:tags r:id="rId17"/>
            </p:custDataLst>
          </p:nvPr>
        </p:nvSpPr>
        <p:spPr bwMode="auto">
          <a:xfrm>
            <a:off x="9160239" y="5837622"/>
            <a:ext cx="186918" cy="171801"/>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0" name="矩形: 圆角 74"/>
          <p:cNvSpPr/>
          <p:nvPr>
            <p:custDataLst>
              <p:tags r:id="rId18"/>
            </p:custDataLst>
          </p:nvPr>
        </p:nvSpPr>
        <p:spPr>
          <a:xfrm flipH="1">
            <a:off x="9288909" y="1341193"/>
            <a:ext cx="2207646" cy="4757918"/>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2" name="任意多边形: 形状 75"/>
          <p:cNvSpPr/>
          <p:nvPr>
            <p:custDataLst>
              <p:tags r:id="rId19"/>
            </p:custDataLst>
          </p:nvPr>
        </p:nvSpPr>
        <p:spPr bwMode="auto">
          <a:xfrm>
            <a:off x="9160239" y="5038851"/>
            <a:ext cx="2183394" cy="903664"/>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694" name="正文"/>
          <p:cNvSpPr txBox="1"/>
          <p:nvPr>
            <p:custDataLst>
              <p:tags r:id="rId20"/>
            </p:custDataLst>
          </p:nvPr>
        </p:nvSpPr>
        <p:spPr>
          <a:xfrm>
            <a:off x="9421400" y="1431007"/>
            <a:ext cx="1941591" cy="35883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供应链管理沙盘的应用价值不仅在于培养学生的专业技能，更在于培养学生的创新思维和解决实际问题的能力。</a:t>
            </a:r>
            <a:endParaRPr lang="zh-CN" altLang="en-US" sz="1600" spc="150">
              <a:solidFill>
                <a:schemeClr val="tx1">
                  <a:lumMod val="65000"/>
                  <a:lumOff val="35000"/>
                </a:schemeClr>
              </a:solidFill>
              <a:latin typeface="+mn-ea"/>
            </a:endParaRPr>
          </a:p>
        </p:txBody>
      </p:sp>
      <p:sp>
        <p:nvSpPr>
          <p:cNvPr id="1049696" name="标题"/>
          <p:cNvSpPr txBox="1"/>
          <p:nvPr>
            <p:custDataLst>
              <p:tags r:id="rId21"/>
            </p:custDataLst>
          </p:nvPr>
        </p:nvSpPr>
        <p:spPr>
          <a:xfrm>
            <a:off x="9229670" y="5087899"/>
            <a:ext cx="2087436" cy="658578"/>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30" name="标题 2"/>
          <p:cNvSpPr>
            <a:spLocks noGrp="1"/>
          </p:cNvSpPr>
          <p:nvPr>
            <p:ph type="title"/>
          </p:nvPr>
        </p:nvSpPr>
        <p:spPr/>
        <p:txBody>
          <a:bodyPr/>
          <a:lstStyle/>
          <a:p>
            <a:r>
              <a:rPr lang="zh-CN" altLang="en-US"/>
              <a:t>促进跨部门跨企业合作</a:t>
            </a:r>
            <a:endParaRPr lang="zh-CN" altLang="en-US"/>
          </a:p>
        </p:txBody>
      </p:sp>
      <p:sp>
        <p:nvSpPr>
          <p:cNvPr id="1049732" name="椭圆 262"/>
          <p:cNvSpPr/>
          <p:nvPr>
            <p:custDataLst>
              <p:tags r:id="rId2"/>
            </p:custDataLst>
          </p:nvPr>
        </p:nvSpPr>
        <p:spPr>
          <a:xfrm>
            <a:off x="2473016" y="3968729"/>
            <a:ext cx="7244941" cy="189544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34" name="椭圆 263"/>
          <p:cNvSpPr/>
          <p:nvPr>
            <p:custDataLst>
              <p:tags r:id="rId3"/>
            </p:custDataLst>
          </p:nvPr>
        </p:nvSpPr>
        <p:spPr>
          <a:xfrm>
            <a:off x="3312247" y="4047890"/>
            <a:ext cx="5493004" cy="1627739"/>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36" name="椭圆 264"/>
          <p:cNvSpPr/>
          <p:nvPr>
            <p:custDataLst>
              <p:tags r:id="rId4"/>
            </p:custDataLst>
          </p:nvPr>
        </p:nvSpPr>
        <p:spPr>
          <a:xfrm>
            <a:off x="4098060" y="4280866"/>
            <a:ext cx="3920492" cy="116175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38" name="椭圆 265"/>
          <p:cNvSpPr/>
          <p:nvPr>
            <p:custDataLst>
              <p:tags r:id="rId5"/>
            </p:custDataLst>
          </p:nvPr>
        </p:nvSpPr>
        <p:spPr>
          <a:xfrm>
            <a:off x="4762236" y="4477802"/>
            <a:ext cx="2591893" cy="76805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40" name="椭圆 266"/>
          <p:cNvSpPr/>
          <p:nvPr>
            <p:custDataLst>
              <p:tags r:id="rId6"/>
            </p:custDataLst>
          </p:nvPr>
        </p:nvSpPr>
        <p:spPr>
          <a:xfrm>
            <a:off x="5443146" y="4679243"/>
            <a:ext cx="1490870" cy="441789"/>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67"/>
          <p:cNvCxnSpPr/>
          <p:nvPr>
            <p:custDataLst>
              <p:tags r:id="rId7"/>
            </p:custDataLst>
          </p:nvPr>
        </p:nvCxnSpPr>
        <p:spPr>
          <a:xfrm flipH="1">
            <a:off x="2921593" y="4605875"/>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42" name="椭圆 268"/>
          <p:cNvSpPr/>
          <p:nvPr>
            <p:custDataLst>
              <p:tags r:id="rId8"/>
            </p:custDataLst>
          </p:nvPr>
        </p:nvSpPr>
        <p:spPr>
          <a:xfrm flipV="1">
            <a:off x="2831491" y="4422454"/>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44" name="椭圆 269"/>
          <p:cNvSpPr/>
          <p:nvPr>
            <p:custDataLst>
              <p:tags r:id="rId9"/>
            </p:custDataLst>
          </p:nvPr>
        </p:nvSpPr>
        <p:spPr>
          <a:xfrm flipV="1">
            <a:off x="2872680" y="4464287"/>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46" name="椭圆 270"/>
          <p:cNvSpPr/>
          <p:nvPr>
            <p:custDataLst>
              <p:tags r:id="rId10"/>
            </p:custDataLst>
          </p:nvPr>
        </p:nvSpPr>
        <p:spPr>
          <a:xfrm flipV="1">
            <a:off x="7763901" y="3620551"/>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1"/>
          <p:cNvCxnSpPr/>
          <p:nvPr>
            <p:custDataLst>
              <p:tags r:id="rId11"/>
            </p:custDataLst>
          </p:nvPr>
        </p:nvCxnSpPr>
        <p:spPr>
          <a:xfrm flipH="1">
            <a:off x="7816031" y="3733822"/>
            <a:ext cx="0" cy="189544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48" name="椭圆 272"/>
          <p:cNvSpPr/>
          <p:nvPr>
            <p:custDataLst>
              <p:tags r:id="rId12"/>
            </p:custDataLst>
          </p:nvPr>
        </p:nvSpPr>
        <p:spPr>
          <a:xfrm flipV="1">
            <a:off x="4044643" y="3496984"/>
            <a:ext cx="381715" cy="3817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3"/>
          <p:cNvCxnSpPr/>
          <p:nvPr>
            <p:custDataLst>
              <p:tags r:id="rId13"/>
            </p:custDataLst>
          </p:nvPr>
        </p:nvCxnSpPr>
        <p:spPr>
          <a:xfrm flipH="1">
            <a:off x="4234499" y="3910163"/>
            <a:ext cx="0" cy="100154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3" name="直接连接符 274"/>
          <p:cNvCxnSpPr/>
          <p:nvPr>
            <p:custDataLst>
              <p:tags r:id="rId14"/>
            </p:custDataLst>
          </p:nvPr>
        </p:nvCxnSpPr>
        <p:spPr>
          <a:xfrm flipH="1">
            <a:off x="7117745" y="3602531"/>
            <a:ext cx="0" cy="83453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50" name="椭圆 275"/>
          <p:cNvSpPr/>
          <p:nvPr>
            <p:custDataLst>
              <p:tags r:id="rId15"/>
            </p:custDataLst>
          </p:nvPr>
        </p:nvSpPr>
        <p:spPr>
          <a:xfrm flipV="1">
            <a:off x="7027644" y="3419110"/>
            <a:ext cx="172208" cy="17220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2" name="椭圆 276"/>
          <p:cNvSpPr/>
          <p:nvPr>
            <p:custDataLst>
              <p:tags r:id="rId16"/>
            </p:custDataLst>
          </p:nvPr>
        </p:nvSpPr>
        <p:spPr>
          <a:xfrm flipV="1">
            <a:off x="7068833" y="3460943"/>
            <a:ext cx="89227" cy="8922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4" name="椭圆 277"/>
          <p:cNvSpPr/>
          <p:nvPr>
            <p:custDataLst>
              <p:tags r:id="rId17"/>
            </p:custDataLst>
          </p:nvPr>
        </p:nvSpPr>
        <p:spPr>
          <a:xfrm flipV="1">
            <a:off x="3796864" y="4266707"/>
            <a:ext cx="103667" cy="10366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8"/>
          <p:cNvCxnSpPr/>
          <p:nvPr>
            <p:custDataLst>
              <p:tags r:id="rId18"/>
            </p:custDataLst>
          </p:nvPr>
        </p:nvCxnSpPr>
        <p:spPr>
          <a:xfrm flipH="1">
            <a:off x="3848994" y="4379978"/>
            <a:ext cx="0" cy="109598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56" name="椭圆 279"/>
          <p:cNvSpPr/>
          <p:nvPr>
            <p:custDataLst>
              <p:tags r:id="rId19"/>
            </p:custDataLst>
          </p:nvPr>
        </p:nvSpPr>
        <p:spPr>
          <a:xfrm flipV="1">
            <a:off x="8495010" y="4499040"/>
            <a:ext cx="260012" cy="26000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0"/>
          <p:cNvCxnSpPr/>
          <p:nvPr>
            <p:custDataLst>
              <p:tags r:id="rId20"/>
            </p:custDataLst>
          </p:nvPr>
        </p:nvCxnSpPr>
        <p:spPr>
          <a:xfrm flipH="1">
            <a:off x="8623726" y="4787365"/>
            <a:ext cx="0" cy="4066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58" name="椭圆 281"/>
          <p:cNvSpPr/>
          <p:nvPr>
            <p:custDataLst>
              <p:tags r:id="rId21"/>
            </p:custDataLst>
          </p:nvPr>
        </p:nvSpPr>
        <p:spPr>
          <a:xfrm flipV="1">
            <a:off x="4969469" y="4806029"/>
            <a:ext cx="322073" cy="322061"/>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2"/>
          <p:cNvCxnSpPr/>
          <p:nvPr>
            <p:custDataLst>
              <p:tags r:id="rId22"/>
            </p:custDataLst>
          </p:nvPr>
        </p:nvCxnSpPr>
        <p:spPr>
          <a:xfrm flipH="1">
            <a:off x="5127791" y="5179306"/>
            <a:ext cx="0" cy="71148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60" name="图形 15"/>
          <p:cNvSpPr/>
          <p:nvPr>
            <p:custDataLst>
              <p:tags r:id="rId23"/>
            </p:custDataLst>
          </p:nvPr>
        </p:nvSpPr>
        <p:spPr>
          <a:xfrm>
            <a:off x="5035758" y="4874892"/>
            <a:ext cx="184162" cy="179447"/>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62" name="图形 19"/>
          <p:cNvSpPr/>
          <p:nvPr>
            <p:custDataLst>
              <p:tags r:id="rId24"/>
            </p:custDataLst>
          </p:nvPr>
        </p:nvSpPr>
        <p:spPr>
          <a:xfrm>
            <a:off x="8561942" y="4571765"/>
            <a:ext cx="126124" cy="11357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64" name="图形 27"/>
          <p:cNvSpPr/>
          <p:nvPr>
            <p:custDataLst>
              <p:tags r:id="rId25"/>
            </p:custDataLst>
          </p:nvPr>
        </p:nvSpPr>
        <p:spPr>
          <a:xfrm>
            <a:off x="4146328" y="3619264"/>
            <a:ext cx="178358" cy="137177"/>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66" name="任意多边形: 形状 286"/>
          <p:cNvSpPr/>
          <p:nvPr>
            <p:custDataLst>
              <p:tags r:id="rId26"/>
            </p:custDataLst>
          </p:nvPr>
        </p:nvSpPr>
        <p:spPr>
          <a:xfrm>
            <a:off x="5434135" y="3569065"/>
            <a:ext cx="1322666" cy="1322672"/>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68" name="正文"/>
          <p:cNvSpPr txBox="1"/>
          <p:nvPr>
            <p:custDataLst>
              <p:tags r:id="rId27"/>
            </p:custDataLst>
          </p:nvPr>
        </p:nvSpPr>
        <p:spPr>
          <a:xfrm>
            <a:off x="694800" y="3640502"/>
            <a:ext cx="2125178" cy="796538"/>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供应链管理沙盘提供了一个模拟的商业环境，使企业内各部门和外部合作伙伴能够共同参与，促进跨部门跨企业的合作与沟通。</a:t>
            </a:r>
            <a:endParaRPr lang="zh-CN" altLang="en-US" sz="1200" spc="150">
              <a:solidFill>
                <a:schemeClr val="tx1">
                  <a:lumMod val="65000"/>
                  <a:lumOff val="35000"/>
                </a:schemeClr>
              </a:solidFill>
              <a:latin typeface="+mn-ea"/>
              <a:sym typeface="+mn-ea"/>
            </a:endParaRPr>
          </a:p>
        </p:txBody>
      </p:sp>
      <p:sp>
        <p:nvSpPr>
          <p:cNvPr id="1049770" name="正文"/>
          <p:cNvSpPr txBox="1"/>
          <p:nvPr>
            <p:custDataLst>
              <p:tags r:id="rId28"/>
            </p:custDataLst>
          </p:nvPr>
        </p:nvSpPr>
        <p:spPr>
          <a:xfrm>
            <a:off x="9371568" y="3640502"/>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000" spc="150">
                <a:solidFill>
                  <a:schemeClr val="tx1">
                    <a:lumMod val="65000"/>
                    <a:lumOff val="35000"/>
                  </a:schemeClr>
                </a:solidFill>
                <a:latin typeface="+mn-ea"/>
                <a:sym typeface="+mn-ea"/>
              </a:rPr>
              <a:t>通过沙盘模拟，企业可以加强与合作伙伴之间的信任与合作关系，降低交易成本和风险，实现共赢。</a:t>
            </a:r>
            <a:endParaRPr lang="zh-CN" altLang="en-US" sz="1000" spc="150">
              <a:solidFill>
                <a:schemeClr val="tx1">
                  <a:lumMod val="65000"/>
                  <a:lumOff val="35000"/>
                </a:schemeClr>
              </a:solidFill>
              <a:latin typeface="+mn-ea"/>
              <a:sym typeface="+mn-ea"/>
            </a:endParaRPr>
          </a:p>
        </p:txBody>
      </p:sp>
      <p:sp>
        <p:nvSpPr>
          <p:cNvPr id="1049772" name="正文"/>
          <p:cNvSpPr txBox="1"/>
          <p:nvPr>
            <p:custDataLst>
              <p:tags r:id="rId29"/>
            </p:custDataLst>
          </p:nvPr>
        </p:nvSpPr>
        <p:spPr>
          <a:xfrm>
            <a:off x="7051456" y="1549506"/>
            <a:ext cx="2125178" cy="7965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000" spc="150">
                <a:solidFill>
                  <a:schemeClr val="tx1">
                    <a:lumMod val="65000"/>
                    <a:lumOff val="35000"/>
                  </a:schemeClr>
                </a:solidFill>
                <a:latin typeface="+mn-ea"/>
                <a:sym typeface="+mn-ea"/>
              </a:rPr>
              <a:t>沙盘模拟可以帮助企业发现潜在的合作机会，优化资源配置，实现资源共享，提高整个供应链的效率和竞争力。</a:t>
            </a:r>
            <a:endParaRPr lang="zh-CN" altLang="en-US" sz="1000" spc="150">
              <a:solidFill>
                <a:schemeClr val="tx1">
                  <a:lumMod val="65000"/>
                  <a:lumOff val="35000"/>
                </a:schemeClr>
              </a:solidFill>
              <a:latin typeface="+mn-ea"/>
              <a:sym typeface="+mn-ea"/>
            </a:endParaRPr>
          </a:p>
        </p:txBody>
      </p:sp>
      <p:sp>
        <p:nvSpPr>
          <p:cNvPr id="1049774" name="正文"/>
          <p:cNvSpPr txBox="1"/>
          <p:nvPr>
            <p:custDataLst>
              <p:tags r:id="rId30"/>
            </p:custDataLst>
          </p:nvPr>
        </p:nvSpPr>
        <p:spPr>
          <a:xfrm>
            <a:off x="3014912" y="1549506"/>
            <a:ext cx="2125178" cy="796538"/>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通过沙盘模拟，企业可以更好地理解供应链中各个环节的运作，加强与供应商、制造商、物流商等合作伙伴的协同与合作。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808" name="标题 2"/>
          <p:cNvSpPr>
            <a:spLocks noGrp="1"/>
          </p:cNvSpPr>
          <p:nvPr>
            <p:ph type="title"/>
          </p:nvPr>
        </p:nvSpPr>
        <p:spPr/>
        <p:txBody>
          <a:bodyPr/>
          <a:lstStyle/>
          <a:p>
            <a:r>
              <a:rPr lang="zh-CN" altLang="en-US"/>
              <a:t>辅助制定供应链管理策略</a:t>
            </a:r>
            <a:endParaRPr lang="zh-CN" altLang="en-US"/>
          </a:p>
        </p:txBody>
      </p:sp>
      <p:sp>
        <p:nvSpPr>
          <p:cNvPr id="1049810" name="矩形 3"/>
          <p:cNvSpPr/>
          <p:nvPr>
            <p:custDataLst>
              <p:tags r:id="rId2"/>
            </p:custDataLst>
          </p:nvPr>
        </p:nvSpPr>
        <p:spPr>
          <a:xfrm>
            <a:off x="1460547" y="1258888"/>
            <a:ext cx="9816840" cy="107933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12" name="矩形 13"/>
          <p:cNvSpPr/>
          <p:nvPr>
            <p:custDataLst>
              <p:tags r:id="rId3"/>
            </p:custDataLst>
          </p:nvPr>
        </p:nvSpPr>
        <p:spPr>
          <a:xfrm>
            <a:off x="914149" y="1258888"/>
            <a:ext cx="266229" cy="107933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14" name="文本框 4"/>
          <p:cNvSpPr txBox="1"/>
          <p:nvPr>
            <p:custDataLst>
              <p:tags r:id="rId4"/>
            </p:custDataLst>
          </p:nvPr>
        </p:nvSpPr>
        <p:spPr>
          <a:xfrm>
            <a:off x="1741627" y="1352143"/>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供应链管理沙盘可以帮助企业模拟供应链运作过程，发现潜在的风险和优化点。</a:t>
            </a:r>
            <a:endParaRPr lang="zh-CN" altLang="en-US" sz="2000" spc="150">
              <a:solidFill>
                <a:schemeClr val="tx1">
                  <a:lumMod val="85000"/>
                  <a:lumOff val="15000"/>
                </a:schemeClr>
              </a:solidFill>
              <a:latin typeface="+mn-ea"/>
              <a:sym typeface="+mn-ea"/>
            </a:endParaRPr>
          </a:p>
        </p:txBody>
      </p:sp>
      <p:sp>
        <p:nvSpPr>
          <p:cNvPr id="1049816" name="矩形 39"/>
          <p:cNvSpPr/>
          <p:nvPr>
            <p:custDataLst>
              <p:tags r:id="rId5"/>
            </p:custDataLst>
          </p:nvPr>
        </p:nvSpPr>
        <p:spPr>
          <a:xfrm>
            <a:off x="1460547" y="2540165"/>
            <a:ext cx="9816840" cy="107933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18" name="矩形 5"/>
          <p:cNvSpPr/>
          <p:nvPr>
            <p:custDataLst>
              <p:tags r:id="rId6"/>
            </p:custDataLst>
          </p:nvPr>
        </p:nvSpPr>
        <p:spPr>
          <a:xfrm>
            <a:off x="914149" y="2540165"/>
            <a:ext cx="266229" cy="107933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20" name="文本框 41"/>
          <p:cNvSpPr txBox="1"/>
          <p:nvPr>
            <p:custDataLst>
              <p:tags r:id="rId7"/>
            </p:custDataLst>
          </p:nvPr>
        </p:nvSpPr>
        <p:spPr>
          <a:xfrm>
            <a:off x="1741627" y="2633421"/>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通过沙盘模拟，企业可以制定更加科学合理的供应链管理策略，提高整体运营效率。</a:t>
            </a:r>
            <a:endParaRPr lang="zh-CN" altLang="en-US" sz="2000" spc="150">
              <a:solidFill>
                <a:schemeClr val="tx1">
                  <a:lumMod val="85000"/>
                  <a:lumOff val="15000"/>
                </a:schemeClr>
              </a:solidFill>
              <a:latin typeface="+mn-ea"/>
              <a:sym typeface="+mn-ea"/>
            </a:endParaRPr>
          </a:p>
        </p:txBody>
      </p:sp>
      <p:sp>
        <p:nvSpPr>
          <p:cNvPr id="1049822" name="矩形 12"/>
          <p:cNvSpPr/>
          <p:nvPr>
            <p:custDataLst>
              <p:tags r:id="rId8"/>
            </p:custDataLst>
          </p:nvPr>
        </p:nvSpPr>
        <p:spPr>
          <a:xfrm>
            <a:off x="1460547" y="3821443"/>
            <a:ext cx="9816840" cy="107933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24" name="矩形 17"/>
          <p:cNvSpPr/>
          <p:nvPr>
            <p:custDataLst>
              <p:tags r:id="rId9"/>
            </p:custDataLst>
          </p:nvPr>
        </p:nvSpPr>
        <p:spPr>
          <a:xfrm>
            <a:off x="914149" y="3821443"/>
            <a:ext cx="266229" cy="107933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26" name="文本框 19"/>
          <p:cNvSpPr txBox="1"/>
          <p:nvPr>
            <p:custDataLst>
              <p:tags r:id="rId10"/>
            </p:custDataLst>
          </p:nvPr>
        </p:nvSpPr>
        <p:spPr>
          <a:xfrm>
            <a:off x="1741627" y="3914698"/>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沙盘模拟可以模拟不同市场环境下的供应链运作，帮助企业提前制定应对策略。</a:t>
            </a:r>
            <a:endParaRPr lang="zh-CN" altLang="en-US" sz="2000" spc="150">
              <a:solidFill>
                <a:schemeClr val="tx1">
                  <a:lumMod val="85000"/>
                  <a:lumOff val="15000"/>
                </a:schemeClr>
              </a:solidFill>
              <a:latin typeface="+mn-ea"/>
              <a:sym typeface="+mn-ea"/>
            </a:endParaRPr>
          </a:p>
        </p:txBody>
      </p:sp>
      <p:sp>
        <p:nvSpPr>
          <p:cNvPr id="1049828" name="矩形 49"/>
          <p:cNvSpPr/>
          <p:nvPr>
            <p:custDataLst>
              <p:tags r:id="rId11"/>
            </p:custDataLst>
          </p:nvPr>
        </p:nvSpPr>
        <p:spPr>
          <a:xfrm>
            <a:off x="1460547" y="5102063"/>
            <a:ext cx="9816840" cy="107933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30" name="矩形 26"/>
          <p:cNvSpPr/>
          <p:nvPr>
            <p:custDataLst>
              <p:tags r:id="rId12"/>
            </p:custDataLst>
          </p:nvPr>
        </p:nvSpPr>
        <p:spPr>
          <a:xfrm>
            <a:off x="914149" y="5102063"/>
            <a:ext cx="266229" cy="107933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32" name="文本框 27"/>
          <p:cNvSpPr txBox="1"/>
          <p:nvPr>
            <p:custDataLst>
              <p:tags r:id="rId13"/>
            </p:custDataLst>
          </p:nvPr>
        </p:nvSpPr>
        <p:spPr>
          <a:xfrm>
            <a:off x="1741627" y="5195319"/>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供应链管理沙盘可以帮助企业了解供应商、客户和竞争对手的动态，提前预测市场变化。</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https://d.book118.com/925112240200011111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耐心观看"/>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5.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8.xml><?xml version="1.0" encoding="utf-8"?>
<p:tagLst xmlns:p="http://schemas.openxmlformats.org/presentationml/2006/main">
  <p:tag name="KSO_WM_BEAUTIFY_FLAG" val="#wm#"/>
  <p:tag name="KSO_WM_SLIDE_CONTENT_AREA" val="{&quot;left&quot;:&quot;271.25&quot;,&quot;top&quot;:&quot;332.6&quot;,&quot;width&quot;:&quot;664.45&quot;,&quot;height&quot;:&quot;187.1&quot;}"/>
  <p:tag name="KSO_WM_SLIDE_ID" val="custom20230897_1"/>
  <p:tag name="KSO_WM_SLIDE_INDEX" val="1"/>
  <p:tag name="KSO_WM_SLIDE_ITEM_CNT" val="0"/>
  <p:tag name="KSO_WM_SLIDE_LAYOUT" val="a_f"/>
  <p:tag name="KSO_WM_SLIDE_LAYOUT_CNT" val="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1_1"/>
  <p:tag name="KSO_WM_UNIT_INDEX" val="1_1_1"/>
  <p:tag name="KSO_WM_UNIT_LAYERLEVEL" val="1_1_1"/>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1_2"/>
  <p:tag name="KSO_WM_UNIT_INDEX" val="1_1_2"/>
  <p:tag name="KSO_WM_UNIT_LAYERLEVEL" val="1_1_1"/>
  <p:tag name="KSO_WM_UNIT_PRESET_TEXT" val="01."/>
  <p:tag name="KSO_WM_UNIT_SUBTYPE" val="d"/>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2_1"/>
  <p:tag name="KSO_WM_UNIT_INDEX" val="1_2_1"/>
  <p:tag name="KSO_WM_UNIT_LAYERLEVEL" val="1_1_1"/>
  <p:tag name="KSO_WM_UNIT_TYPE" val="l_h_i"/>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2_2"/>
  <p:tag name="KSO_WM_UNIT_INDEX" val="1_2_2"/>
  <p:tag name="KSO_WM_UNIT_LAYERLEVEL" val="1_1_1"/>
  <p:tag name="KSO_WM_UNIT_PRESET_TEXT" val="02."/>
  <p:tag name="KSO_WM_UNIT_SUBTYPE" val="d"/>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3_1"/>
  <p:tag name="KSO_WM_UNIT_INDEX" val="1_3_1"/>
  <p:tag name="KSO_WM_UNIT_LAYERLEVEL" val="1_1_1"/>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3_2"/>
  <p:tag name="KSO_WM_UNIT_INDEX" val="1_3_2"/>
  <p:tag name="KSO_WM_UNIT_LAYERLEVEL" val="1_1_1"/>
  <p:tag name="KSO_WM_UNIT_PRESET_TEXT" val="03."/>
  <p:tag name="KSO_WM_UNIT_SUBTYPE" val="d"/>
  <p:tag name="KSO_WM_UNIT_TYPE" val="l_h_i"/>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4_1"/>
  <p:tag name="KSO_WM_UNIT_INDEX" val="1_4_1"/>
  <p:tag name="KSO_WM_UNIT_LAYERLEVEL" val="1_1_1"/>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4_2"/>
  <p:tag name="KSO_WM_UNIT_INDEX" val="1_4_2"/>
  <p:tag name="KSO_WM_UNIT_LAYERLEVEL" val="1_1_1"/>
  <p:tag name="KSO_WM_UNIT_PRESET_TEXT" val="04."/>
  <p:tag name="KSO_WM_UNIT_SUBTYPE" val="d"/>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5_1"/>
  <p:tag name="KSO_WM_UNIT_INDEX" val="1_5_1"/>
  <p:tag name="KSO_WM_UNIT_LAYERLEVEL" val="1_1_1"/>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5_2"/>
  <p:tag name="KSO_WM_UNIT_INDEX" val="1_5_2"/>
  <p:tag name="KSO_WM_UNIT_LAYERLEVEL" val="1_1_1"/>
  <p:tag name="KSO_WM_UNIT_PRESET_TEXT" val="05."/>
  <p:tag name="KSO_WM_UNIT_SUBTYPE" val="d"/>
  <p:tag name="KSO_WM_UNIT_TYPE" val="l_h_i"/>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6_1"/>
  <p:tag name="KSO_WM_UNIT_INDEX" val="1_6_1"/>
  <p:tag name="KSO_WM_UNIT_LAYERLEVEL" val="1_1_1"/>
  <p:tag name="KSO_WM_UNIT_TYPE" val="l_h_i"/>
</p:tagLst>
</file>

<file path=ppt/tags/tag10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i*1_6_2"/>
  <p:tag name="KSO_WM_UNIT_INDEX" val="1_6_2"/>
  <p:tag name="KSO_WM_UNIT_LAYERLEVEL" val="1_1_1"/>
  <p:tag name="KSO_WM_UNIT_PRESET_TEXT" val="06."/>
  <p:tag name="KSO_WM_UNIT_SUBTYPE" val="d"/>
  <p:tag name="KSO_WM_UNIT_TYPE" val="l_h_i"/>
</p:tagLst>
</file>

<file path=ppt/tags/tag10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6*l_h_a*1_6_1"/>
  <p:tag name="KSO_WM_UNIT_INDEX" val="1_6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9.xml><?xml version="1.0" encoding="utf-8"?>
<p:tagLst xmlns:p="http://schemas.openxmlformats.org/presentationml/2006/main">
  <p:tag name="KSO_WM_BEAUTIFY_FLAG" val="#wm#"/>
  <p:tag name="KSO_WM_DIAGRAM_GROUP_CODE" val="l1-1"/>
  <p:tag name="KSO_WM_SLIDE_DIAGTYPE" val="l"/>
  <p:tag name="KSO_WM_SLIDE_ID" val="custom20230897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0.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3.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2"/>
  <p:tag name="KSO_WM_UNIT_TYPE" val="e"/>
  <p:tag name="KSO_WM_UNIT_VALUE" val="6"/>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5.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3"/>
  <p:tag name="KSO_WM_UNIT_TYPE" val="e"/>
  <p:tag name="KSO_WM_UNIT_VALUE" val="6"/>
</p:tagLst>
</file>

<file path=ppt/tags/tag171.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2.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33.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4"/>
  <p:tag name="KSO_WM_UNIT_TYPE" val="e"/>
  <p:tag name="KSO_WM_UNIT_VALUE" val="6"/>
</p:tagLst>
</file>

<file path=ppt/tags/tag23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5.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7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9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9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9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0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5">
      <a:dk1>
        <a:srgbClr val="000000"/>
      </a:dk1>
      <a:lt1>
        <a:srgbClr val="FFFFFF"/>
      </a:lt1>
      <a:dk2>
        <a:srgbClr val="62463F"/>
      </a:dk2>
      <a:lt2>
        <a:srgbClr val="ECE4E2"/>
      </a:lt2>
      <a:accent1>
        <a:srgbClr val="FF9D3D"/>
      </a:accent1>
      <a:accent2>
        <a:srgbClr val="FC8A64"/>
      </a:accent2>
      <a:accent3>
        <a:srgbClr val="F8778B"/>
      </a:accent3>
      <a:accent4>
        <a:srgbClr val="F563B1"/>
      </a:accent4>
      <a:accent5>
        <a:srgbClr val="F150D8"/>
      </a:accent5>
      <a:accent6>
        <a:srgbClr val="EE3DFF"/>
      </a:accent6>
      <a:hlink>
        <a:srgbClr val="0563C1"/>
      </a:hlink>
      <a:folHlink>
        <a:srgbClr val="954D72"/>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Wingdings</vt:lpstr>
      <vt:lpstr>Calibri Light</vt:lpstr>
      <vt:lpstr>宋体</vt:lpstr>
      <vt:lpstr>+中文正文</vt:lpstr>
      <vt:lpstr>Office Theme</vt:lpstr>
      <vt:lpstr>供应链管理沙盘介绍</vt:lpstr>
      <vt:lpstr>目录</vt:lpstr>
      <vt:lpstr>添加章节标题</vt:lpstr>
      <vt:lpstr>供应链管理沙盘概述</vt:lpstr>
      <vt:lpstr>定义与作用</vt:lpstr>
      <vt:lpstr>沙盘的组成要素</vt:lpstr>
      <vt:lpstr>沙盘的基本操作</vt:lpstr>
      <vt:lpstr>供应链管理沙盘的特点</vt:lpstr>
      <vt:lpstr>模拟真实供应链环境</vt:lpstr>
      <vt:lpstr>培养战略思维和决策能力</vt:lpstr>
      <vt:lpstr>提升团队协作与沟通能力</vt:lpstr>
      <vt:lpstr>案例分析与实战演练结合</vt:lpstr>
      <vt:lpstr>供应链管理沙盘的应用价值</vt:lpstr>
      <vt:lpstr>提升供应链管理理论水平</vt:lpstr>
      <vt:lpstr>培养解决实际问题的能力</vt:lpstr>
      <vt:lpstr>促进跨部门跨企业合作</vt:lpstr>
      <vt:lpstr>辅助制定供应链管理策略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2024-09-17T07:22:11.776</cp:lastPrinted>
  <dcterms:created xsi:type="dcterms:W3CDTF">2024-09-16T23:22:11Z</dcterms:created>
  <dcterms:modified xsi:type="dcterms:W3CDTF">2024-09-16T23:22:14Z</dcterms:modified>
</cp:coreProperties>
</file>