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MRUPCJ+MS-UIGothic"/>
      <p:regular r:id="rId18"/>
    </p:embeddedFont>
    <p:embeddedFont>
      <p:font typeface="LTEPCR+SWNHTA+ArialMT"/>
      <p:regular r:id="rId19"/>
    </p:embeddedFont>
    <p:embeddedFont>
      <p:font typeface="OQABWJ+VNIHLO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A806B-7CEC-4C5B-A956-11914EA74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6655D-A115-4863-8F2F-C6B7689BF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3EBFE-35F9-4CE8-8056-AF97E7F1E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1486C-2D38-4B6F-9476-FF323583C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72EE48-8437-428B-81FF-A87649185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2F78C2-AB10-47F6-BC61-8566AE28D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1675B2-874A-40DA-950F-7A91EEF91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251DE-FDFA-441E-99C7-CFFB80BA4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29EF7-C48A-475B-8973-EF2DC126B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BCC3F-2A2A-4CDE-ACB6-83A8240B7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6EC0F-2758-4D5B-8F76-12FDF6C9B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114243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MRUPCJ+MS-UIGothic"/>
                <a:cs typeface="MRUPCJ+MS-UIGothic"/>
              </a:rPr>
              <a:t>安全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5150" spc="23">
                <a:solidFill>
                  <a:srgbClr val="00B6FF"/>
                </a:solidFill>
                <a:latin typeface="MRUPCJ+MS-UIGothic"/>
                <a:cs typeface="MRUPCJ+MS-UIGothic"/>
              </a:rPr>
              <a:t>准化作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5150">
                <a:solidFill>
                  <a:srgbClr val="00B6FF"/>
                </a:solidFill>
                <a:latin typeface="MRUPCJ+MS-UIGothic"/>
                <a:cs typeface="MRUPCJ+MS-UIGothic"/>
              </a:rPr>
              <a:t>指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导书编</a:t>
            </a:r>
            <a:r>
              <a:rPr sz="5150" spc="23">
                <a:solidFill>
                  <a:srgbClr val="00B6FF"/>
                </a:solidFill>
                <a:latin typeface="MRUPCJ+MS-UIGothic"/>
                <a:cs typeface="MRUPCJ+MS-UIGothic"/>
              </a:rPr>
              <a:t>写指南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B6FF"/>
                </a:solidFill>
                <a:latin typeface="MRUPCJ+MS-UIGothic"/>
                <a:cs typeface="MRUPCJ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LTEPCR+SWNHTA+ArialMT"/>
                <a:cs typeface="LTEPCR+SWNHT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安全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准化作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导书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6192461" cy="29777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LTEPCR+SWNHTA+ArialMT"/>
                <a:cs typeface="LTEPCR+SWNHT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安全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准化作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导书编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写原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LTEPCR+SWNHTA+ArialMT"/>
                <a:cs typeface="LTEPCR+SWNHT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安全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准化作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导书编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写流程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LTEPCR+SWNHTA+ArialMT"/>
                <a:cs typeface="LTEPCR+SWNHT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安全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准化作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导书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内容要求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LTEPCR+SWNHTA+ArialMT"/>
                <a:cs typeface="LTEPCR+SWNHT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安全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准化作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导书审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核与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布流程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LTEPCR+SWNHTA+ArialMT"/>
                <a:cs typeface="LTEPCR+SWNHT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安全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准化作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导书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培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训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与推广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B6FF"/>
                </a:solidFill>
                <a:latin typeface="MRUPCJ+MS-UIGothic"/>
                <a:cs typeface="MRUPCJ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MRUPCJ+MS-UIGothic"/>
                <a:cs typeface="MRUPCJ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OQABWJ+VNIHLO+MicrosoftYaHei-Bold"/>
                <a:cs typeface="OQABWJ+VNIHLO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OQABWJ+VNIHLO+MicrosoftYaHei-Bold"/>
                <a:cs typeface="OQABWJ+VNIHLO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81350" y="3559476"/>
            <a:ext cx="669983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MRUPCJ+MS-UIGothic"/>
                <a:cs typeface="MRUPCJ+MS-UIGothic"/>
              </a:rPr>
              <a:t>安全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800" spc="23">
                <a:solidFill>
                  <a:srgbClr val="00B6FF"/>
                </a:solidFill>
                <a:latin typeface="MRUPCJ+MS-UIGothic"/>
                <a:cs typeface="MRUPCJ+MS-UIGothic"/>
              </a:rPr>
              <a:t>准化作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3800" spc="27">
                <a:solidFill>
                  <a:srgbClr val="00B6FF"/>
                </a:solidFill>
                <a:latin typeface="MRUPCJ+MS-UIGothic"/>
                <a:cs typeface="MRUPCJ+MS-UIGothic"/>
              </a:rPr>
              <a:t>指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导书</a:t>
            </a:r>
            <a:r>
              <a:rPr sz="3800" spc="23">
                <a:solidFill>
                  <a:srgbClr val="00B6FF"/>
                </a:solidFill>
                <a:latin typeface="MRUPCJ+MS-UIGothic"/>
                <a:cs typeface="MRUPCJ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RUPCJ+MS-UIGothic"/>
                <a:cs typeface="MRUPCJ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MRUPCJ+MS-UIGothic"/>
                <a:cs typeface="MRUPCJ+MS-UIGothic"/>
              </a:rPr>
              <a:t>与作用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RUPCJ+MS-UIGothic"/>
                <a:cs typeface="MRUPCJ+MS-UIGothic"/>
              </a:rPr>
              <a:t>定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RUPCJ+MS-UIGothic"/>
                <a:cs typeface="MRUPCJ+MS-UIGothic"/>
              </a:rPr>
              <a:t>作用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00B6FF"/>
                </a:solidFill>
                <a:latin typeface="MRUPCJ+MS-UIGothic"/>
                <a:cs typeface="MRUPCJ+MS-UIGothic"/>
              </a:rPr>
              <a:t>写目的与意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编</a:t>
            </a:r>
            <a:r>
              <a:rPr sz="2000" spc="15">
                <a:solidFill>
                  <a:srgbClr val="00B6FF"/>
                </a:solidFill>
                <a:latin typeface="MRUPCJ+MS-UIGothic"/>
                <a:cs typeface="MRUPCJ+MS-UIGothic"/>
              </a:rPr>
              <a:t>写目的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MRUPCJ+MS-UIGothic"/>
                <a:cs typeface="MRUPCJ+MS-UIGothic"/>
              </a:rPr>
              <a:t>意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RUPCJ+MS-UIGothic"/>
                <a:cs typeface="MRUPCJ+MS-UIGothic"/>
              </a:rPr>
              <a:t>适用范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围</a:t>
            </a:r>
            <a:r>
              <a:rPr sz="3000">
                <a:solidFill>
                  <a:srgbClr val="00B6FF"/>
                </a:solidFill>
                <a:latin typeface="MRUPCJ+MS-UIGothic"/>
                <a:cs typeface="MRUPCJ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6FF"/>
                </a:solidFill>
                <a:latin typeface="MRUPCJ+MS-UIGothic"/>
                <a:cs typeface="MRUPCJ+MS-UIGothic"/>
              </a:rPr>
              <a:t>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MRUPCJ+MS-UIGothic"/>
                <a:cs typeface="MRUPCJ+MS-UIGothic"/>
              </a:rPr>
              <a:t>适用范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安全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准化作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导书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适用于各种行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域，特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是涉及高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、高危害的作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业环节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，如化工、冶金、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力、机械制造等。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MRUPCJ+MS-UIGothic"/>
                <a:cs typeface="MRUPCJ+MS-UIGothic"/>
              </a:rPr>
              <a:t>适用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2300">
                <a:solidFill>
                  <a:srgbClr val="FFFFFF"/>
                </a:solidFill>
                <a:latin typeface="MRUPCJ+MS-UIGothic"/>
                <a:cs typeface="MRUPCJ+MS-UIGothic"/>
              </a:rPr>
              <a:t>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安全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准化作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导书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适用于企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内部的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工、管理人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、技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等，特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直接参与作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的人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，需要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格遵守和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行指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导书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中的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定和要求。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OQABWJ+VNIHLO+MicrosoftYaHei-Bold"/>
                <a:cs typeface="OQABWJ+VNIHLO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95575" y="3559476"/>
            <a:ext cx="781758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MRUPCJ+MS-UIGothic"/>
                <a:cs typeface="MRUPCJ+MS-UIGothic"/>
              </a:rPr>
              <a:t>安全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800" spc="23">
                <a:solidFill>
                  <a:srgbClr val="00B6FF"/>
                </a:solidFill>
                <a:latin typeface="MRUPCJ+MS-UIGothic"/>
                <a:cs typeface="MRUPCJ+MS-UIGothic"/>
              </a:rPr>
              <a:t>准化作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3800" spc="27">
                <a:solidFill>
                  <a:srgbClr val="00B6FF"/>
                </a:solidFill>
                <a:latin typeface="MRUPCJ+MS-UIGothic"/>
                <a:cs typeface="MRUPCJ+MS-UIGothic"/>
              </a:rPr>
              <a:t>指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导书编</a:t>
            </a:r>
            <a:r>
              <a:rPr sz="3800" spc="27">
                <a:solidFill>
                  <a:srgbClr val="00B6FF"/>
                </a:solidFill>
                <a:latin typeface="MRUPCJ+MS-UIGothic"/>
                <a:cs typeface="MRUPCJ+MS-UIGothic"/>
              </a:rPr>
              <a:t>写原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RUPCJ+MS-UIGothic"/>
                <a:cs typeface="MRUPCJ+MS-UIGothic"/>
              </a:rPr>
              <a:t>科学性原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MRUPCJ+MS-UIGothic"/>
                <a:cs typeface="MRUPCJ+MS-UIGothic"/>
              </a:rPr>
              <a:t>内容必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须</a:t>
            </a:r>
            <a:r>
              <a:rPr sz="1600">
                <a:solidFill>
                  <a:srgbClr val="00B6FF"/>
                </a:solidFill>
                <a:latin typeface="MRUPCJ+MS-UIGothic"/>
                <a:cs typeface="MRUPCJ+MS-UIGothic"/>
              </a:rPr>
              <a:t>符合国家和行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业标</a:t>
            </a:r>
            <a:r>
              <a:rPr sz="1600">
                <a:solidFill>
                  <a:srgbClr val="00B6FF"/>
                </a:solidFill>
                <a:latin typeface="MRUPCJ+MS-UIGothic"/>
                <a:cs typeface="MRUPCJ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OQABWJ+VNIHLO+MicrosoftYaHei-Bold"/>
                <a:cs typeface="OQABWJ+VNIHLO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OQABWJ+VNIHLO+MicrosoftYaHei-Bold"/>
                <a:cs typeface="OQABWJ+VNIHLO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OQABWJ+VNIHLO+MicrosoftYaHei-Bold"/>
                <a:cs typeface="OQABWJ+VNIHLO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342074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MRUPCJ+MS-UIGothic"/>
                <a:cs typeface="MRUPCJ+MS-UIGothic"/>
              </a:rPr>
              <a:t>引用可靠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1600">
                <a:solidFill>
                  <a:srgbClr val="00B6FF"/>
                </a:solidFill>
                <a:latin typeface="MRUPCJ+MS-UIGothic"/>
                <a:cs typeface="MRUPCJ+MS-UIGothic"/>
              </a:rPr>
              <a:t>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08317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强调</a:t>
            </a:r>
            <a:r>
              <a:rPr sz="1600">
                <a:solidFill>
                  <a:srgbClr val="00B6FF"/>
                </a:solidFill>
                <a:latin typeface="MRUPCJ+MS-UIGothic"/>
                <a:cs typeface="MRUPCJ+MS-UIGothic"/>
              </a:rPr>
              <a:t>科学方法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00B6FF"/>
                </a:solidFill>
                <a:latin typeface="MRUPCJ+MS-UIGothic"/>
                <a:cs typeface="MRUPCJ+MS-UIGothic"/>
              </a:rPr>
              <a:t>用性原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MRUPCJ+MS-UIGothic"/>
                <a:cs typeface="MRUPCJ+MS-UIGothic"/>
              </a:rPr>
              <a:t>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2000" spc="25">
                <a:solidFill>
                  <a:srgbClr val="FFFDFD"/>
                </a:solidFill>
                <a:latin typeface="MRUPCJ+MS-UIGothic"/>
                <a:cs typeface="MRUPCJ+MS-UIGothic"/>
              </a:rPr>
              <a:t>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业实际</a:t>
            </a:r>
            <a:r>
              <a:rPr sz="2000" spc="23">
                <a:solidFill>
                  <a:srgbClr val="FFFDFD"/>
                </a:solidFill>
                <a:latin typeface="MRUPCJ+MS-UIGothic"/>
                <a:cs typeface="MRUPCJ+MS-UIGothic"/>
              </a:rPr>
              <a:t>情况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RUPCJ+MS-UIGothic"/>
                <a:cs typeface="MRUPCJ+MS-UIGothic"/>
              </a:rPr>
              <a:t>注重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2000">
                <a:solidFill>
                  <a:srgbClr val="FFFDFD"/>
                </a:solidFill>
                <a:latin typeface="MRUPCJ+MS-UIGothic"/>
                <a:cs typeface="MRUPCJ+MS-UIGothic"/>
              </a:rPr>
              <a:t>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写安全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准化作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导书时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充分考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情况，包括生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、人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等因素，以确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保指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导书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被有效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行。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导书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所列出的措施和要求必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具有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效果，能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有效地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防和减少安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全事故的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简洁</a:t>
            </a:r>
            <a:r>
              <a:rPr sz="2000" spc="25">
                <a:solidFill>
                  <a:srgbClr val="FFFDFD"/>
                </a:solidFill>
                <a:latin typeface="MRUPCJ+MS-UIGothic"/>
                <a:cs typeface="MRUPCJ+MS-UIGothic"/>
              </a:rPr>
              <a:t>明了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597138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导书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的内容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应简洁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明了，易于理解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和操作，避免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于复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或抽象的表述，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以免影响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DFD"/>
                </a:solidFill>
                <a:latin typeface="MRUPCJ+MS-UIGothic"/>
                <a:cs typeface="MRUPCJ+MS-UIGothic"/>
              </a:rPr>
              <a:t>行效果。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MRUPCJ+MS-UIGothic"/>
                <a:cs typeface="MRUPCJ+MS-UIGothic"/>
              </a:rPr>
              <a:t>范性原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RUPCJ+MS-UIGothic"/>
                <a:cs typeface="MRUPCJ+MS-UIGothic"/>
              </a:rPr>
              <a:t>用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词</a:t>
            </a:r>
            <a:r>
              <a:rPr sz="2300" spc="25">
                <a:solidFill>
                  <a:srgbClr val="00B6FF"/>
                </a:solidFill>
                <a:latin typeface="MRUPCJ+MS-UIGothic"/>
                <a:cs typeface="MRUPCJ+MS-UIGothic"/>
              </a:rPr>
              <a:t>准确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RUPCJ+MS-UIGothic"/>
                <a:cs typeface="MRUPCJ+MS-UIGothic"/>
              </a:rPr>
              <a:t>格式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300">
                <a:solidFill>
                  <a:srgbClr val="00B6FF"/>
                </a:solidFill>
                <a:latin typeface="MRUPCJ+MS-UIGothic"/>
                <a:cs typeface="MRUPCJ+MS-UIGothic"/>
              </a:rPr>
              <a:t>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RUPCJ+MS-UIGothic"/>
                <a:cs typeface="MRUPCJ+MS-UIGothic"/>
              </a:rPr>
              <a:t>遵守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语</a:t>
            </a:r>
            <a:r>
              <a:rPr sz="2300" spc="23">
                <a:solidFill>
                  <a:srgbClr val="00B6FF"/>
                </a:solidFill>
                <a:latin typeface="MRUPCJ+MS-UIGothic"/>
                <a:cs typeface="MRUPCJ+MS-UIGothic"/>
              </a:rPr>
              <a:t>法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规则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OQABWJ+VNIHLO+MicrosoftYaHei-Bold"/>
                <a:cs typeface="OQABWJ+VNIHLO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95575" y="3559476"/>
            <a:ext cx="781758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MRUPCJ+MS-UIGothic"/>
                <a:cs typeface="MRUPCJ+MS-UIGothic"/>
              </a:rPr>
              <a:t>安全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800" spc="23">
                <a:solidFill>
                  <a:srgbClr val="00B6FF"/>
                </a:solidFill>
                <a:latin typeface="MRUPCJ+MS-UIGothic"/>
                <a:cs typeface="MRUPCJ+MS-UIGothic"/>
              </a:rPr>
              <a:t>准化作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3800" spc="27">
                <a:solidFill>
                  <a:srgbClr val="00B6FF"/>
                </a:solidFill>
                <a:latin typeface="MRUPCJ+MS-UIGothic"/>
                <a:cs typeface="MRUPCJ+MS-UIGothic"/>
              </a:rPr>
              <a:t>指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导书编</a:t>
            </a:r>
            <a:r>
              <a:rPr sz="3800" spc="27">
                <a:solidFill>
                  <a:srgbClr val="00B6FF"/>
                </a:solidFill>
                <a:latin typeface="MRUPCJ+MS-UIGothic"/>
                <a:cs typeface="MRUPCJ+MS-UIGothic"/>
              </a:rPr>
              <a:t>写流程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RUPCJ+MS-UIGothic"/>
                <a:cs typeface="MRUPCJ+MS-UIGothic"/>
              </a:rPr>
              <a:t>确定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00B6FF"/>
                </a:solidFill>
                <a:latin typeface="MRUPCJ+MS-UIGothic"/>
                <a:cs typeface="MRUPCJ+MS-UIGothic"/>
              </a:rPr>
              <a:t>写目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MRUPCJ+MS-UIGothic"/>
                <a:cs typeface="MRUPCJ+MS-UIGothic"/>
              </a:rPr>
              <a:t>与范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RUPCJ+MS-UIGothic"/>
                <a:cs typeface="MRUPCJ+MS-UIGothic"/>
              </a:rPr>
              <a:t>明确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编</a:t>
            </a:r>
            <a:r>
              <a:rPr sz="1550" spc="25">
                <a:solidFill>
                  <a:srgbClr val="00B6FF"/>
                </a:solidFill>
                <a:latin typeface="MRUPCJ+MS-UIGothic"/>
                <a:cs typeface="MRUPCJ+MS-UIGothic"/>
              </a:rPr>
              <a:t>写目的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RUPCJ+MS-UIGothic"/>
                <a:cs typeface="MRUPCJ+MS-UIGothic"/>
              </a:rPr>
              <a:t>确定适用范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RUPCJ+MS-UIGothic"/>
                <a:cs typeface="MRUPCJ+MS-UIGothic"/>
              </a:rPr>
              <a:t>收集相关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B6FF"/>
                </a:solidFill>
                <a:latin typeface="MRUPCJ+MS-UIGothic"/>
                <a:cs typeface="MRUPCJ+MS-UIGothic"/>
              </a:rPr>
              <a:t>料与信息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RUPCJ+MS-UIGothic"/>
                <a:cs typeface="MRUPCJ+MS-UIGothic"/>
              </a:rPr>
              <a:t>收集法律法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 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RUPCJ+MS-UIGothic"/>
                <a:cs typeface="MRUPCJ+MS-UIGothic"/>
              </a:rPr>
              <a:t>收集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550" spc="25">
                <a:solidFill>
                  <a:srgbClr val="FFFFFF"/>
                </a:solidFill>
                <a:latin typeface="MRUPCJ+MS-UIGothic"/>
                <a:cs typeface="MRUPCJ+MS-UIGothic"/>
              </a:rPr>
              <a:t>操作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经验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收集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操作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程中的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、技巧、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注意事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为编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写作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导书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提供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MRUPCJ+MS-UIGothic"/>
                <a:cs typeface="MRUPCJ+MS-UIGothic"/>
              </a:rPr>
              <a:t>践依据。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https://d.book118.com/925114243211011114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MRUPCJ+MS-UIGothic</vt:lpstr>
      <vt:lpstr>SimSun</vt:lpstr>
      <vt:lpstr>LTEPCR+SWNHTA+ArialMT</vt:lpstr>
      <vt:lpstr>Times New Roman</vt:lpstr>
      <vt:lpstr>OQABWJ+VNIHLO+MicrosoftYaHei-Bold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2024-09-21T16:30:07.842</cp:lastPrinted>
  <dcterms:created xsi:type="dcterms:W3CDTF">2024-09-21T08:30:07Z</dcterms:created>
  <dcterms:modified xsi:type="dcterms:W3CDTF">2024-09-21T08:30:09Z</dcterms:modified>
</cp:coreProperties>
</file>