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05AD0C-5D53-4465-968E-B4795F218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895DD-49E7-406E-9A63-0D78AB172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B15C5C-8310-40A6-9A37-627DD3828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FC12E2-C299-4A67-B724-95CC8B6F49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FA6B9E-5781-4A93-8D06-122D0C6D17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A9DBFA-D7D4-416A-B707-42EBE55B5D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AB5C92-6F37-4CCD-B0D2-BAD44B1259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9DAE7-ECA5-442E-BE3C-5BEBA69948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E963AF-8F1D-475D-ADE5-47C4EAD65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A9691-F953-4B34-A4AB-E234E7FC7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02E3DE-EAA2-4DDA-914E-514DED9F3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2201430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车载行业发展趋势报告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车载行业发展现状</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车载行业发展趋势</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车载行业竞争格局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车载行业未来发展前景</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车载行业发展的挑战与对策</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结论和建议</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引言</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4" r="104"/>
          </a:stretch>
        </a:blipFill>
      </p:bgPr>
    </p:bg>
    <p:spTree>
      <p:nvGrpSpPr>
        <p:cNvPr id="1" name=""/>
        <p:cNvGrpSpPr/>
        <p:nvPr/>
      </p:nvGrpSpPr>
      <p:grpSpPr>
        <a:xfrm>
          <a:off x="0" y="0"/>
          <a:ext cx="0" cy="0"/>
        </a:xfrm>
      </p:grpSpPr>
      <p:grpSp>
        <p:nvGrpSpPr>
          <p:cNvPr id="2" name="Group 2"/>
          <p:cNvGrpSpPr/>
          <p:nvPr/>
        </p:nvGrpSpPr>
        <p:grpSpPr>
          <a:xfrm>
            <a:off x="952245" y="1058475"/>
            <a:ext cx="3433502" cy="1047616"/>
            <a:chOff x="952245" y="1058475"/>
            <a:chExt cx="3433502" cy="1047616"/>
          </a:xfrm>
        </p:grpSpPr>
        <p:sp>
          <p:nvSpPr>
            <p:cNvPr id="3" name="AutoShape 3"/>
            <p:cNvSpPr/>
            <p:nvPr/>
          </p:nvSpPr>
          <p:spPr>
            <a:xfrm>
              <a:off x="952245" y="1058475"/>
              <a:ext cx="499036" cy="4990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952245" y="1557511"/>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车载行业的发展速度越来越快，对人们的生活和工作产生了重大影响</a:t>
              </a:r>
            </a:p>
          </p:txBody>
        </p:sp>
        <p:sp>
          <p:nvSpPr>
            <p:cNvPr id="5" name="Freeform 5"/>
            <p:cNvSpPr/>
            <p:nvPr/>
          </p:nvSpPr>
          <p:spPr>
            <a:xfrm>
              <a:off x="1018407" y="1158203"/>
              <a:ext cx="366713" cy="2995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952245" y="2449104"/>
            <a:ext cx="3433502" cy="1019479"/>
            <a:chOff x="952245" y="2449104"/>
            <a:chExt cx="3433502" cy="1019479"/>
          </a:xfrm>
        </p:grpSpPr>
        <p:sp>
          <p:nvSpPr>
            <p:cNvPr id="7" name="AutoShape 7"/>
            <p:cNvSpPr/>
            <p:nvPr/>
          </p:nvSpPr>
          <p:spPr>
            <a:xfrm>
              <a:off x="952245" y="2449104"/>
              <a:ext cx="499036" cy="4990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1061339" y="2558199"/>
              <a:ext cx="280848" cy="280848"/>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952245" y="2920003"/>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车载系统的智能化、网络化、安全性等需求不断提升，对车载行业的发展提出了更高的要求</a:t>
              </a:r>
            </a:p>
          </p:txBody>
        </p:sp>
      </p:grpSp>
      <p:grpSp>
        <p:nvGrpSpPr>
          <p:cNvPr id="10" name="Group 10"/>
          <p:cNvGrpSpPr/>
          <p:nvPr/>
        </p:nvGrpSpPr>
        <p:grpSpPr>
          <a:xfrm>
            <a:off x="952245" y="3811596"/>
            <a:ext cx="3433502" cy="1028268"/>
            <a:chOff x="952245" y="3811596"/>
            <a:chExt cx="3433502" cy="1028268"/>
          </a:xfrm>
        </p:grpSpPr>
        <p:sp>
          <p:nvSpPr>
            <p:cNvPr id="11" name="AutoShape 11"/>
            <p:cNvSpPr/>
            <p:nvPr/>
          </p:nvSpPr>
          <p:spPr>
            <a:xfrm>
              <a:off x="952245" y="3811596"/>
              <a:ext cx="499036" cy="4990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1072405" y="3935736"/>
              <a:ext cx="258717" cy="250757"/>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952245" y="4291284"/>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车载行业的发展趋势对相关产业链的发展具有重要影响</a:t>
              </a:r>
            </a:p>
          </p:txBody>
        </p:sp>
      </p:grpSp>
      <p:grpSp>
        <p:nvGrpSpPr>
          <p:cNvPr id="14" name="Group 14"/>
          <p:cNvGrpSpPr/>
          <p:nvPr/>
        </p:nvGrpSpPr>
        <p:grpSpPr>
          <a:xfrm>
            <a:off x="355440" y="270889"/>
            <a:ext cx="402793" cy="344077"/>
            <a:chOff x="355440" y="270889"/>
            <a:chExt cx="402793" cy="344077"/>
          </a:xfrm>
        </p:grpSpPr>
        <p:sp>
          <p:nvSpPr>
            <p:cNvPr id="15" name="AutoShape 15"/>
            <p:cNvSpPr/>
            <p:nvPr/>
          </p:nvSpPr>
          <p:spPr>
            <a:xfrm>
              <a:off x="355440" y="27319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2708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2722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2792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2760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3652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3629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3642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3712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3680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4572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4549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4562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46325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4600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5492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49257" y="5469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38379" y="5482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5552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06988" y="5520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35" name="TextBox 35"/>
          <p:cNvSpPr txBox="1"/>
          <p:nvPr/>
        </p:nvSpPr>
        <p:spPr>
          <a:xfrm>
            <a:off x="952245" y="22578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研究背景和意义</a:t>
            </a:r>
          </a:p>
        </p:txBody>
      </p:sp>
      <p:pic>
        <p:nvPicPr>
          <p:cNvPr id="36" name="Picture 36"/>
          <p:cNvPicPr>
            <a:picLocks noChangeAspect="1"/>
          </p:cNvPicPr>
          <p:nvPr/>
        </p:nvPicPr>
        <p:blipFill>
          <a:blip r:embed="rId2"/>
          <a:srcRect l="17667" r="17667"/>
          <a:stretch>
            <a:fillRect/>
          </a:stretch>
        </p:blipFill>
        <p:spPr>
          <a:xfrm>
            <a:off x="5158862" y="1385681"/>
            <a:ext cx="3608654" cy="3608655"/>
          </a:xfrm>
          <a:prstGeom prst="ellipse">
            <a:avLst/>
          </a:prstGeom>
        </p:spPr>
      </p:pic>
      <p:pic>
        <p:nvPicPr>
          <p:cNvPr id="37" name="Picture 37"/>
          <p:cNvPicPr>
            <a:picLocks noChangeAspect="1"/>
          </p:cNvPicPr>
          <p:nvPr/>
        </p:nvPicPr>
        <p:blipFill>
          <a:blip r:embed="rId3"/>
          <a:srcRect l="16792" r="16792"/>
          <a:stretch>
            <a:fillRect/>
          </a:stretch>
        </p:blipFill>
        <p:spPr>
          <a:xfrm>
            <a:off x="7307185" y="609236"/>
            <a:ext cx="1743365" cy="1743365"/>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研究目的和方法</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探讨车载行业的发展趋势，为相关企业和产业链的发展提供参考</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研究目的</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收集和分析车载行业的市场数据、政策法规、技术动态等信息，结合行业专家和企业的访谈，对车载行业的发展趋势进行分析和预测。</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研究方法</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车载行业发展现状</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总体市场规模</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近年来，随着智能交通和汽车电子技术的快速发展，车载设备市场规模持续扩大。根据市场调研数据显示，2022年全球车载设备市场规模达到1500亿美元，预计到2025年将超过2000亿美元。</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中国市场规模</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中国作为全球最大的汽车市场，车载设备市场规模也呈现出快速增长的趋势。根据前瞻产业研究院数据，2022年中国车载设备市场规模约为300亿元，预计到2025年将达到500亿元。</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车载设备市场规模</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25922" r="25922"/>
          <a:stretch>
            <a:fillRect/>
          </a:stretch>
        </p:blipFill>
        <p:spPr>
          <a:xfrm>
            <a:off x="126559" y="910427"/>
            <a:ext cx="3359487" cy="4479316"/>
          </a:xfrm>
          <a:prstGeom prst="parallelogram">
            <a:avLst/>
          </a:prstGeom>
        </p:spPr>
      </p:pic>
      <p:sp>
        <p:nvSpPr>
          <p:cNvPr id="4" name="TextBox 4"/>
          <p:cNvSpPr txBox="1"/>
          <p:nvPr/>
        </p:nvSpPr>
        <p:spPr>
          <a:xfrm>
            <a:off x="4118922" y="910427"/>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车载信息娱乐系统</a:t>
            </a:r>
          </a:p>
        </p:txBody>
      </p:sp>
      <p:sp>
        <p:nvSpPr>
          <p:cNvPr id="5" name="AutoShape 5"/>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2977060" y="963386"/>
            <a:ext cx="624764"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9" name="TextBox 9"/>
          <p:cNvSpPr txBox="1"/>
          <p:nvPr/>
        </p:nvSpPr>
        <p:spPr>
          <a:xfrm>
            <a:off x="4118922" y="1321964"/>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车载信息娱乐系统是车载设备市场的主要产品之一，包括导航、音频、视频、电话等功能。随着消费者对车载娱乐和信息需求不断提高，车载信息娱乐系统市场前景广阔。</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主要产品类型及特点</a:t>
            </a:r>
          </a:p>
        </p:txBody>
      </p:sp>
      <p:sp>
        <p:nvSpPr>
          <p:cNvPr id="31" name="TextBox 31"/>
          <p:cNvSpPr txBox="1"/>
          <p:nvPr/>
        </p:nvSpPr>
        <p:spPr>
          <a:xfrm>
            <a:off x="3775497" y="2268856"/>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车载安全系统</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75497" y="2680393"/>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车载安全系统是保障驾驶安全的重要设备，包括倒车雷达、行车记录仪、碰撞预警等功能。随着消费者对驾驶安全的重视程度不断提高，车载安全系统市场也将迎来持续增长。</a:t>
            </a:r>
          </a:p>
        </p:txBody>
      </p:sp>
      <p:sp>
        <p:nvSpPr>
          <p:cNvPr id="37" name="TextBox 37"/>
          <p:cNvSpPr txBox="1"/>
          <p:nvPr/>
        </p:nvSpPr>
        <p:spPr>
          <a:xfrm>
            <a:off x="3462158" y="3627284"/>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车载智能驾驶系统</a:t>
            </a:r>
          </a:p>
        </p:txBody>
      </p:sp>
      <p:sp>
        <p:nvSpPr>
          <p:cNvPr id="38" name="AutoShape 38"/>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2248828" y="3680244"/>
            <a:ext cx="87164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2" name="TextBox 42"/>
          <p:cNvSpPr txBox="1"/>
          <p:nvPr/>
        </p:nvSpPr>
        <p:spPr>
          <a:xfrm>
            <a:off x="3462158" y="4038822"/>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车载智能驾驶系统是实现自动驾驶的关键设备，包括传感器、控制器、执行器等功能。随着自动驾驶技术的不断发展，车载智能驾驶系统市场潜力巨大。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flipH="1">
            <a:off x="944678" y="845676"/>
            <a:ext cx="0" cy="4512136"/>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681278" y="1022583"/>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rot="-5400000">
            <a:off x="1499845" y="1151484"/>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681278" y="2396349"/>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rot="-5400000">
            <a:off x="1499845" y="2525250"/>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681278" y="3770115"/>
            <a:ext cx="7179480" cy="50355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rot="-5400000">
            <a:off x="1499845" y="3899016"/>
            <a:ext cx="216262" cy="24575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1854050" y="986153"/>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上游供应商</a:t>
            </a:r>
          </a:p>
        </p:txBody>
      </p:sp>
      <p:sp>
        <p:nvSpPr>
          <p:cNvPr id="12" name="TextBox 12"/>
          <p:cNvSpPr txBox="1"/>
          <p:nvPr/>
        </p:nvSpPr>
        <p:spPr>
          <a:xfrm>
            <a:off x="1775643" y="1600247"/>
            <a:ext cx="7006708"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车载设备行业的上游供应商主要包括芯片制造商、电子元器件供应商等。这些供应商提供的产品包括芯片、传感器、电池等关键部件，是车载设备制造的基础。</a:t>
            </a:r>
          </a:p>
        </p:txBody>
      </p:sp>
      <p:sp>
        <p:nvSpPr>
          <p:cNvPr id="13" name="TextBox 13"/>
          <p:cNvSpPr txBox="1"/>
          <p:nvPr/>
        </p:nvSpPr>
        <p:spPr>
          <a:xfrm>
            <a:off x="1870007" y="236265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中游制造商</a:t>
            </a:r>
          </a:p>
        </p:txBody>
      </p:sp>
      <p:sp>
        <p:nvSpPr>
          <p:cNvPr id="14" name="TextBox 14"/>
          <p:cNvSpPr txBox="1"/>
          <p:nvPr/>
        </p:nvSpPr>
        <p:spPr>
          <a:xfrm>
            <a:off x="1775643" y="2957054"/>
            <a:ext cx="6990751"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车载设备行业的中游制造商主要包括汽车电子制造商、信息娱乐系统制造商等。这些制造商主要负责研发和生产各种车载设备，是车载设备产业链的核心环节。</a:t>
            </a:r>
          </a:p>
        </p:txBody>
      </p:sp>
      <p:sp>
        <p:nvSpPr>
          <p:cNvPr id="15" name="TextBox 15"/>
          <p:cNvSpPr txBox="1"/>
          <p:nvPr/>
        </p:nvSpPr>
        <p:spPr>
          <a:xfrm>
            <a:off x="1898582" y="3741540"/>
            <a:ext cx="5588727"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下游销售渠道</a:t>
            </a:r>
          </a:p>
        </p:txBody>
      </p:sp>
      <p:sp>
        <p:nvSpPr>
          <p:cNvPr id="16" name="TextBox 16"/>
          <p:cNvSpPr txBox="1"/>
          <p:nvPr/>
        </p:nvSpPr>
        <p:spPr>
          <a:xfrm>
            <a:off x="1789930" y="4330820"/>
            <a:ext cx="6962176" cy="666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车载设备行业的下游销售渠道主要包括汽车制造商、汽车零部件经销商、维修店等。这些销售渠道将车载设备销售给消费者，并为其提供售后服务。</a:t>
            </a:r>
          </a:p>
        </p:txBody>
      </p:sp>
      <p:sp>
        <p:nvSpPr>
          <p:cNvPr id="17" name="TextBox 1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行业链构建情况</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车载行业发展趋势</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596741" y="12720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776832" y="1584810"/>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随着技术的不断进步，车载设备也在不断升级，以满足消费者对安全、舒适和便捷的需求。</a:t>
            </a:r>
          </a:p>
        </p:txBody>
      </p:sp>
      <p:sp>
        <p:nvSpPr>
          <p:cNvPr id="4" name="TextBox 4"/>
          <p:cNvSpPr txBox="1"/>
          <p:nvPr/>
        </p:nvSpPr>
        <p:spPr>
          <a:xfrm>
            <a:off x="776832" y="1179287"/>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车载技术不断升级</a:t>
            </a:r>
          </a:p>
        </p:txBody>
      </p:sp>
      <p:pic>
        <p:nvPicPr>
          <p:cNvPr id="5" name="Picture 5"/>
          <p:cNvPicPr>
            <a:picLocks noChangeAspect="1"/>
          </p:cNvPicPr>
          <p:nvPr/>
        </p:nvPicPr>
        <p:blipFill>
          <a:blip r:embed="rId2"/>
          <a:srcRect l="16667" r="16667"/>
          <a:stretch>
            <a:fillRect/>
          </a:stretch>
        </p:blipFill>
        <p:spPr>
          <a:xfrm>
            <a:off x="4762500" y="901549"/>
            <a:ext cx="4058190" cy="4058190"/>
          </a:xfrm>
          <a:prstGeom prst="ellipse">
            <a:avLst/>
          </a:prstGeom>
        </p:spPr>
      </p:pic>
      <p:sp>
        <p:nvSpPr>
          <p:cNvPr id="6" name="TextBox 6"/>
          <p:cNvSpPr txBox="1"/>
          <p:nvPr/>
        </p:nvSpPr>
        <p:spPr>
          <a:xfrm>
            <a:off x="776832" y="2842110"/>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智能驾驶技术日益成熟，将为车载行业带来新的发展方向，提升产品竞争力。</a:t>
            </a:r>
          </a:p>
        </p:txBody>
      </p:sp>
      <p:sp>
        <p:nvSpPr>
          <p:cNvPr id="7" name="TextBox 7"/>
          <p:cNvSpPr txBox="1"/>
          <p:nvPr/>
        </p:nvSpPr>
        <p:spPr>
          <a:xfrm>
            <a:off x="776832" y="2436587"/>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智能驾驶技术应用</a:t>
            </a:r>
          </a:p>
        </p:txBody>
      </p:sp>
      <p:sp>
        <p:nvSpPr>
          <p:cNvPr id="8" name="TextBox 8"/>
          <p:cNvSpPr txBox="1"/>
          <p:nvPr/>
        </p:nvSpPr>
        <p:spPr>
          <a:xfrm>
            <a:off x="776832" y="4120577"/>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新能源汽车的推广和应用，将推动车载电源、电机、电控等技术的发展。</a:t>
            </a:r>
          </a:p>
        </p:txBody>
      </p:sp>
      <p:sp>
        <p:nvSpPr>
          <p:cNvPr id="9" name="TextBox 9"/>
          <p:cNvSpPr txBox="1"/>
          <p:nvPr/>
        </p:nvSpPr>
        <p:spPr>
          <a:xfrm>
            <a:off x="776832" y="3715053"/>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新能源汽车发展</a:t>
            </a:r>
          </a:p>
        </p:txBody>
      </p:sp>
      <p:grpSp>
        <p:nvGrpSpPr>
          <p:cNvPr id="10" name="Group 10"/>
          <p:cNvGrpSpPr/>
          <p:nvPr/>
        </p:nvGrpSpPr>
        <p:grpSpPr>
          <a:xfrm>
            <a:off x="355440" y="223264"/>
            <a:ext cx="402793" cy="344077"/>
            <a:chOff x="355440" y="223264"/>
            <a:chExt cx="402793" cy="344077"/>
          </a:xfrm>
        </p:grpSpPr>
        <p:sp>
          <p:nvSpPr>
            <p:cNvPr id="11" name="AutoShape 11"/>
            <p:cNvSpPr/>
            <p:nvPr/>
          </p:nvSpPr>
          <p:spPr>
            <a:xfrm>
              <a:off x="355440" y="22556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22326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22460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23161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22838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317579"/>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31527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31661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32362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32039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409590"/>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40728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40862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41563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41240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355440" y="501601"/>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49257" y="499296"/>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8379" y="500637"/>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24819" y="507645"/>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06988" y="504416"/>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31" name="TextBox 31"/>
          <p:cNvSpPr txBox="1"/>
          <p:nvPr/>
        </p:nvSpPr>
        <p:spPr>
          <a:xfrm>
            <a:off x="952245" y="178162"/>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技术创新带动产品升级</a:t>
            </a:r>
          </a:p>
        </p:txBody>
      </p:sp>
      <p:sp>
        <p:nvSpPr>
          <p:cNvPr id="32" name="AutoShape 32"/>
          <p:cNvSpPr/>
          <p:nvPr/>
        </p:nvSpPr>
        <p:spPr>
          <a:xfrm>
            <a:off x="596741" y="25293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96741" y="3807843"/>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p:bgPr>
    </p:bg>
    <p:spTree>
      <p:nvGrpSpPr>
        <p:cNvPr id="1" name=""/>
        <p:cNvGrpSpPr/>
        <p:nvPr/>
      </p:nvGrpSpPr>
      <p:grpSpPr>
        <a:xfrm>
          <a:off x="0" y="0"/>
          <a:ext cx="0" cy="0"/>
        </a:xfrm>
      </p:grpSpPr>
      <p:sp>
        <p:nvSpPr>
          <p:cNvPr id="2" name="AutoShape 2"/>
          <p:cNvSpPr/>
          <p:nvPr/>
        </p:nvSpPr>
        <p:spPr>
          <a:xfrm>
            <a:off x="773507" y="1183579"/>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773507"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随着人工智能技术的发展，车载设备将更加智能化，能够更好地满足用户需求。</a:t>
            </a:r>
          </a:p>
        </p:txBody>
      </p:sp>
      <p:sp>
        <p:nvSpPr>
          <p:cNvPr id="4" name="TextBox 4"/>
          <p:cNvSpPr txBox="1"/>
          <p:nvPr/>
        </p:nvSpPr>
        <p:spPr>
          <a:xfrm>
            <a:off x="773507" y="3039320"/>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车载设备智能化</a:t>
            </a:r>
          </a:p>
        </p:txBody>
      </p:sp>
      <p:cxnSp>
        <p:nvCxnSpPr>
          <p:cNvPr id="5" name="Connector 5"/>
          <p:cNvCxnSpPr/>
          <p:nvPr/>
        </p:nvCxnSpPr>
        <p:spPr>
          <a:xfrm>
            <a:off x="855471" y="3521225"/>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788998" y="3212197"/>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81073" y="3138985"/>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649450" y="1136053"/>
            <a:ext cx="728133" cy="72813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2750" r="12750"/>
          <a:stretch>
            <a:fillRect/>
          </a:stretch>
        </p:blipFill>
        <p:spPr>
          <a:xfrm>
            <a:off x="3937452" y="1088428"/>
            <a:ext cx="1743365" cy="1743365"/>
          </a:xfrm>
          <a:prstGeom prst="ellipse">
            <a:avLst/>
          </a:prstGeom>
        </p:spPr>
      </p:pic>
      <p:sp>
        <p:nvSpPr>
          <p:cNvPr id="10" name="TextBox 10"/>
          <p:cNvSpPr txBox="1"/>
          <p:nvPr/>
        </p:nvSpPr>
        <p:spPr>
          <a:xfrm>
            <a:off x="3649450"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车联网技术的应用</a:t>
            </a:r>
          </a:p>
        </p:txBody>
      </p:sp>
      <p:cxnSp>
        <p:nvCxnSpPr>
          <p:cNvPr id="11" name="Connector 11"/>
          <p:cNvCxnSpPr/>
          <p:nvPr/>
        </p:nvCxnSpPr>
        <p:spPr>
          <a:xfrm>
            <a:off x="3731414" y="3473700"/>
            <a:ext cx="2091267"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5664941" y="3164671"/>
            <a:ext cx="161925"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5757016"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541418" y="1136053"/>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6829419" y="1088428"/>
            <a:ext cx="1743365" cy="1743365"/>
          </a:xfrm>
          <a:prstGeom prst="ellipse">
            <a:avLst/>
          </a:prstGeom>
        </p:spPr>
      </p:pic>
      <p:sp>
        <p:nvSpPr>
          <p:cNvPr id="16" name="TextBox 16"/>
          <p:cNvSpPr txBox="1"/>
          <p:nvPr/>
        </p:nvSpPr>
        <p:spPr>
          <a:xfrm>
            <a:off x="6541418"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5G技术的推广</a:t>
            </a:r>
          </a:p>
        </p:txBody>
      </p:sp>
      <p:cxnSp>
        <p:nvCxnSpPr>
          <p:cNvPr id="17" name="Connector 17"/>
          <p:cNvCxnSpPr/>
          <p:nvPr/>
        </p:nvCxnSpPr>
        <p:spPr>
          <a:xfrm>
            <a:off x="6623382" y="3473700"/>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8556909" y="3164671"/>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8648983"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7667" r="17667"/>
          <a:stretch>
            <a:fillRect/>
          </a:stretch>
        </p:blipFill>
        <p:spPr>
          <a:xfrm>
            <a:off x="1061374" y="1136053"/>
            <a:ext cx="1743365" cy="1743365"/>
          </a:xfrm>
          <a:prstGeom prst="ellipse">
            <a:avLst/>
          </a:prstGeom>
        </p:spPr>
      </p:pic>
      <p:sp>
        <p:nvSpPr>
          <p:cNvPr id="21" name="TextBox 21"/>
          <p:cNvSpPr txBox="1"/>
          <p:nvPr/>
        </p:nvSpPr>
        <p:spPr>
          <a:xfrm>
            <a:off x="3649450"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车联网技术的应用将为车载行业带来新的发展机遇，提升车辆的智能化水平。</a:t>
            </a:r>
          </a:p>
        </p:txBody>
      </p:sp>
      <p:sp>
        <p:nvSpPr>
          <p:cNvPr id="22" name="TextBox 22"/>
          <p:cNvSpPr txBox="1"/>
          <p:nvPr/>
        </p:nvSpPr>
        <p:spPr>
          <a:xfrm>
            <a:off x="6541418"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5G技术的应用将为车载网联化带来新的突破，实现更高效的车载通信。</a:t>
            </a:r>
          </a:p>
        </p:txBody>
      </p:sp>
      <p:sp>
        <p:nvSpPr>
          <p:cNvPr id="23" name="TextBox 23"/>
          <p:cNvSpPr txBox="1"/>
          <p:nvPr/>
        </p:nvSpPr>
        <p:spPr>
          <a:xfrm>
            <a:off x="6589043"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03</a:t>
            </a:r>
          </a:p>
        </p:txBody>
      </p:sp>
      <p:grpSp>
        <p:nvGrpSpPr>
          <p:cNvPr id="24" name="Group 24"/>
          <p:cNvGrpSpPr/>
          <p:nvPr/>
        </p:nvGrpSpPr>
        <p:grpSpPr>
          <a:xfrm>
            <a:off x="355440" y="265159"/>
            <a:ext cx="402793" cy="344077"/>
            <a:chOff x="355440" y="265159"/>
            <a:chExt cx="402793" cy="344077"/>
          </a:xfrm>
        </p:grpSpPr>
        <p:sp>
          <p:nvSpPr>
            <p:cNvPr id="25" name="AutoShape 25"/>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45" name="TextBox 45"/>
          <p:cNvSpPr txBox="1"/>
          <p:nvPr/>
        </p:nvSpPr>
        <p:spPr>
          <a:xfrm>
            <a:off x="952245" y="178162"/>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智能化和网联化趋势</a:t>
            </a:r>
          </a:p>
        </p:txBody>
      </p:sp>
      <p:sp>
        <p:nvSpPr>
          <p:cNvPr id="46" name="TextBox 46"/>
          <p:cNvSpPr txBox="1"/>
          <p:nvPr/>
        </p:nvSpPr>
        <p:spPr>
          <a:xfrm>
            <a:off x="3668500"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02</a:t>
            </a:r>
          </a:p>
        </p:txBody>
      </p:sp>
      <p:sp>
        <p:nvSpPr>
          <p:cNvPr id="47" name="TextBox 47"/>
          <p:cNvSpPr txBox="1"/>
          <p:nvPr/>
        </p:nvSpPr>
        <p:spPr>
          <a:xfrm>
            <a:off x="835476"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grpSp>
        <p:nvGrpSpPr>
          <p:cNvPr id="2" name="Group 2"/>
          <p:cNvGrpSpPr/>
          <p:nvPr/>
        </p:nvGrpSpPr>
        <p:grpSpPr>
          <a:xfrm>
            <a:off x="355440" y="221399"/>
            <a:ext cx="402793" cy="344077"/>
            <a:chOff x="355440" y="221399"/>
            <a:chExt cx="402793" cy="344077"/>
          </a:xfrm>
        </p:grpSpPr>
        <p:sp>
          <p:nvSpPr>
            <p:cNvPr id="3" name="AutoShape 3"/>
            <p:cNvSpPr/>
            <p:nvPr/>
          </p:nvSpPr>
          <p:spPr>
            <a:xfrm>
              <a:off x="355440" y="22370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49257" y="22139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38379" y="22274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4819" y="2297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06988" y="22651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55440" y="31571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3134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3147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32175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3185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40772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40542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40676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41376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41054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9973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9743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9877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50578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50255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3" name="TextBox 23"/>
          <p:cNvSpPr txBox="1"/>
          <p:nvPr/>
        </p:nvSpPr>
        <p:spPr>
          <a:xfrm>
            <a:off x="863008" y="17629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服务和内容产业融合发展</a:t>
            </a:r>
          </a:p>
        </p:txBody>
      </p:sp>
      <p:grpSp>
        <p:nvGrpSpPr>
          <p:cNvPr id="24" name="Group 24"/>
          <p:cNvGrpSpPr/>
          <p:nvPr/>
        </p:nvGrpSpPr>
        <p:grpSpPr>
          <a:xfrm>
            <a:off x="4674059" y="2435003"/>
            <a:ext cx="4518193" cy="906660"/>
            <a:chOff x="4674059" y="2435003"/>
            <a:chExt cx="4518193" cy="906660"/>
          </a:xfrm>
        </p:grpSpPr>
        <p:sp>
          <p:nvSpPr>
            <p:cNvPr id="25" name="TextBox 25"/>
            <p:cNvSpPr txBox="1"/>
            <p:nvPr/>
          </p:nvSpPr>
          <p:spPr>
            <a:xfrm>
              <a:off x="4674059" y="2435003"/>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车载服务的多样化</a:t>
              </a:r>
            </a:p>
          </p:txBody>
        </p:sp>
        <p:sp>
          <p:nvSpPr>
            <p:cNvPr id="26" name="TextBox 26"/>
            <p:cNvSpPr txBox="1"/>
            <p:nvPr/>
          </p:nvSpPr>
          <p:spPr>
            <a:xfrm>
              <a:off x="4674059" y="2793083"/>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车载设备将提供更加多样化的服务，如在线音乐、在线视频、在线导航等。</a:t>
              </a:r>
            </a:p>
          </p:txBody>
        </p:sp>
      </p:grpSp>
      <p:grpSp>
        <p:nvGrpSpPr>
          <p:cNvPr id="27" name="Group 27"/>
          <p:cNvGrpSpPr/>
          <p:nvPr/>
        </p:nvGrpSpPr>
        <p:grpSpPr>
          <a:xfrm>
            <a:off x="4674059" y="3726139"/>
            <a:ext cx="4518193" cy="906661"/>
            <a:chOff x="4674059" y="3726139"/>
            <a:chExt cx="4518193" cy="906661"/>
          </a:xfrm>
        </p:grpSpPr>
        <p:sp>
          <p:nvSpPr>
            <p:cNvPr id="28" name="TextBox 28"/>
            <p:cNvSpPr txBox="1"/>
            <p:nvPr/>
          </p:nvSpPr>
          <p:spPr>
            <a:xfrm>
              <a:off x="4674059" y="3726139"/>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车联网金融服务的推广</a:t>
              </a:r>
            </a:p>
          </p:txBody>
        </p:sp>
        <p:sp>
          <p:nvSpPr>
            <p:cNvPr id="29" name="TextBox 29"/>
            <p:cNvSpPr txBox="1"/>
            <p:nvPr/>
          </p:nvSpPr>
          <p:spPr>
            <a:xfrm>
              <a:off x="4674059" y="4084220"/>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车联网金融服务的推广将为车载行业带来新的商业模式和利润增长点。</a:t>
              </a:r>
            </a:p>
          </p:txBody>
        </p:sp>
      </p:grpSp>
      <p:sp>
        <p:nvSpPr>
          <p:cNvPr id="30" name="TextBox 30"/>
          <p:cNvSpPr txBox="1"/>
          <p:nvPr/>
        </p:nvSpPr>
        <p:spPr>
          <a:xfrm>
            <a:off x="4674059" y="1147002"/>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车载娱乐和信息系统的融合</a:t>
            </a:r>
          </a:p>
        </p:txBody>
      </p:sp>
      <p:sp>
        <p:nvSpPr>
          <p:cNvPr id="31" name="TextBox 31"/>
          <p:cNvSpPr txBox="1"/>
          <p:nvPr/>
        </p:nvSpPr>
        <p:spPr>
          <a:xfrm>
            <a:off x="4674059" y="1505083"/>
            <a:ext cx="4453805"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随着消费者对车载娱乐和信息系统的需求增加，车载行业将与内容产业进行深度融合。</a:t>
            </a:r>
          </a:p>
        </p:txBody>
      </p:sp>
      <p:pic>
        <p:nvPicPr>
          <p:cNvPr id="32" name="Picture 32"/>
          <p:cNvPicPr>
            <a:picLocks noChangeAspect="1"/>
          </p:cNvPicPr>
          <p:nvPr/>
        </p:nvPicPr>
        <p:blipFill>
          <a:blip r:embed="rId2"/>
          <a:srcRect l="17651" r="17651"/>
          <a:stretch>
            <a:fillRect/>
          </a:stretch>
        </p:blipFill>
        <p:spPr>
          <a:xfrm>
            <a:off x="678911" y="1010652"/>
            <a:ext cx="3564863" cy="3564863"/>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国家对新能源汽车、智能交通等产业的支持政策，将为车载行业的发展提供良好的环境。</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标准制定和推广</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车载行业的相关标准和规范的制定和推广，将为行业的发展提供指导和支持。</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国家政策支持</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产业政策和标准推动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04</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车载行业竞争格局</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https://d.book118.com/925122014303011122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2024-09-26T09:21:59.430</cp:lastPrinted>
  <dcterms:created xsi:type="dcterms:W3CDTF">2024-09-26T01:21:59Z</dcterms:created>
  <dcterms:modified xsi:type="dcterms:W3CDTF">2024-09-26T01:22:01Z</dcterms:modified>
</cp:coreProperties>
</file>