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image" Target="../media/image6.png" /><Relationship Id="rId4" Type="http://schemas.openxmlformats.org/officeDocument/2006/relationships/tags" Target="../tags/tag14.xml" /><Relationship Id="rId5" Type="http://schemas.openxmlformats.org/officeDocument/2006/relationships/image" Target="../media/image7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image" Target="../media/image2.png" /><Relationship Id="rId4" Type="http://schemas.openxmlformats.org/officeDocument/2006/relationships/tags" Target="../tags/tag51.xml" /><Relationship Id="rId5" Type="http://schemas.openxmlformats.org/officeDocument/2006/relationships/image" Target="../media/image3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42ACF-4702-4DC6-8E69-C85A9BDB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0FCD3-E4BB-47CF-B2AD-E5D5A93D1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CF89C-EAF6-4ED1-954B-993C506B4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892B1-3BD7-44CE-8B29-681FD2B8B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08297-C330-4FA1-A6A7-768F11997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FF1E8-A16F-423A-A68C-3F51F30C6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93CD2-3361-4C7B-A3E4-278729BE9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2716F-F850-4799-8B0B-BF0C6BA00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12C92-F2E1-4401-8A20-E51E95090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1B9BB-160C-48C2-B377-0BBC51296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1D9CF-8BBF-458E-B9B5-DB2CB46E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705"/>
            <a:ext cx="12192000" cy="6861412"/>
          </a:xfrm>
          <a:prstGeom prst="rect">
            <a:avLst/>
          </a:prstGeom>
        </p:spPr>
      </p:pic>
      <p:pic>
        <p:nvPicPr>
          <p:cNvPr id="2097157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492" y="3007905"/>
            <a:ext cx="2395478" cy="3099493"/>
          </a:xfrm>
          <a:prstGeom prst="rect">
            <a:avLst/>
          </a:prstGeom>
        </p:spPr>
      </p:pic>
      <p:pic>
        <p:nvPicPr>
          <p:cNvPr id="2097159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59877" y="4510515"/>
            <a:ext cx="6459563" cy="2345191"/>
          </a:xfrm>
          <a:prstGeom prst="rect">
            <a:avLst/>
          </a:prstGeom>
        </p:spPr>
      </p:pic>
      <p:pic>
        <p:nvPicPr>
          <p:cNvPr id="2097161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344" y="258620"/>
            <a:ext cx="5613831" cy="2816058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838199" y="855892"/>
            <a:ext cx="5613831" cy="281605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838200" y="3806250"/>
            <a:ext cx="5613830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署名占位符 10"/>
          <p:cNvSpPr>
            <a:spLocks noGrp="1"/>
          </p:cNvSpPr>
          <p:nvPr userDrawn="1">
            <p:ph type="body" sz="quarter" idx="17" hasCustomPrompt="1"/>
            <p:custDataLst>
              <p:tags r:id="rId11"/>
            </p:custDataLst>
          </p:nvPr>
        </p:nvSpPr>
        <p:spPr>
          <a:xfrm>
            <a:off x="838169" y="4627964"/>
            <a:ext cx="5613829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6" y="0"/>
            <a:ext cx="3867912" cy="6858000"/>
          </a:xfrm>
          <a:prstGeom prst="rect">
            <a:avLst/>
          </a:prstGeom>
        </p:spPr>
      </p:pic>
      <p:pic>
        <p:nvPicPr>
          <p:cNvPr id="2097165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6" y="4704588"/>
            <a:ext cx="2208276" cy="2153412"/>
          </a:xfrm>
          <a:prstGeom prst="rect">
            <a:avLst/>
          </a:prstGeom>
        </p:spPr>
      </p:pic>
      <p:pic>
        <p:nvPicPr>
          <p:cNvPr id="2097167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6" y="0"/>
            <a:ext cx="4558284" cy="1321308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839788" y="1165026"/>
            <a:ext cx="2382383" cy="4527949"/>
          </a:xfrm>
        </p:spPr>
        <p:txBody>
          <a:bodyPr vert="horz" anchor="ctr">
            <a:normAutofit/>
          </a:bodyPr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5481828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104016" y="1999119"/>
            <a:ext cx="6367550" cy="3770551"/>
          </a:xfrm>
        </p:spPr>
        <p:txBody>
          <a:bodyPr anchor="t">
            <a:normAutofit/>
          </a:bodyPr>
          <a:lstStyle>
            <a:lvl1pPr algn="r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6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5101616" y="647420"/>
            <a:ext cx="6367550" cy="1224000"/>
          </a:xfrm>
        </p:spPr>
        <p:txBody>
          <a:bodyPr anchor="ctr">
            <a:noAutofit/>
          </a:bodyPr>
          <a:lstStyle>
            <a:lvl1pPr marL="0" indent="0" algn="r">
              <a:buNone/>
              <a:defRPr sz="8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7883" y="217125"/>
            <a:ext cx="10515600" cy="6552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 noProof="1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1200785"/>
            <a:ext cx="10515600" cy="497713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40105" y="217805"/>
            <a:ext cx="10515600" cy="655200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Ref idx="1001">
        <a:schemeClr val="bg1"/>
      </p:bgRef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3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780" y="3007995"/>
            <a:ext cx="2395220" cy="3098165"/>
          </a:xfrm>
          <a:prstGeom prst="rect">
            <a:avLst/>
          </a:prstGeom>
        </p:spPr>
      </p:pic>
      <p:pic>
        <p:nvPicPr>
          <p:cNvPr id="2097175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60090" y="4509770"/>
            <a:ext cx="6459855" cy="2343785"/>
          </a:xfrm>
          <a:prstGeom prst="rect">
            <a:avLst/>
          </a:prstGeom>
        </p:spPr>
      </p:pic>
      <p:pic>
        <p:nvPicPr>
          <p:cNvPr id="2097177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400" y="260350"/>
            <a:ext cx="5614035" cy="2814955"/>
          </a:xfrm>
          <a:prstGeom prst="rect">
            <a:avLst/>
          </a:prstGeom>
        </p:spPr>
      </p:pic>
      <p:sp>
        <p:nvSpPr>
          <p:cNvPr id="1048748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38200" y="944792"/>
            <a:ext cx="5029144" cy="2814658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4265250"/>
            <a:ext cx="5029144" cy="1800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png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Image 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293485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4622">
                <a:moveTo>
                  <a:pt x="19200" y="3725"/>
                </a:moveTo>
                <a:lnTo>
                  <a:pt x="19200" y="4622"/>
                </a:lnTo>
                <a:lnTo>
                  <a:pt x="18317" y="4622"/>
                </a:lnTo>
                <a:lnTo>
                  <a:pt x="18326" y="4622"/>
                </a:lnTo>
                <a:cubicBezTo>
                  <a:pt x="18811" y="4609"/>
                  <a:pt x="19200" y="4213"/>
                  <a:pt x="19200" y="3725"/>
                </a:cubicBezTo>
                <a:close/>
                <a:moveTo>
                  <a:pt x="0" y="0"/>
                </a:moveTo>
                <a:lnTo>
                  <a:pt x="19200" y="0"/>
                </a:lnTo>
                <a:lnTo>
                  <a:pt x="19200" y="2279"/>
                </a:lnTo>
                <a:cubicBezTo>
                  <a:pt x="19200" y="1784"/>
                  <a:pt x="18798" y="1382"/>
                  <a:pt x="18303" y="1382"/>
                </a:cubicBezTo>
                <a:lnTo>
                  <a:pt x="898" y="1382"/>
                </a:lnTo>
                <a:cubicBezTo>
                  <a:pt x="403" y="1382"/>
                  <a:pt x="1" y="1784"/>
                  <a:pt x="1" y="2279"/>
                </a:cubicBezTo>
                <a:lnTo>
                  <a:pt x="1" y="3725"/>
                </a:lnTo>
                <a:cubicBezTo>
                  <a:pt x="1" y="4213"/>
                  <a:pt x="390" y="4609"/>
                  <a:pt x="875" y="4622"/>
                </a:cubicBezTo>
                <a:lnTo>
                  <a:pt x="884" y="4622"/>
                </a:lnTo>
                <a:lnTo>
                  <a:pt x="0" y="4622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217170"/>
            <a:ext cx="8287385" cy="655320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212215"/>
            <a:ext cx="10515600" cy="496506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69" r:id="rId2"/>
    <p:sldLayoutId id="2147487870" r:id="rId3"/>
    <p:sldLayoutId id="2147487871" r:id="rId4"/>
    <p:sldLayoutId id="2147487872" r:id="rId5"/>
    <p:sldLayoutId id="2147487873" r:id="rId6"/>
    <p:sldLayoutId id="2147487874" r:id="rId7"/>
    <p:sldLayoutId id="2147487875" r:id="rId8"/>
    <p:sldLayoutId id="2147487876" r:id="rId9"/>
    <p:sldLayoutId id="2147487877" r:id="rId10"/>
    <p:sldLayoutId id="21474878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ea"/>
          <a:ea typeface="+mj-ea"/>
          <a:cs typeface="汉仪粗圆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tags" Target="../tags/tag67.xml" /><Relationship Id="rId20" Type="http://schemas.openxmlformats.org/officeDocument/2006/relationships/tags" Target="../tags/tag85.xml" /><Relationship Id="rId21" Type="http://schemas.openxmlformats.org/officeDocument/2006/relationships/tags" Target="../tags/tag86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410313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儿童基本舞步PPT课件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汇报人：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1165026"/>
            <a:ext cx="2382383" cy="45279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0" name="序号"/>
          <p:cNvSpPr txBox="1"/>
          <p:nvPr>
            <p:custDataLst>
              <p:tags r:id="rId3"/>
            </p:custDataLst>
          </p:nvPr>
        </p:nvSpPr>
        <p:spPr>
          <a:xfrm>
            <a:off x="4052570" y="101155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01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2" name="项标题"/>
          <p:cNvSpPr txBox="1"/>
          <p:nvPr>
            <p:custDataLst>
              <p:tags r:id="rId4"/>
            </p:custDataLst>
          </p:nvPr>
        </p:nvSpPr>
        <p:spPr>
          <a:xfrm>
            <a:off x="6690360" y="101155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64" name="Shape 0"/>
          <p:cNvSpPr/>
          <p:nvPr>
            <p:custDataLst>
              <p:tags r:id="rId5"/>
            </p:custDataLst>
          </p:nvPr>
        </p:nvSpPr>
        <p:spPr>
          <a:xfrm>
            <a:off x="4542790" y="169735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4052570" y="191516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02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6690360" y="191516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儿童基本舞步概述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0" name="Shape 0"/>
          <p:cNvSpPr/>
          <p:nvPr>
            <p:custDataLst>
              <p:tags r:id="rId8"/>
            </p:custDataLst>
          </p:nvPr>
        </p:nvSpPr>
        <p:spPr>
          <a:xfrm>
            <a:off x="4542790" y="260096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2" name="序号"/>
          <p:cNvSpPr txBox="1"/>
          <p:nvPr>
            <p:custDataLst>
              <p:tags r:id="rId9"/>
            </p:custDataLst>
          </p:nvPr>
        </p:nvSpPr>
        <p:spPr>
          <a:xfrm>
            <a:off x="4052570" y="281876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03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74" name="项标题"/>
          <p:cNvSpPr txBox="1"/>
          <p:nvPr>
            <p:custDataLst>
              <p:tags r:id="rId10"/>
            </p:custDataLst>
          </p:nvPr>
        </p:nvSpPr>
        <p:spPr>
          <a:xfrm>
            <a:off x="6690360" y="281876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儿童基本舞步的步骤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6" name="Shape 0"/>
          <p:cNvSpPr/>
          <p:nvPr>
            <p:custDataLst>
              <p:tags r:id="rId11"/>
            </p:custDataLst>
          </p:nvPr>
        </p:nvSpPr>
        <p:spPr>
          <a:xfrm>
            <a:off x="4542790" y="350456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8" name="序号"/>
          <p:cNvSpPr txBox="1"/>
          <p:nvPr>
            <p:custDataLst>
              <p:tags r:id="rId12"/>
            </p:custDataLst>
          </p:nvPr>
        </p:nvSpPr>
        <p:spPr>
          <a:xfrm>
            <a:off x="4052570" y="372237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04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13"/>
            </p:custDataLst>
          </p:nvPr>
        </p:nvSpPr>
        <p:spPr>
          <a:xfrm>
            <a:off x="6690360" y="372237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儿童基本舞步的技巧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2" name="Shape 0"/>
          <p:cNvSpPr/>
          <p:nvPr>
            <p:custDataLst>
              <p:tags r:id="rId14"/>
            </p:custDataLst>
          </p:nvPr>
        </p:nvSpPr>
        <p:spPr>
          <a:xfrm>
            <a:off x="4542790" y="440817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序号"/>
          <p:cNvSpPr txBox="1"/>
          <p:nvPr>
            <p:custDataLst>
              <p:tags r:id="rId15"/>
            </p:custDataLst>
          </p:nvPr>
        </p:nvSpPr>
        <p:spPr>
          <a:xfrm>
            <a:off x="4052570" y="462597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05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6" name="项标题"/>
          <p:cNvSpPr txBox="1"/>
          <p:nvPr>
            <p:custDataLst>
              <p:tags r:id="rId16"/>
            </p:custDataLst>
          </p:nvPr>
        </p:nvSpPr>
        <p:spPr>
          <a:xfrm>
            <a:off x="6690360" y="462597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儿童基本舞步的实践应用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8" name="Shape 0"/>
          <p:cNvSpPr/>
          <p:nvPr>
            <p:custDataLst>
              <p:tags r:id="rId17"/>
            </p:custDataLst>
          </p:nvPr>
        </p:nvSpPr>
        <p:spPr>
          <a:xfrm>
            <a:off x="4542790" y="531177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90" name="序号"/>
          <p:cNvSpPr txBox="1"/>
          <p:nvPr>
            <p:custDataLst>
              <p:tags r:id="rId18"/>
            </p:custDataLst>
          </p:nvPr>
        </p:nvSpPr>
        <p:spPr>
          <a:xfrm>
            <a:off x="4052570" y="552958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06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9"/>
            </p:custDataLst>
          </p:nvPr>
        </p:nvSpPr>
        <p:spPr>
          <a:xfrm>
            <a:off x="6690360" y="552958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儿童基本舞步的注意事项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94" name="Shape 0"/>
          <p:cNvSpPr/>
          <p:nvPr>
            <p:custDataLst>
              <p:tags r:id="rId20"/>
            </p:custDataLst>
          </p:nvPr>
        </p:nvSpPr>
        <p:spPr>
          <a:xfrm>
            <a:off x="4542790" y="621538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04016" y="1999119"/>
            <a:ext cx="6367550" cy="3770551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101616" y="647420"/>
            <a:ext cx="636755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04016" y="1999119"/>
            <a:ext cx="6367550" cy="3770551"/>
          </a:xfrm>
        </p:spPr>
        <p:txBody>
          <a:bodyPr/>
          <a:lstStyle/>
          <a:p>
            <a:r>
              <a:rPr lang="zh-CN" altLang="en-US"/>
              <a:t>儿童基本舞步概述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101616" y="647420"/>
            <a:ext cx="636755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儿童基本舞步的定义</a:t>
            </a:r>
            <a:endParaRPr lang="zh-CN" altLang="en-US"/>
          </a:p>
        </p:txBody>
      </p:sp>
      <p:sp>
        <p:nvSpPr>
          <p:cNvPr id="1048862" name="五边形 30"/>
          <p:cNvSpPr/>
          <p:nvPr>
            <p:custDataLst>
              <p:tags r:id="rId2"/>
            </p:custDataLst>
          </p:nvPr>
        </p:nvSpPr>
        <p:spPr>
          <a:xfrm>
            <a:off x="838200" y="314180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4" name="燕尾形 36"/>
          <p:cNvSpPr/>
          <p:nvPr>
            <p:custDataLst>
              <p:tags r:id="rId3"/>
            </p:custDataLst>
          </p:nvPr>
        </p:nvSpPr>
        <p:spPr>
          <a:xfrm>
            <a:off x="3342276" y="314180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6" name="燕尾形 37"/>
          <p:cNvSpPr/>
          <p:nvPr>
            <p:custDataLst>
              <p:tags r:id="rId4"/>
            </p:custDataLst>
          </p:nvPr>
        </p:nvSpPr>
        <p:spPr>
          <a:xfrm>
            <a:off x="8350429" y="314180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8" name="燕尾形 38"/>
          <p:cNvSpPr/>
          <p:nvPr>
            <p:custDataLst>
              <p:tags r:id="rId5"/>
            </p:custDataLst>
          </p:nvPr>
        </p:nvSpPr>
        <p:spPr>
          <a:xfrm>
            <a:off x="5846353" y="314180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1634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包括但不限于：踏步、跳跃、旋转、滑步等。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5690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儿童基本舞步是指适合儿童学习、练习的舞蹈基本动作和步伐。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5690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儿童基本舞步可以帮助儿童提高身体协调性、灵活性和节奏感。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1634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儿童基本舞步的学习可以增强儿童的自信心和表现力。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儿童基本舞步的重要性</a:t>
            </a:r>
            <a:endParaRPr lang="zh-CN" altLang="en-US"/>
          </a:p>
        </p:txBody>
      </p:sp>
      <p:sp>
        <p:nvSpPr>
          <p:cNvPr id="1048912" name="矩形 3"/>
          <p:cNvSpPr/>
          <p:nvPr>
            <p:custDataLst>
              <p:tags r:id="rId2"/>
            </p:custDataLst>
          </p:nvPr>
        </p:nvSpPr>
        <p:spPr>
          <a:xfrm>
            <a:off x="1421049" y="1212215"/>
            <a:ext cx="9901049" cy="1088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13"/>
          <p:cNvSpPr/>
          <p:nvPr>
            <p:custDataLst>
              <p:tags r:id="rId3"/>
            </p:custDataLst>
          </p:nvPr>
        </p:nvSpPr>
        <p:spPr>
          <a:xfrm>
            <a:off x="869964" y="1212215"/>
            <a:ext cx="268513" cy="1088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4"/>
          <p:cNvSpPr txBox="1"/>
          <p:nvPr>
            <p:custDataLst>
              <p:tags r:id="rId4"/>
            </p:custDataLst>
          </p:nvPr>
        </p:nvSpPr>
        <p:spPr>
          <a:xfrm>
            <a:off x="1704540" y="1306270"/>
            <a:ext cx="9473562" cy="900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促进身体发育：通过舞蹈训练，增强肌肉力量，提高身体协调性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39"/>
          <p:cNvSpPr/>
          <p:nvPr>
            <p:custDataLst>
              <p:tags r:id="rId5"/>
            </p:custDataLst>
          </p:nvPr>
        </p:nvSpPr>
        <p:spPr>
          <a:xfrm>
            <a:off x="1421049" y="2504483"/>
            <a:ext cx="9901049" cy="1088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5"/>
          <p:cNvSpPr/>
          <p:nvPr>
            <p:custDataLst>
              <p:tags r:id="rId6"/>
            </p:custDataLst>
          </p:nvPr>
        </p:nvSpPr>
        <p:spPr>
          <a:xfrm>
            <a:off x="869964" y="2504483"/>
            <a:ext cx="268513" cy="1088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41"/>
          <p:cNvSpPr txBox="1"/>
          <p:nvPr>
            <p:custDataLst>
              <p:tags r:id="rId7"/>
            </p:custDataLst>
          </p:nvPr>
        </p:nvSpPr>
        <p:spPr>
          <a:xfrm>
            <a:off x="1704540" y="2598539"/>
            <a:ext cx="9473562" cy="900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培养审美能力：通过舞蹈欣赏，提高审美情趣，培养艺术素养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12"/>
          <p:cNvSpPr/>
          <p:nvPr>
            <p:custDataLst>
              <p:tags r:id="rId8"/>
            </p:custDataLst>
          </p:nvPr>
        </p:nvSpPr>
        <p:spPr>
          <a:xfrm>
            <a:off x="1421049" y="3796751"/>
            <a:ext cx="9901049" cy="1088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17"/>
          <p:cNvSpPr/>
          <p:nvPr>
            <p:custDataLst>
              <p:tags r:id="rId9"/>
            </p:custDataLst>
          </p:nvPr>
        </p:nvSpPr>
        <p:spPr>
          <a:xfrm>
            <a:off x="869964" y="3796751"/>
            <a:ext cx="268513" cy="1088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19"/>
          <p:cNvSpPr txBox="1"/>
          <p:nvPr>
            <p:custDataLst>
              <p:tags r:id="rId10"/>
            </p:custDataLst>
          </p:nvPr>
        </p:nvSpPr>
        <p:spPr>
          <a:xfrm>
            <a:off x="1704540" y="3890807"/>
            <a:ext cx="9473562" cy="900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增强自信心：通过舞蹈表演，增强自信心，提高自我表现能力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49"/>
          <p:cNvSpPr/>
          <p:nvPr>
            <p:custDataLst>
              <p:tags r:id="rId11"/>
            </p:custDataLst>
          </p:nvPr>
        </p:nvSpPr>
        <p:spPr>
          <a:xfrm>
            <a:off x="1421049" y="5088357"/>
            <a:ext cx="9901049" cy="1088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26"/>
          <p:cNvSpPr/>
          <p:nvPr>
            <p:custDataLst>
              <p:tags r:id="rId12"/>
            </p:custDataLst>
          </p:nvPr>
        </p:nvSpPr>
        <p:spPr>
          <a:xfrm>
            <a:off x="869964" y="5088357"/>
            <a:ext cx="268513" cy="1088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文本框 27"/>
          <p:cNvSpPr txBox="1"/>
          <p:nvPr>
            <p:custDataLst>
              <p:tags r:id="rId13"/>
            </p:custDataLst>
          </p:nvPr>
        </p:nvSpPr>
        <p:spPr>
          <a:xfrm>
            <a:off x="1704540" y="5182412"/>
            <a:ext cx="9473562" cy="900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培养团队精神：通过舞蹈合作，增强团队意识，培养合作精神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儿童基本舞步的学习方法</a:t>
            </a:r>
            <a:endParaRPr lang="zh-CN" altLang="en-US"/>
          </a:p>
        </p:txBody>
      </p:sp>
      <p:sp>
        <p:nvSpPr>
          <p:cNvPr id="1048970" name="矩形 15"/>
          <p:cNvSpPr/>
          <p:nvPr>
            <p:custDataLst>
              <p:tags r:id="rId2"/>
            </p:custDataLst>
          </p:nvPr>
        </p:nvSpPr>
        <p:spPr>
          <a:xfrm>
            <a:off x="2267680" y="1296513"/>
            <a:ext cx="7660046" cy="6735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模仿学习：通过模仿老师的动作，逐步掌握基本舞步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17"/>
          <p:cNvSpPr/>
          <p:nvPr>
            <p:custDataLst>
              <p:tags r:id="rId3"/>
            </p:custDataLst>
          </p:nvPr>
        </p:nvSpPr>
        <p:spPr>
          <a:xfrm flipV="1">
            <a:off x="2185937" y="1212215"/>
            <a:ext cx="1370055" cy="2580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 flipH="1">
            <a:off x="8636860" y="1797192"/>
            <a:ext cx="1370055" cy="2580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27"/>
          <p:cNvSpPr/>
          <p:nvPr>
            <p:custDataLst>
              <p:tags r:id="rId5"/>
            </p:custDataLst>
          </p:nvPr>
        </p:nvSpPr>
        <p:spPr>
          <a:xfrm>
            <a:off x="2267680" y="2670825"/>
            <a:ext cx="7660046" cy="6735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练习与反馈：通过反复练习，不断纠正错误，提高舞步质量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29"/>
          <p:cNvSpPr/>
          <p:nvPr>
            <p:custDataLst>
              <p:tags r:id="rId6"/>
            </p:custDataLst>
          </p:nvPr>
        </p:nvSpPr>
        <p:spPr>
          <a:xfrm flipV="1">
            <a:off x="2185937" y="2586527"/>
            <a:ext cx="1370055" cy="2580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30"/>
          <p:cNvSpPr/>
          <p:nvPr>
            <p:custDataLst>
              <p:tags r:id="rId7"/>
            </p:custDataLst>
          </p:nvPr>
        </p:nvSpPr>
        <p:spPr>
          <a:xfrm flipH="1">
            <a:off x="8636860" y="3171504"/>
            <a:ext cx="1370055" cy="2580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8"/>
            </p:custDataLst>
          </p:nvPr>
        </p:nvSpPr>
        <p:spPr>
          <a:xfrm>
            <a:off x="2267680" y="4045138"/>
            <a:ext cx="7660046" cy="6735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音乐与节奏：通过音乐和节奏的配合，提高舞步的协调性和美感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7"/>
          <p:cNvSpPr/>
          <p:nvPr>
            <p:custDataLst>
              <p:tags r:id="rId9"/>
            </p:custDataLst>
          </p:nvPr>
        </p:nvSpPr>
        <p:spPr>
          <a:xfrm flipV="1">
            <a:off x="2185937" y="3960840"/>
            <a:ext cx="1370055" cy="2580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8"/>
          <p:cNvSpPr/>
          <p:nvPr>
            <p:custDataLst>
              <p:tags r:id="rId10"/>
            </p:custDataLst>
          </p:nvPr>
        </p:nvSpPr>
        <p:spPr>
          <a:xfrm flipH="1">
            <a:off x="8636860" y="4545816"/>
            <a:ext cx="1370055" cy="2580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0"/>
          <p:cNvSpPr/>
          <p:nvPr>
            <p:custDataLst>
              <p:tags r:id="rId11"/>
            </p:custDataLst>
          </p:nvPr>
        </p:nvSpPr>
        <p:spPr>
          <a:xfrm>
            <a:off x="2267680" y="5419450"/>
            <a:ext cx="7660046" cy="67353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兴趣与坚持：培养对舞蹈的兴趣，坚持练习，不断提高舞步水平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任意多边形 12"/>
          <p:cNvSpPr/>
          <p:nvPr>
            <p:custDataLst>
              <p:tags r:id="rId12"/>
            </p:custDataLst>
          </p:nvPr>
        </p:nvSpPr>
        <p:spPr>
          <a:xfrm flipV="1">
            <a:off x="2185937" y="5335152"/>
            <a:ext cx="1370055" cy="2580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 13"/>
          <p:cNvSpPr/>
          <p:nvPr>
            <p:custDataLst>
              <p:tags r:id="rId13"/>
            </p:custDataLst>
          </p:nvPr>
        </p:nvSpPr>
        <p:spPr>
          <a:xfrm flipH="1">
            <a:off x="8636860" y="5920129"/>
            <a:ext cx="1370055" cy="2580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04016" y="1999119"/>
            <a:ext cx="6367550" cy="3770551"/>
          </a:xfrm>
        </p:spPr>
        <p:txBody>
          <a:bodyPr/>
          <a:lstStyle/>
          <a:p>
            <a:r>
              <a:rPr lang="zh-CN" altLang="en-US"/>
              <a:t>儿童基本舞步的步骤</a:t>
            </a:r>
            <a:endParaRPr lang="zh-CN" altLang="en-US"/>
          </a:p>
        </p:txBody>
      </p:sp>
      <p:sp>
        <p:nvSpPr>
          <p:cNvPr id="10490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101616" y="647420"/>
            <a:ext cx="636755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基础步伐</a:t>
            </a:r>
            <a:endParaRPr lang="zh-CN" altLang="en-US"/>
          </a:p>
        </p:txBody>
      </p:sp>
      <p:sp>
        <p:nvSpPr>
          <p:cNvPr id="104905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145558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200869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203958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488277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141233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486424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0204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屈膝：单膝或双膝同时弯曲，保持身体平衡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156856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踢腿：单脚或双脚同时踢出，保持身体平衡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6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02665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跳步：双脚同时离地，然后同时落地，保持身体平衡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11665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转步：双脚同时转动，保持身体平衡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13519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踏步：双脚交替向前迈步，保持身体平衡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161182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滑步：双脚同时向前或向后滑动，保持身体平衡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7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641298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29487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292400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4983400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63759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498278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进阶步伐</a:t>
            </a:r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2"/>
            </p:custDataLst>
          </p:nvPr>
        </p:nvSpPr>
        <p:spPr>
          <a:xfrm>
            <a:off x="838853" y="1283535"/>
            <a:ext cx="3262733" cy="223922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10"/>
          <p:cNvSpPr/>
          <p:nvPr>
            <p:custDataLst>
              <p:tags r:id="rId3"/>
            </p:custDataLst>
          </p:nvPr>
        </p:nvSpPr>
        <p:spPr>
          <a:xfrm>
            <a:off x="1191331" y="1278314"/>
            <a:ext cx="528717" cy="2741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4"/>
            </p:custDataLst>
          </p:nvPr>
        </p:nvSpPr>
        <p:spPr>
          <a:xfrm>
            <a:off x="992899" y="2048544"/>
            <a:ext cx="2927277" cy="131289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旋转：单脚旋转、双脚旋转、原地旋转等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8" name="矩形 6"/>
          <p:cNvSpPr/>
          <p:nvPr>
            <p:custDataLst>
              <p:tags r:id="rId5"/>
            </p:custDataLst>
          </p:nvPr>
        </p:nvSpPr>
        <p:spPr>
          <a:xfrm>
            <a:off x="4465462" y="1283535"/>
            <a:ext cx="3262733" cy="223922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11"/>
          <p:cNvSpPr/>
          <p:nvPr>
            <p:custDataLst>
              <p:tags r:id="rId6"/>
            </p:custDataLst>
          </p:nvPr>
        </p:nvSpPr>
        <p:spPr>
          <a:xfrm>
            <a:off x="4837522" y="1278314"/>
            <a:ext cx="528717" cy="2741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7"/>
            </p:custDataLst>
          </p:nvPr>
        </p:nvSpPr>
        <p:spPr>
          <a:xfrm>
            <a:off x="4619508" y="2048544"/>
            <a:ext cx="2927277" cy="131289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跳跃：单脚跳、双脚跳、原地跳等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4" name="矩形 7"/>
          <p:cNvSpPr/>
          <p:nvPr>
            <p:custDataLst>
              <p:tags r:id="rId8"/>
            </p:custDataLst>
          </p:nvPr>
        </p:nvSpPr>
        <p:spPr>
          <a:xfrm>
            <a:off x="8091418" y="1283535"/>
            <a:ext cx="3262733" cy="223922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2"/>
          <p:cNvSpPr/>
          <p:nvPr>
            <p:custDataLst>
              <p:tags r:id="rId9"/>
            </p:custDataLst>
          </p:nvPr>
        </p:nvSpPr>
        <p:spPr>
          <a:xfrm>
            <a:off x="8483061" y="1278314"/>
            <a:ext cx="528717" cy="2741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10"/>
            </p:custDataLst>
          </p:nvPr>
        </p:nvSpPr>
        <p:spPr>
          <a:xfrm>
            <a:off x="8245464" y="2048544"/>
            <a:ext cx="2927277" cy="131289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滑步：单脚滑步、双脚滑步、原地滑步等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33"/>
          <p:cNvSpPr/>
          <p:nvPr>
            <p:custDataLst>
              <p:tags r:id="rId11"/>
            </p:custDataLst>
          </p:nvPr>
        </p:nvSpPr>
        <p:spPr>
          <a:xfrm>
            <a:off x="838200" y="3872292"/>
            <a:ext cx="3262733" cy="223922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37"/>
          <p:cNvSpPr/>
          <p:nvPr>
            <p:custDataLst>
              <p:tags r:id="rId12"/>
            </p:custDataLst>
          </p:nvPr>
        </p:nvSpPr>
        <p:spPr>
          <a:xfrm>
            <a:off x="1190678" y="3867070"/>
            <a:ext cx="528717" cy="2741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13"/>
            </p:custDataLst>
          </p:nvPr>
        </p:nvSpPr>
        <p:spPr>
          <a:xfrm>
            <a:off x="992246" y="4637300"/>
            <a:ext cx="2927277" cy="131289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踢腿：单脚踢腿、双脚踢腿、原地踢腿等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6" name="矩形 34"/>
          <p:cNvSpPr/>
          <p:nvPr>
            <p:custDataLst>
              <p:tags r:id="rId14"/>
            </p:custDataLst>
          </p:nvPr>
        </p:nvSpPr>
        <p:spPr>
          <a:xfrm>
            <a:off x="4464809" y="3872292"/>
            <a:ext cx="3262733" cy="223922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38"/>
          <p:cNvSpPr/>
          <p:nvPr>
            <p:custDataLst>
              <p:tags r:id="rId15"/>
            </p:custDataLst>
          </p:nvPr>
        </p:nvSpPr>
        <p:spPr>
          <a:xfrm>
            <a:off x="4836869" y="3867070"/>
            <a:ext cx="528717" cy="2741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16"/>
            </p:custDataLst>
          </p:nvPr>
        </p:nvSpPr>
        <p:spPr>
          <a:xfrm>
            <a:off x="4618855" y="4637300"/>
            <a:ext cx="2927277" cy="131289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转体：单脚转体、双脚转体、原地转体等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35"/>
          <p:cNvSpPr/>
          <p:nvPr>
            <p:custDataLst>
              <p:tags r:id="rId17"/>
            </p:custDataLst>
          </p:nvPr>
        </p:nvSpPr>
        <p:spPr>
          <a:xfrm>
            <a:off x="8090766" y="3872292"/>
            <a:ext cx="3262733" cy="223922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9"/>
          <p:cNvSpPr/>
          <p:nvPr>
            <p:custDataLst>
              <p:tags r:id="rId18"/>
            </p:custDataLst>
          </p:nvPr>
        </p:nvSpPr>
        <p:spPr>
          <a:xfrm>
            <a:off x="8482408" y="3867070"/>
            <a:ext cx="528717" cy="2741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9"/>
            </p:custDataLst>
          </p:nvPr>
        </p:nvSpPr>
        <p:spPr>
          <a:xfrm>
            <a:off x="8244812" y="4637300"/>
            <a:ext cx="2927277" cy="131289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组合：将上述基本步伐进行组合，形成更复杂的舞步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组合步伐</a:t>
            </a:r>
            <a:endParaRPr lang="zh-CN" altLang="en-US"/>
          </a:p>
        </p:txBody>
      </p:sp>
      <p:sp>
        <p:nvSpPr>
          <p:cNvPr id="10491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6522" y="1212215"/>
            <a:ext cx="1332356" cy="133467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6762" y="3016403"/>
            <a:ext cx="2072364" cy="31607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基本步伐：包括踏步、踮脚、转圈等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2"/>
          <p:cNvSpPr/>
          <p:nvPr>
            <p:custDataLst>
              <p:tags r:id="rId4"/>
            </p:custDataLst>
          </p:nvPr>
        </p:nvSpPr>
        <p:spPr>
          <a:xfrm>
            <a:off x="1303985" y="2624335"/>
            <a:ext cx="1797561" cy="12729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2281" y="1212215"/>
            <a:ext cx="1332356" cy="133467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1845" y="3016403"/>
            <a:ext cx="2072364" cy="31607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组合方式：将基本步伐按照一定的顺序和节奏进行组合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3"/>
          <p:cNvSpPr/>
          <p:nvPr>
            <p:custDataLst>
              <p:tags r:id="rId7"/>
            </p:custDataLst>
          </p:nvPr>
        </p:nvSpPr>
        <p:spPr>
          <a:xfrm>
            <a:off x="3899744" y="2624335"/>
            <a:ext cx="1797561" cy="12729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7364" y="1212215"/>
            <a:ext cx="1332356" cy="133467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604" y="3016403"/>
            <a:ext cx="2072364" cy="31607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变化方式：可以通过改变步伐的速度、方向、力度等方式进行变化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4"/>
          <p:cNvSpPr/>
          <p:nvPr>
            <p:custDataLst>
              <p:tags r:id="rId10"/>
            </p:custDataLst>
          </p:nvPr>
        </p:nvSpPr>
        <p:spPr>
          <a:xfrm>
            <a:off x="6494152" y="2624335"/>
            <a:ext cx="1797561" cy="12729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22447" y="1212215"/>
            <a:ext cx="1332356" cy="133467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52687" y="3016403"/>
            <a:ext cx="2072364" cy="31607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练习方法：可以通过模仿、练习、表演等方式进行学习和掌握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5"/>
          <p:cNvSpPr/>
          <p:nvPr>
            <p:custDataLst>
              <p:tags r:id="rId13"/>
            </p:custDataLst>
          </p:nvPr>
        </p:nvSpPr>
        <p:spPr>
          <a:xfrm>
            <a:off x="9089911" y="2624335"/>
            <a:ext cx="1797561" cy="12729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04016" y="1999119"/>
            <a:ext cx="6367550" cy="3770551"/>
          </a:xfrm>
        </p:spPr>
        <p:txBody>
          <a:bodyPr/>
          <a:lstStyle/>
          <a:p>
            <a:r>
              <a:rPr lang="zh-CN" altLang="en-US"/>
              <a:t>儿童基本舞步的技巧</a:t>
            </a:r>
            <a:endParaRPr lang="zh-CN" altLang="en-US"/>
          </a:p>
        </p:txBody>
      </p:sp>
      <p:sp>
        <p:nvSpPr>
          <p:cNvPr id="10492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101616" y="647420"/>
            <a:ext cx="636755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https://d.book118.com/925141031333011034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2"/>
  <p:tag name="KSO_WM_UNIT_INDEX" val="1_1_2"/>
  <p:tag name="KSO_WM_UNIT_LAYERLEVEL" val="1_1_1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2"/>
  <p:tag name="KSO_WM_UNIT_INDEX" val="1_2_2"/>
  <p:tag name="KSO_WM_UNIT_LAYERLEVEL" val="1_1_1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2"/>
  <p:tag name="KSO_WM_UNIT_INDEX" val="1_3_2"/>
  <p:tag name="KSO_WM_UNIT_LAYERLEVEL" val="1_1_1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2"/>
  <p:tag name="KSO_WM_UNIT_INDEX" val="1_4_2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2"/>
  <p:tag name="KSO_WM_UNIT_INDEX" val="1_5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2"/>
  <p:tag name="KSO_WM_UNIT_INDEX" val="1_6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1"/>
  <p:tag name="KSO_WM_UNIT_DIAGRAM_ISNUMVISUAL" val="0"/>
  <p:tag name="KSO_WM_UNIT_DIAGRAM_ISREFERUNIT" val="0"/>
  <p:tag name="KSO_WM_UNIT_HIGHLIGHT" val="0"/>
  <p:tag name="KSO_WM_UNIT_ID" val="custom202312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1"/>
  <p:tag name="KSO_WM_UNIT_DIAGRAM_ISNUMVISUAL" val="0"/>
  <p:tag name="KSO_WM_UNIT_DIAGRAM_ISREFERUNIT" val="0"/>
  <p:tag name="KSO_WM_UNIT_HIGHLIGHT" val="0"/>
  <p:tag name="KSO_WM_UNIT_ID" val="custom202312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1"/>
  <p:tag name="KSO_WM_UNIT_DIAGRAM_ISNUMVISUAL" val="0"/>
  <p:tag name="KSO_WM_UNIT_DIAGRAM_ISREFERUNIT" val="0"/>
  <p:tag name="KSO_WM_UNIT_HIGHLIGHT" val="0"/>
  <p:tag name="KSO_WM_UNIT_ID" val="custom202312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12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1"/>
  <p:tag name="KSO_WM_UNIT_DIAGRAM_ISNUMVISUAL" val="0"/>
  <p:tag name="KSO_WM_UNIT_DIAGRAM_ISREFERUNIT" val="0"/>
  <p:tag name="KSO_WM_UNIT_HIGHLIGHT" val="0"/>
  <p:tag name="KSO_WM_UNIT_ID" val="custom202312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12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1">
      <a:dk1>
        <a:srgbClr val="000000"/>
      </a:dk1>
      <a:lt1>
        <a:srgbClr val="FFFFFF"/>
      </a:lt1>
      <a:dk2>
        <a:srgbClr val="3A0C00"/>
      </a:dk2>
      <a:lt2>
        <a:srgbClr val="FFFFFF"/>
      </a:lt2>
      <a:accent1>
        <a:srgbClr val="FF7526"/>
      </a:accent1>
      <a:accent2>
        <a:srgbClr val="E23C83"/>
      </a:accent2>
      <a:accent3>
        <a:srgbClr val="A010F8"/>
      </a:accent3>
      <a:accent4>
        <a:srgbClr val="E62E19"/>
      </a:accent4>
      <a:accent5>
        <a:srgbClr val="EFC203"/>
      </a:accent5>
      <a:accent6>
        <a:srgbClr val="66CB55"/>
      </a:accent6>
      <a:hlink>
        <a:srgbClr val="304FFE"/>
      </a:hlink>
      <a:folHlink>
        <a:srgbClr val="492067"/>
      </a:folHlink>
    </a:clrScheme>
    <a:fontScheme name="主题字体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accent1">
              <a:lumMod val="50000"/>
              <a:alpha val="60000"/>
            </a:schemeClr>
          </a:solidFill>
          <a:prstDash val="solid"/>
        </a:ln>
      </a:spPr>
      <a:bodyPr/>
      <a:lstStyle/>
    </a:lnDef>
    <a:txDef>
      <a:spPr>
        <a:noFill/>
      </a:spPr>
      <a:bodyPr anchor="ctr" anchorCtr="0" bIns="0" lIns="0" rIns="0" rtlCol="0" tIns="0" wrap="square">
        <a:normAutofit/>
      </a:bodyPr>
      <a:lstStyle>
        <a:defPPr algn="r">
          <a:lnSpc>
            <a:spcPct val="100000"/>
          </a:lnSpc>
          <a:defRPr altLang="en-US" b="1" dirty="0" sz="2400" lang="zh-CN" spc="300">
            <a:solidFill>
              <a:schemeClr val="accent1">
                <a:lumMod val="50000"/>
              </a:schemeClr>
            </a:solidFill>
            <a:latin typeface="+mj-ea"/>
            <a:ea typeface="+mj-ea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汉仪粗圆简</vt:lpstr>
      <vt:lpstr>微软雅黑</vt:lpstr>
      <vt:lpstr>Office Theme</vt:lpstr>
      <vt:lpstr>儿童基本舞步PPT课件</vt:lpstr>
      <vt:lpstr>目录</vt:lpstr>
      <vt:lpstr>添加章节标题</vt:lpstr>
      <vt:lpstr>儿童基本舞步概述</vt:lpstr>
      <vt:lpstr>儿童基本舞步的定义</vt:lpstr>
      <vt:lpstr>儿童基本舞步的重要性</vt:lpstr>
      <vt:lpstr>儿童基本舞步的学习方法</vt:lpstr>
      <vt:lpstr>儿童基本舞步的步骤</vt:lpstr>
      <vt:lpstr>基础步伐</vt:lpstr>
      <vt:lpstr>进阶步伐</vt:lpstr>
      <vt:lpstr>组合步伐</vt:lpstr>
      <vt:lpstr>儿童基本舞步的技巧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2024-08-30T17:25:48.110</cp:lastPrinted>
  <dcterms:created xsi:type="dcterms:W3CDTF">2024-08-30T09:25:48Z</dcterms:created>
  <dcterms:modified xsi:type="dcterms:W3CDTF">2024-08-30T09:25:50Z</dcterms:modified>
</cp:coreProperties>
</file>