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9144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12287F6-7E6F-4A27-96A6-D40D64C979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713688-7246-40D8-8763-675262F955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ABEE80D-10D5-4E7D-B3E9-486B2C384C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D215B20-C616-4377-9483-84BE5F88A7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3717D3B-F094-4363-A87C-64056047DAB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C5A4FF7-E95F-4C33-AE97-B6341C81A16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38594ED-3992-4444-AA8F-CCE63F3D727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019639-FD8F-4C49-AD12-9AEF4F80D2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604278-FAAA-42C8-87D0-F6D1DE672B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94DA72-7061-4A4E-A943-6E23B3B467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4A5F20-981A-4A69-B358-8282AD2F2B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6235065" y="40957"/>
            <a:ext cx="2057400" cy="330200"/>
          </a:xfrm>
          <a:prstGeom prst="rect">
            <a:avLst/>
          </a:prstGeom>
        </p:spPr>
        <p:txBody>
          <a:bodyPr wrap="square" lIns="0" tIns="0" rIns="0" bIns="0">
            <a:spAutoFit/>
          </a:bodyPr>
          <a:lstStyle>
            <a:lvl1pPr>
              <a:defRPr sz="2000" b="0" i="0">
                <a:solidFill>
                  <a:srgbClr val="003399"/>
                </a:solidFill>
                <a:latin typeface="宋体"/>
                <a:cs typeface="宋体"/>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2400" b="1" i="0">
                <a:solidFill>
                  <a:schemeClr val="tx1"/>
                </a:solidFill>
                <a:latin typeface="Microsoft JhengHei"/>
                <a:cs typeface="Microsoft JhengHei"/>
              </a:defRPr>
            </a:lvl1pPr>
          </a:lstStyle>
          <a:p/>
        </p:txBody>
      </p:sp>
      <p:sp>
        <p:nvSpPr>
          <p:cNvPr id="4" name="Holder 4"/>
          <p:cNvSpPr>
            <a:spLocks noGrp="1"/>
          </p:cNvSpPr>
          <p:nvPr>
            <p:ph type="ftr" sz="quarter" idx="5"/>
          </p:nvPr>
        </p:nvSpPr>
        <p:spPr/>
        <p:txBody>
          <a:bodyPr lIns="0" tIns="0" rIns="0" bIns="0"/>
          <a:lstStyle>
            <a:lvl1pPr>
              <a:defRPr sz="2000" b="0" i="0">
                <a:solidFill>
                  <a:srgbClr val="204060"/>
                </a:solidFill>
                <a:latin typeface="Arial Black"/>
                <a:cs typeface="Arial Black"/>
              </a:defRPr>
            </a:lvl1pPr>
          </a:lstStyle>
          <a:p>
            <a:pPr marL="12700">
              <a:lnSpc>
                <a:spcPct val="100000"/>
              </a:lnSpc>
              <a:spcBef>
                <a:spcPts val="300"/>
              </a:spcBef>
            </a:pPr>
            <a:r>
              <a:rPr/>
              <a:t>X</a:t>
            </a:r>
          </a:p>
        </p:txBody>
      </p:sp>
      <p:sp>
        <p:nvSpPr>
          <p:cNvPr id="5" name="Holder 5"/>
          <p:cNvSpPr>
            <a:spLocks noGrp="1"/>
          </p:cNvSpPr>
          <p:nvPr>
            <p:ph type="dt" sz="half" idx="6"/>
          </p:nvPr>
        </p:nvSpPr>
        <p:spPr/>
        <p:txBody>
          <a:bodyPr lIns="0" tIns="0" rIns="0" bIns="0"/>
          <a:lstStyle>
            <a:lvl1pPr>
              <a:defRPr sz="1800" b="0" i="0">
                <a:solidFill>
                  <a:srgbClr val="003399"/>
                </a:solidFill>
                <a:latin typeface="黑体"/>
                <a:cs typeface="黑体"/>
              </a:defRPr>
            </a:lvl1pPr>
          </a:lstStyle>
          <a:p>
            <a:pPr marL="12700">
              <a:lnSpc>
                <a:spcPts val="2000"/>
              </a:lnSpc>
            </a:pPr>
            <a:r>
              <a:rPr spc="-10"/>
              <a:t>电气工程系</a:t>
            </a:r>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000" b="0" i="0">
                <a:solidFill>
                  <a:srgbClr val="003399"/>
                </a:solidFill>
                <a:latin typeface="宋体"/>
                <a:cs typeface="宋体"/>
              </a:defRPr>
            </a:lvl1pPr>
          </a:lstStyle>
          <a:p/>
        </p:txBody>
      </p:sp>
      <p:sp>
        <p:nvSpPr>
          <p:cNvPr id="3" name="Holder 3"/>
          <p:cNvSpPr>
            <a:spLocks noGrp="1"/>
          </p:cNvSpPr>
          <p:nvPr>
            <p:ph type="body" idx="1"/>
          </p:nvPr>
        </p:nvSpPr>
        <p:spPr/>
        <p:txBody>
          <a:bodyPr lIns="0" tIns="0" rIns="0" bIns="0"/>
          <a:lstStyle>
            <a:lvl1pPr>
              <a:defRPr sz="2400" b="1" i="0">
                <a:solidFill>
                  <a:schemeClr val="tx1"/>
                </a:solidFill>
                <a:latin typeface="Microsoft JhengHei"/>
                <a:cs typeface="Microsoft JhengHei"/>
              </a:defRPr>
            </a:lvl1pPr>
          </a:lstStyle>
          <a:p/>
        </p:txBody>
      </p:sp>
      <p:sp>
        <p:nvSpPr>
          <p:cNvPr id="4" name="Holder 4"/>
          <p:cNvSpPr>
            <a:spLocks noGrp="1"/>
          </p:cNvSpPr>
          <p:nvPr>
            <p:ph type="ftr" sz="quarter" idx="5"/>
          </p:nvPr>
        </p:nvSpPr>
        <p:spPr/>
        <p:txBody>
          <a:bodyPr lIns="0" tIns="0" rIns="0" bIns="0"/>
          <a:lstStyle>
            <a:lvl1pPr>
              <a:defRPr sz="2000" b="0" i="0">
                <a:solidFill>
                  <a:srgbClr val="204060"/>
                </a:solidFill>
                <a:latin typeface="Arial Black"/>
                <a:cs typeface="Arial Black"/>
              </a:defRPr>
            </a:lvl1pPr>
          </a:lstStyle>
          <a:p>
            <a:pPr marL="12700">
              <a:lnSpc>
                <a:spcPct val="100000"/>
              </a:lnSpc>
              <a:spcBef>
                <a:spcPts val="300"/>
              </a:spcBef>
            </a:pPr>
            <a:r>
              <a:rPr/>
              <a:t>X</a:t>
            </a:r>
          </a:p>
        </p:txBody>
      </p:sp>
      <p:sp>
        <p:nvSpPr>
          <p:cNvPr id="5" name="Holder 5"/>
          <p:cNvSpPr>
            <a:spLocks noGrp="1"/>
          </p:cNvSpPr>
          <p:nvPr>
            <p:ph type="dt" sz="half" idx="6"/>
          </p:nvPr>
        </p:nvSpPr>
        <p:spPr/>
        <p:txBody>
          <a:bodyPr lIns="0" tIns="0" rIns="0" bIns="0"/>
          <a:lstStyle>
            <a:lvl1pPr>
              <a:defRPr sz="1800" b="0" i="0">
                <a:solidFill>
                  <a:srgbClr val="003399"/>
                </a:solidFill>
                <a:latin typeface="黑体"/>
                <a:cs typeface="黑体"/>
              </a:defRPr>
            </a:lvl1pPr>
          </a:lstStyle>
          <a:p>
            <a:pPr marL="12700">
              <a:lnSpc>
                <a:spcPts val="2000"/>
              </a:lnSpc>
            </a:pPr>
            <a:r>
              <a:rPr spc="-10"/>
              <a:t>电气工程系</a:t>
            </a:r>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000" b="0" i="0">
                <a:solidFill>
                  <a:srgbClr val="003399"/>
                </a:solidFill>
                <a:latin typeface="宋体"/>
                <a:cs typeface="宋体"/>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defRPr sz="2000" b="0" i="0">
                <a:solidFill>
                  <a:srgbClr val="204060"/>
                </a:solidFill>
                <a:latin typeface="Arial Black"/>
                <a:cs typeface="Arial Black"/>
              </a:defRPr>
            </a:lvl1pPr>
          </a:lstStyle>
          <a:p>
            <a:pPr marL="12700">
              <a:lnSpc>
                <a:spcPct val="100000"/>
              </a:lnSpc>
              <a:spcBef>
                <a:spcPts val="300"/>
              </a:spcBef>
            </a:pPr>
            <a:r>
              <a:rPr/>
              <a:t>X</a:t>
            </a:r>
          </a:p>
        </p:txBody>
      </p:sp>
      <p:sp>
        <p:nvSpPr>
          <p:cNvPr id="6" name="Holder 6"/>
          <p:cNvSpPr>
            <a:spLocks noGrp="1"/>
          </p:cNvSpPr>
          <p:nvPr>
            <p:ph type="dt" sz="half" idx="6"/>
          </p:nvPr>
        </p:nvSpPr>
        <p:spPr/>
        <p:txBody>
          <a:bodyPr lIns="0" tIns="0" rIns="0" bIns="0"/>
          <a:lstStyle>
            <a:lvl1pPr>
              <a:defRPr sz="1800" b="0" i="0">
                <a:solidFill>
                  <a:srgbClr val="003399"/>
                </a:solidFill>
                <a:latin typeface="黑体"/>
                <a:cs typeface="黑体"/>
              </a:defRPr>
            </a:lvl1pPr>
          </a:lstStyle>
          <a:p>
            <a:pPr marL="12700">
              <a:lnSpc>
                <a:spcPts val="2000"/>
              </a:lnSpc>
            </a:pPr>
            <a:r>
              <a:rPr spc="-10"/>
              <a:t>电气工程系</a:t>
            </a:r>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000" b="0" i="0">
                <a:solidFill>
                  <a:srgbClr val="003399"/>
                </a:solidFill>
                <a:latin typeface="宋体"/>
                <a:cs typeface="宋体"/>
              </a:defRPr>
            </a:lvl1pPr>
          </a:lstStyle>
          <a:p/>
        </p:txBody>
      </p:sp>
      <p:sp>
        <p:nvSpPr>
          <p:cNvPr id="3" name="Holder 3"/>
          <p:cNvSpPr>
            <a:spLocks noGrp="1"/>
          </p:cNvSpPr>
          <p:nvPr>
            <p:ph type="ftr" sz="quarter" idx="5"/>
          </p:nvPr>
        </p:nvSpPr>
        <p:spPr/>
        <p:txBody>
          <a:bodyPr lIns="0" tIns="0" rIns="0" bIns="0"/>
          <a:lstStyle>
            <a:lvl1pPr>
              <a:defRPr sz="2000" b="0" i="0">
                <a:solidFill>
                  <a:srgbClr val="204060"/>
                </a:solidFill>
                <a:latin typeface="Arial Black"/>
                <a:cs typeface="Arial Black"/>
              </a:defRPr>
            </a:lvl1pPr>
          </a:lstStyle>
          <a:p>
            <a:pPr marL="12700">
              <a:lnSpc>
                <a:spcPct val="100000"/>
              </a:lnSpc>
              <a:spcBef>
                <a:spcPts val="300"/>
              </a:spcBef>
            </a:pPr>
            <a:r>
              <a:rPr/>
              <a:t>X</a:t>
            </a:r>
          </a:p>
        </p:txBody>
      </p:sp>
      <p:sp>
        <p:nvSpPr>
          <p:cNvPr id="4" name="Holder 4"/>
          <p:cNvSpPr>
            <a:spLocks noGrp="1"/>
          </p:cNvSpPr>
          <p:nvPr>
            <p:ph type="dt" sz="half" idx="6"/>
          </p:nvPr>
        </p:nvSpPr>
        <p:spPr/>
        <p:txBody>
          <a:bodyPr lIns="0" tIns="0" rIns="0" bIns="0"/>
          <a:lstStyle>
            <a:lvl1pPr>
              <a:defRPr sz="1800" b="0" i="0">
                <a:solidFill>
                  <a:srgbClr val="003399"/>
                </a:solidFill>
                <a:latin typeface="黑体"/>
                <a:cs typeface="黑体"/>
              </a:defRPr>
            </a:lvl1pPr>
          </a:lstStyle>
          <a:p>
            <a:pPr marL="12700">
              <a:lnSpc>
                <a:spcPts val="2000"/>
              </a:lnSpc>
            </a:pPr>
            <a:r>
              <a:rPr spc="-10"/>
              <a:t>电气工程系</a:t>
            </a:r>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defRPr sz="2000" b="0" i="0">
                <a:solidFill>
                  <a:srgbClr val="204060"/>
                </a:solidFill>
                <a:latin typeface="Arial Black"/>
                <a:cs typeface="Arial Black"/>
              </a:defRPr>
            </a:lvl1pPr>
          </a:lstStyle>
          <a:p>
            <a:pPr marL="12700">
              <a:lnSpc>
                <a:spcPct val="100000"/>
              </a:lnSpc>
              <a:spcBef>
                <a:spcPts val="300"/>
              </a:spcBef>
            </a:pPr>
            <a:r>
              <a:rPr/>
              <a:t>X</a:t>
            </a:r>
          </a:p>
        </p:txBody>
      </p:sp>
      <p:sp>
        <p:nvSpPr>
          <p:cNvPr id="3" name="Holder 3"/>
          <p:cNvSpPr>
            <a:spLocks noGrp="1"/>
          </p:cNvSpPr>
          <p:nvPr>
            <p:ph type="dt" sz="half" idx="6"/>
          </p:nvPr>
        </p:nvSpPr>
        <p:spPr/>
        <p:txBody>
          <a:bodyPr lIns="0" tIns="0" rIns="0" bIns="0"/>
          <a:lstStyle>
            <a:lvl1pPr>
              <a:defRPr sz="1800" b="0" i="0">
                <a:solidFill>
                  <a:srgbClr val="003399"/>
                </a:solidFill>
                <a:latin typeface="黑体"/>
                <a:cs typeface="黑体"/>
              </a:defRPr>
            </a:lvl1pPr>
          </a:lstStyle>
          <a:p>
            <a:pPr marL="12700">
              <a:lnSpc>
                <a:spcPts val="2000"/>
              </a:lnSpc>
            </a:pPr>
            <a:r>
              <a:rPr spc="-10"/>
              <a:t>电气工程系</a:t>
            </a:r>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png" /><Relationship Id="rId7" Type="http://schemas.openxmlformats.org/officeDocument/2006/relationships/image" Target="../media/image2.jpeg" /><Relationship Id="rId8" Type="http://schemas.openxmlformats.org/officeDocument/2006/relationships/image" Target="../media/image3.png" /><Relationship Id="rId9"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0" y="6400800"/>
            <a:ext cx="9144000" cy="457200"/>
          </a:xfrm>
          <a:prstGeom prst="rect">
            <a:avLst/>
          </a:prstGeom>
        </p:spPr>
      </p:pic>
      <p:pic>
        <p:nvPicPr>
          <p:cNvPr id="17" name="bg object 17"/>
          <p:cNvPicPr/>
          <p:nvPr/>
        </p:nvPicPr>
        <p:blipFill>
          <a:blip r:embed="rId7"/>
          <a:stretch>
            <a:fillRect/>
          </a:stretch>
        </p:blipFill>
        <p:spPr>
          <a:xfrm>
            <a:off x="177800" y="0"/>
            <a:ext cx="749300" cy="765175"/>
          </a:xfrm>
          <a:prstGeom prst="rect">
            <a:avLst/>
          </a:prstGeom>
        </p:spPr>
      </p:pic>
      <p:pic>
        <p:nvPicPr>
          <p:cNvPr id="18" name="bg object 18"/>
          <p:cNvPicPr/>
          <p:nvPr/>
        </p:nvPicPr>
        <p:blipFill>
          <a:blip r:embed="rId8"/>
          <a:stretch>
            <a:fillRect/>
          </a:stretch>
        </p:blipFill>
        <p:spPr>
          <a:xfrm>
            <a:off x="1042987" y="0"/>
            <a:ext cx="8101011" cy="457200"/>
          </a:xfrm>
          <a:prstGeom prst="rect">
            <a:avLst/>
          </a:prstGeom>
        </p:spPr>
      </p:pic>
      <p:sp>
        <p:nvSpPr>
          <p:cNvPr id="2" name="Holder 2"/>
          <p:cNvSpPr>
            <a:spLocks noGrp="1"/>
          </p:cNvSpPr>
          <p:nvPr>
            <p:ph type="title"/>
          </p:nvPr>
        </p:nvSpPr>
        <p:spPr>
          <a:xfrm>
            <a:off x="6235065" y="40957"/>
            <a:ext cx="2057400" cy="330200"/>
          </a:xfrm>
          <a:prstGeom prst="rect">
            <a:avLst/>
          </a:prstGeom>
        </p:spPr>
        <p:txBody>
          <a:bodyPr wrap="square" lIns="0" tIns="0" rIns="0" bIns="0">
            <a:spAutoFit/>
          </a:bodyPr>
          <a:lstStyle>
            <a:lvl1pPr>
              <a:defRPr sz="2000" b="0" i="0">
                <a:solidFill>
                  <a:srgbClr val="003399"/>
                </a:solidFill>
                <a:latin typeface="宋体"/>
                <a:cs typeface="宋体"/>
              </a:defRPr>
            </a:lvl1pPr>
          </a:lstStyle>
          <a:p/>
        </p:txBody>
      </p:sp>
      <p:sp>
        <p:nvSpPr>
          <p:cNvPr id="3" name="Holder 3"/>
          <p:cNvSpPr>
            <a:spLocks noGrp="1"/>
          </p:cNvSpPr>
          <p:nvPr>
            <p:ph type="body" idx="1"/>
          </p:nvPr>
        </p:nvSpPr>
        <p:spPr>
          <a:xfrm>
            <a:off x="442658" y="2223180"/>
            <a:ext cx="8585200" cy="2785110"/>
          </a:xfrm>
          <a:prstGeom prst="rect">
            <a:avLst/>
          </a:prstGeom>
        </p:spPr>
        <p:txBody>
          <a:bodyPr wrap="square" lIns="0" tIns="0" rIns="0" bIns="0">
            <a:spAutoFit/>
          </a:bodyPr>
          <a:lstStyle>
            <a:lvl1pPr>
              <a:defRPr sz="2400" b="1" i="0">
                <a:solidFill>
                  <a:schemeClr val="tx1"/>
                </a:solidFill>
                <a:latin typeface="Microsoft JhengHei"/>
                <a:cs typeface="Microsoft JhengHei"/>
              </a:defRPr>
            </a:lvl1pPr>
          </a:lstStyle>
          <a:p/>
        </p:txBody>
      </p:sp>
      <p:sp>
        <p:nvSpPr>
          <p:cNvPr id="4" name="Holder 4"/>
          <p:cNvSpPr>
            <a:spLocks noGrp="1"/>
          </p:cNvSpPr>
          <p:nvPr>
            <p:ph type="ftr" sz="quarter" idx="5"/>
          </p:nvPr>
        </p:nvSpPr>
        <p:spPr>
          <a:xfrm>
            <a:off x="8803121" y="6425020"/>
            <a:ext cx="223520" cy="384175"/>
          </a:xfrm>
          <a:prstGeom prst="rect">
            <a:avLst/>
          </a:prstGeom>
        </p:spPr>
        <p:txBody>
          <a:bodyPr wrap="square" lIns="0" tIns="0" rIns="0" bIns="0">
            <a:spAutoFit/>
          </a:bodyPr>
          <a:lstStyle>
            <a:defPPr>
              <a:defRPr kern="0"/>
            </a:defPPr>
            <a:lvl1pPr>
              <a:defRPr sz="2000" b="0" i="0">
                <a:solidFill>
                  <a:srgbClr val="204060"/>
                </a:solidFill>
                <a:latin typeface="Arial Black"/>
                <a:cs typeface="Arial Black"/>
              </a:defRPr>
            </a:lvl1pPr>
          </a:lstStyle>
          <a:p>
            <a:pPr marL="12700">
              <a:lnSpc>
                <a:spcPct val="100000"/>
              </a:lnSpc>
              <a:spcBef>
                <a:spcPts val="300"/>
              </a:spcBef>
            </a:pPr>
            <a:r>
              <a:rPr/>
              <a:t>X</a:t>
            </a:r>
          </a:p>
        </p:txBody>
      </p:sp>
      <p:sp>
        <p:nvSpPr>
          <p:cNvPr id="5" name="Holder 5"/>
          <p:cNvSpPr>
            <a:spLocks noGrp="1"/>
          </p:cNvSpPr>
          <p:nvPr>
            <p:ph type="dt" sz="half" idx="6"/>
          </p:nvPr>
        </p:nvSpPr>
        <p:spPr>
          <a:xfrm>
            <a:off x="258127" y="6541373"/>
            <a:ext cx="1168400" cy="254000"/>
          </a:xfrm>
          <a:prstGeom prst="rect">
            <a:avLst/>
          </a:prstGeom>
        </p:spPr>
        <p:txBody>
          <a:bodyPr wrap="square" lIns="0" tIns="0" rIns="0" bIns="0">
            <a:spAutoFit/>
          </a:bodyPr>
          <a:lstStyle>
            <a:defPPr>
              <a:defRPr kern="0"/>
            </a:defPPr>
            <a:lvl1pPr>
              <a:defRPr sz="1800" b="0" i="0">
                <a:solidFill>
                  <a:srgbClr val="003399"/>
                </a:solidFill>
                <a:latin typeface="黑体"/>
                <a:cs typeface="黑体"/>
              </a:defRPr>
            </a:lvl1pPr>
          </a:lstStyle>
          <a:p>
            <a:pPr marL="12700">
              <a:lnSpc>
                <a:spcPts val="2000"/>
              </a:lnSpc>
            </a:pPr>
            <a:r>
              <a:rPr spc="-10"/>
              <a:t>电气工程系</a:t>
            </a:r>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 Id="rId3"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 Id="rId3"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8.png" /><Relationship Id="rId7" Type="http://schemas.openxmlformats.org/officeDocument/2006/relationships/image" Target="../media/image9.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2.jpeg" /><Relationship Id="rId4" Type="http://schemas.openxmlformats.org/officeDocument/2006/relationships/image" Target="../media/image10.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11.png" /><Relationship Id="rId8" Type="http://schemas.openxmlformats.org/officeDocument/2006/relationships/image" Target="../media/image1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13.png" /><Relationship Id="rId5" Type="http://schemas.openxmlformats.org/officeDocument/2006/relationships/image" Target="../media/image1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 Id="rId3" Type="http://schemas.openxmlformats.org/officeDocument/2006/relationships/image" Target="../media/image5.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15.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16.png" /><Relationship Id="rId5" Type="http://schemas.openxmlformats.org/officeDocument/2006/relationships/image" Target="../media/image17.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5141300200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供电技术电子课件</a:t>
            </a:r>
          </a:p>
        </p:txBody>
      </p:sp>
      <p:grpSp>
        <p:nvGrpSpPr>
          <p:cNvPr id="3" name="object 3"/>
          <p:cNvGrpSpPr/>
          <p:nvPr/>
        </p:nvGrpSpPr>
        <p:grpSpPr>
          <a:xfrm>
            <a:off x="7543800" y="6476999"/>
            <a:ext cx="1524000" cy="307975"/>
            <a:chOff x="7543800" y="6476999"/>
            <a:chExt cx="1524000" cy="307975"/>
          </a:xfrm>
        </p:grpSpPr>
        <p:sp>
          <p:nvSpPr>
            <p:cNvPr id="4" name="object 4"/>
            <p:cNvSpPr/>
            <p:nvPr/>
          </p:nvSpPr>
          <p:spPr>
            <a:xfrm>
              <a:off x="8458200" y="6478587"/>
              <a:ext cx="306705" cy="306705"/>
            </a:xfrm>
            <a:custGeom>
              <a:rect l="l" t="t" r="r" b="b"/>
              <a:pathLst>
                <a:path w="306704" h="306704">
                  <a:moveTo>
                    <a:pt x="306388" y="306387"/>
                  </a:moveTo>
                  <a:lnTo>
                    <a:pt x="0" y="306387"/>
                  </a:lnTo>
                  <a:lnTo>
                    <a:pt x="0" y="0"/>
                  </a:lnTo>
                  <a:lnTo>
                    <a:pt x="306388" y="0"/>
                  </a:lnTo>
                  <a:lnTo>
                    <a:pt x="306388" y="38298"/>
                  </a:lnTo>
                  <a:lnTo>
                    <a:pt x="38298" y="38298"/>
                  </a:lnTo>
                  <a:lnTo>
                    <a:pt x="38298" y="268089"/>
                  </a:lnTo>
                  <a:lnTo>
                    <a:pt x="306388" y="268089"/>
                  </a:lnTo>
                  <a:lnTo>
                    <a:pt x="306388" y="306387"/>
                  </a:lnTo>
                  <a:close/>
                </a:path>
                <a:path w="306704" h="306704">
                  <a:moveTo>
                    <a:pt x="306388" y="268089"/>
                  </a:moveTo>
                  <a:lnTo>
                    <a:pt x="38298" y="268089"/>
                  </a:lnTo>
                  <a:lnTo>
                    <a:pt x="268089" y="153194"/>
                  </a:lnTo>
                  <a:lnTo>
                    <a:pt x="38298" y="38298"/>
                  </a:lnTo>
                  <a:lnTo>
                    <a:pt x="306388" y="38298"/>
                  </a:lnTo>
                  <a:lnTo>
                    <a:pt x="306388" y="268089"/>
                  </a:lnTo>
                  <a:close/>
                </a:path>
              </a:pathLst>
            </a:custGeom>
            <a:solidFill>
              <a:srgbClr val="BBE0E3"/>
            </a:solidFill>
          </p:spPr>
          <p:txBody>
            <a:bodyPr wrap="square" lIns="0" tIns="0" rIns="0" bIns="0" rtlCol="0"/>
            <a:lstStyle/>
            <a:p/>
          </p:txBody>
        </p:sp>
        <p:sp>
          <p:nvSpPr>
            <p:cNvPr id="5" name="object 5"/>
            <p:cNvSpPr/>
            <p:nvPr/>
          </p:nvSpPr>
          <p:spPr>
            <a:xfrm>
              <a:off x="8496498" y="6516886"/>
              <a:ext cx="229870" cy="229870"/>
            </a:xfrm>
            <a:custGeom>
              <a:rect l="l" t="t" r="r" b="b"/>
              <a:pathLst>
                <a:path w="229870" h="229870">
                  <a:moveTo>
                    <a:pt x="0" y="229790"/>
                  </a:moveTo>
                  <a:lnTo>
                    <a:pt x="0" y="0"/>
                  </a:lnTo>
                  <a:lnTo>
                    <a:pt x="229791" y="114895"/>
                  </a:lnTo>
                  <a:lnTo>
                    <a:pt x="0" y="229790"/>
                  </a:lnTo>
                  <a:close/>
                </a:path>
              </a:pathLst>
            </a:custGeom>
            <a:solidFill>
              <a:srgbClr val="708688"/>
            </a:solidFill>
          </p:spPr>
          <p:txBody>
            <a:bodyPr wrap="square" lIns="0" tIns="0" rIns="0" bIns="0" rtlCol="0"/>
            <a:lstStyle/>
            <a:p/>
          </p:txBody>
        </p:sp>
        <p:sp>
          <p:nvSpPr>
            <p:cNvPr id="6" name="object 6"/>
            <p:cNvSpPr/>
            <p:nvPr/>
          </p:nvSpPr>
          <p:spPr>
            <a:xfrm>
              <a:off x="7848600" y="6478600"/>
              <a:ext cx="1219200" cy="306705"/>
            </a:xfrm>
            <a:custGeom>
              <a:rect l="l" t="t" r="r" b="b"/>
              <a:pathLst>
                <a:path w="1219200" h="306704">
                  <a:moveTo>
                    <a:pt x="306387" y="0"/>
                  </a:moveTo>
                  <a:lnTo>
                    <a:pt x="268084" y="0"/>
                  </a:lnTo>
                  <a:lnTo>
                    <a:pt x="268084" y="95745"/>
                  </a:lnTo>
                  <a:lnTo>
                    <a:pt x="239356" y="95745"/>
                  </a:lnTo>
                  <a:lnTo>
                    <a:pt x="239356" y="181914"/>
                  </a:lnTo>
                  <a:lnTo>
                    <a:pt x="232587" y="215455"/>
                  </a:lnTo>
                  <a:lnTo>
                    <a:pt x="214122" y="242849"/>
                  </a:lnTo>
                  <a:lnTo>
                    <a:pt x="186728" y="261315"/>
                  </a:lnTo>
                  <a:lnTo>
                    <a:pt x="153187" y="268084"/>
                  </a:lnTo>
                  <a:lnTo>
                    <a:pt x="124460" y="268084"/>
                  </a:lnTo>
                  <a:lnTo>
                    <a:pt x="90919" y="261315"/>
                  </a:lnTo>
                  <a:lnTo>
                    <a:pt x="63525" y="242849"/>
                  </a:lnTo>
                  <a:lnTo>
                    <a:pt x="45059" y="215455"/>
                  </a:lnTo>
                  <a:lnTo>
                    <a:pt x="38290" y="181914"/>
                  </a:lnTo>
                  <a:lnTo>
                    <a:pt x="38290" y="95745"/>
                  </a:lnTo>
                  <a:lnTo>
                    <a:pt x="95745" y="95745"/>
                  </a:lnTo>
                  <a:lnTo>
                    <a:pt x="95745" y="181914"/>
                  </a:lnTo>
                  <a:lnTo>
                    <a:pt x="97993" y="193090"/>
                  </a:lnTo>
                  <a:lnTo>
                    <a:pt x="104152" y="202222"/>
                  </a:lnTo>
                  <a:lnTo>
                    <a:pt x="113284" y="208381"/>
                  </a:lnTo>
                  <a:lnTo>
                    <a:pt x="124460" y="210629"/>
                  </a:lnTo>
                  <a:lnTo>
                    <a:pt x="153187" y="210629"/>
                  </a:lnTo>
                  <a:lnTo>
                    <a:pt x="164363" y="208381"/>
                  </a:lnTo>
                  <a:lnTo>
                    <a:pt x="173494" y="202222"/>
                  </a:lnTo>
                  <a:lnTo>
                    <a:pt x="179654" y="193090"/>
                  </a:lnTo>
                  <a:lnTo>
                    <a:pt x="181914" y="181914"/>
                  </a:lnTo>
                  <a:lnTo>
                    <a:pt x="181914" y="95745"/>
                  </a:lnTo>
                  <a:lnTo>
                    <a:pt x="153187" y="95745"/>
                  </a:lnTo>
                  <a:lnTo>
                    <a:pt x="210629" y="38290"/>
                  </a:lnTo>
                  <a:lnTo>
                    <a:pt x="268084" y="95745"/>
                  </a:lnTo>
                  <a:lnTo>
                    <a:pt x="268084" y="0"/>
                  </a:lnTo>
                  <a:lnTo>
                    <a:pt x="0" y="0"/>
                  </a:lnTo>
                  <a:lnTo>
                    <a:pt x="0" y="306387"/>
                  </a:lnTo>
                  <a:lnTo>
                    <a:pt x="306387" y="306387"/>
                  </a:lnTo>
                  <a:lnTo>
                    <a:pt x="306387" y="268084"/>
                  </a:lnTo>
                  <a:lnTo>
                    <a:pt x="306387" y="38290"/>
                  </a:lnTo>
                  <a:lnTo>
                    <a:pt x="306387" y="0"/>
                  </a:lnTo>
                  <a:close/>
                </a:path>
                <a:path w="1219200" h="306704">
                  <a:moveTo>
                    <a:pt x="1219200" y="0"/>
                  </a:moveTo>
                  <a:lnTo>
                    <a:pt x="912799" y="0"/>
                  </a:lnTo>
                  <a:lnTo>
                    <a:pt x="912799" y="306387"/>
                  </a:lnTo>
                  <a:lnTo>
                    <a:pt x="1219200" y="306387"/>
                  </a:lnTo>
                  <a:lnTo>
                    <a:pt x="1219200" y="0"/>
                  </a:lnTo>
                  <a:close/>
                </a:path>
              </a:pathLst>
            </a:custGeom>
            <a:solidFill>
              <a:srgbClr val="BBE0E3"/>
            </a:solidFill>
          </p:spPr>
          <p:txBody>
            <a:bodyPr wrap="square" lIns="0" tIns="0" rIns="0" bIns="0" rtlCol="0"/>
            <a:lstStyle/>
            <a:p/>
          </p:txBody>
        </p:sp>
        <p:pic>
          <p:nvPicPr>
            <p:cNvPr id="7" name="object 7"/>
            <p:cNvPicPr/>
            <p:nvPr/>
          </p:nvPicPr>
          <p:blipFill>
            <a:blip r:embed="rId2"/>
            <a:stretch>
              <a:fillRect/>
            </a:stretch>
          </p:blipFill>
          <p:spPr>
            <a:xfrm>
              <a:off x="7886897" y="6516886"/>
              <a:ext cx="229792" cy="229790"/>
            </a:xfrm>
            <a:prstGeom prst="rect">
              <a:avLst/>
            </a:prstGeom>
          </p:spPr>
        </p:pic>
        <p:sp>
          <p:nvSpPr>
            <p:cNvPr id="8" name="object 8"/>
            <p:cNvSpPr/>
            <p:nvPr/>
          </p:nvSpPr>
          <p:spPr>
            <a:xfrm>
              <a:off x="7543800" y="6478587"/>
              <a:ext cx="306705" cy="306705"/>
            </a:xfrm>
            <a:custGeom>
              <a:rect l="l" t="t" r="r" b="b"/>
              <a:pathLst>
                <a:path w="306704" h="306704">
                  <a:moveTo>
                    <a:pt x="306388" y="306387"/>
                  </a:moveTo>
                  <a:lnTo>
                    <a:pt x="0" y="306387"/>
                  </a:lnTo>
                  <a:lnTo>
                    <a:pt x="0" y="0"/>
                  </a:lnTo>
                  <a:lnTo>
                    <a:pt x="306388" y="0"/>
                  </a:lnTo>
                  <a:lnTo>
                    <a:pt x="306388" y="38298"/>
                  </a:lnTo>
                  <a:lnTo>
                    <a:pt x="153193" y="38298"/>
                  </a:lnTo>
                  <a:lnTo>
                    <a:pt x="38298" y="153194"/>
                  </a:lnTo>
                  <a:lnTo>
                    <a:pt x="67022" y="153194"/>
                  </a:lnTo>
                  <a:lnTo>
                    <a:pt x="67022" y="268089"/>
                  </a:lnTo>
                  <a:lnTo>
                    <a:pt x="306388" y="268089"/>
                  </a:lnTo>
                  <a:lnTo>
                    <a:pt x="306388" y="306387"/>
                  </a:lnTo>
                  <a:close/>
                </a:path>
                <a:path w="306704" h="306704">
                  <a:moveTo>
                    <a:pt x="196279" y="81384"/>
                  </a:moveTo>
                  <a:lnTo>
                    <a:pt x="153193" y="38298"/>
                  </a:lnTo>
                  <a:lnTo>
                    <a:pt x="306388" y="38298"/>
                  </a:lnTo>
                  <a:lnTo>
                    <a:pt x="306388" y="52660"/>
                  </a:lnTo>
                  <a:lnTo>
                    <a:pt x="196279" y="52660"/>
                  </a:lnTo>
                  <a:lnTo>
                    <a:pt x="196279" y="81384"/>
                  </a:lnTo>
                  <a:close/>
                </a:path>
                <a:path w="306704" h="306704">
                  <a:moveTo>
                    <a:pt x="306388" y="268089"/>
                  </a:moveTo>
                  <a:lnTo>
                    <a:pt x="239366" y="268089"/>
                  </a:lnTo>
                  <a:lnTo>
                    <a:pt x="239366" y="153194"/>
                  </a:lnTo>
                  <a:lnTo>
                    <a:pt x="268089" y="153194"/>
                  </a:lnTo>
                  <a:lnTo>
                    <a:pt x="225003" y="110108"/>
                  </a:lnTo>
                  <a:lnTo>
                    <a:pt x="225003" y="52660"/>
                  </a:lnTo>
                  <a:lnTo>
                    <a:pt x="306388" y="52660"/>
                  </a:lnTo>
                  <a:lnTo>
                    <a:pt x="306388" y="268089"/>
                  </a:lnTo>
                  <a:close/>
                </a:path>
              </a:pathLst>
            </a:custGeom>
            <a:solidFill>
              <a:srgbClr val="BBE0E3"/>
            </a:solidFill>
          </p:spPr>
          <p:txBody>
            <a:bodyPr wrap="square" lIns="0" tIns="0" rIns="0" bIns="0" rtlCol="0"/>
            <a:lstStyle/>
            <a:p/>
          </p:txBody>
        </p:sp>
        <p:pic>
          <p:nvPicPr>
            <p:cNvPr id="9" name="object 9"/>
            <p:cNvPicPr/>
            <p:nvPr/>
          </p:nvPicPr>
          <p:blipFill>
            <a:blip r:embed="rId3"/>
            <a:stretch>
              <a:fillRect/>
            </a:stretch>
          </p:blipFill>
          <p:spPr>
            <a:xfrm>
              <a:off x="7582098" y="6516886"/>
              <a:ext cx="229791" cy="229790"/>
            </a:xfrm>
            <a:prstGeom prst="rect">
              <a:avLst/>
            </a:prstGeom>
          </p:spPr>
        </p:pic>
        <p:sp>
          <p:nvSpPr>
            <p:cNvPr id="10" name="object 10"/>
            <p:cNvSpPr/>
            <p:nvPr/>
          </p:nvSpPr>
          <p:spPr>
            <a:xfrm>
              <a:off x="8153400" y="6476999"/>
              <a:ext cx="306705" cy="306705"/>
            </a:xfrm>
            <a:custGeom>
              <a:rect l="l" t="t" r="r" b="b"/>
              <a:pathLst>
                <a:path w="306704" h="306704">
                  <a:moveTo>
                    <a:pt x="306388" y="306387"/>
                  </a:moveTo>
                  <a:lnTo>
                    <a:pt x="0" y="306387"/>
                  </a:lnTo>
                  <a:lnTo>
                    <a:pt x="0" y="0"/>
                  </a:lnTo>
                  <a:lnTo>
                    <a:pt x="306388" y="0"/>
                  </a:lnTo>
                  <a:lnTo>
                    <a:pt x="306388" y="38298"/>
                  </a:lnTo>
                  <a:lnTo>
                    <a:pt x="268089" y="38298"/>
                  </a:lnTo>
                  <a:lnTo>
                    <a:pt x="38298" y="153194"/>
                  </a:lnTo>
                  <a:lnTo>
                    <a:pt x="268089" y="268089"/>
                  </a:lnTo>
                  <a:lnTo>
                    <a:pt x="306388" y="268089"/>
                  </a:lnTo>
                  <a:lnTo>
                    <a:pt x="306388" y="306387"/>
                  </a:lnTo>
                  <a:close/>
                </a:path>
                <a:path w="306704" h="306704">
                  <a:moveTo>
                    <a:pt x="306388" y="268089"/>
                  </a:moveTo>
                  <a:lnTo>
                    <a:pt x="268089" y="268089"/>
                  </a:lnTo>
                  <a:lnTo>
                    <a:pt x="268089" y="38298"/>
                  </a:lnTo>
                  <a:lnTo>
                    <a:pt x="306388" y="38298"/>
                  </a:lnTo>
                  <a:lnTo>
                    <a:pt x="306388" y="268089"/>
                  </a:lnTo>
                  <a:close/>
                </a:path>
              </a:pathLst>
            </a:custGeom>
            <a:solidFill>
              <a:srgbClr val="BBE0E3"/>
            </a:solidFill>
          </p:spPr>
          <p:txBody>
            <a:bodyPr wrap="square" lIns="0" tIns="0" rIns="0" bIns="0" rtlCol="0"/>
            <a:lstStyle/>
            <a:p/>
          </p:txBody>
        </p:sp>
        <p:sp>
          <p:nvSpPr>
            <p:cNvPr id="11" name="object 11"/>
            <p:cNvSpPr/>
            <p:nvPr/>
          </p:nvSpPr>
          <p:spPr>
            <a:xfrm>
              <a:off x="8191698" y="6515297"/>
              <a:ext cx="229870" cy="229870"/>
            </a:xfrm>
            <a:custGeom>
              <a:rect l="l" t="t" r="r" b="b"/>
              <a:pathLst>
                <a:path w="229870" h="229870">
                  <a:moveTo>
                    <a:pt x="229791" y="229791"/>
                  </a:moveTo>
                  <a:lnTo>
                    <a:pt x="0" y="114896"/>
                  </a:lnTo>
                  <a:lnTo>
                    <a:pt x="229791" y="0"/>
                  </a:lnTo>
                  <a:lnTo>
                    <a:pt x="229791" y="229791"/>
                  </a:lnTo>
                  <a:close/>
                </a:path>
              </a:pathLst>
            </a:custGeom>
            <a:solidFill>
              <a:srgbClr val="708688"/>
            </a:solidFill>
          </p:spPr>
          <p:txBody>
            <a:bodyPr wrap="square" lIns="0" tIns="0" rIns="0" bIns="0" rtlCol="0"/>
            <a:lstStyle/>
            <a:p/>
          </p:txBody>
        </p:sp>
      </p:grpSp>
      <p:sp>
        <p:nvSpPr>
          <p:cNvPr id="12" name="object 12"/>
          <p:cNvSpPr txBox="1"/>
          <p:nvPr/>
        </p:nvSpPr>
        <p:spPr>
          <a:xfrm>
            <a:off x="459740" y="1160296"/>
            <a:ext cx="8026400" cy="2527935"/>
          </a:xfrm>
          <a:prstGeom prst="rect">
            <a:avLst/>
          </a:prstGeom>
        </p:spPr>
        <p:txBody>
          <a:bodyPr vert="horz" wrap="square" lIns="0" tIns="12700" rIns="0" bIns="0" rtlCol="0">
            <a:spAutoFit/>
          </a:bodyPr>
          <a:lstStyle/>
          <a:p>
            <a:pPr marL="12700">
              <a:lnSpc>
                <a:spcPct val="100000"/>
              </a:lnSpc>
              <a:spcBef>
                <a:spcPts val="100"/>
              </a:spcBef>
              <a:tabLst>
                <a:tab pos="1612265"/>
              </a:tabLst>
            </a:pPr>
            <a:r>
              <a:rPr sz="3600">
                <a:solidFill>
                  <a:srgbClr val="333399"/>
                </a:solidFill>
                <a:latin typeface="宋体"/>
                <a:cs typeface="宋体"/>
              </a:rPr>
              <a:t>第</a:t>
            </a:r>
            <a:r>
              <a:rPr sz="3600">
                <a:solidFill>
                  <a:srgbClr val="333399"/>
                </a:solidFill>
                <a:latin typeface="Times New Roman"/>
                <a:cs typeface="Times New Roman"/>
              </a:rPr>
              <a:t>6</a:t>
            </a:r>
            <a:r>
              <a:rPr sz="3600" spc="-50">
                <a:solidFill>
                  <a:srgbClr val="333399"/>
                </a:solidFill>
                <a:latin typeface="宋体"/>
                <a:cs typeface="宋体"/>
              </a:rPr>
              <a:t>章</a:t>
            </a:r>
            <a:r>
              <a:rPr sz="3600">
                <a:solidFill>
                  <a:srgbClr val="333399"/>
                </a:solidFill>
                <a:latin typeface="宋体"/>
                <a:cs typeface="宋体"/>
              </a:rPr>
              <a:t>	供电系统的电</a:t>
            </a:r>
            <a:r>
              <a:rPr sz="3600" b="1">
                <a:solidFill>
                  <a:srgbClr val="333399"/>
                </a:solidFill>
                <a:latin typeface="Microsoft JhengHei"/>
                <a:cs typeface="Microsoft JhengHei"/>
              </a:rPr>
              <a:t>能</a:t>
            </a:r>
            <a:r>
              <a:rPr sz="3600">
                <a:solidFill>
                  <a:srgbClr val="333399"/>
                </a:solidFill>
                <a:latin typeface="宋体"/>
                <a:cs typeface="宋体"/>
              </a:rPr>
              <a:t>质量与无功补</a:t>
            </a:r>
            <a:r>
              <a:rPr sz="3600" spc="-50">
                <a:solidFill>
                  <a:srgbClr val="333399"/>
                </a:solidFill>
                <a:latin typeface="宋体"/>
                <a:cs typeface="宋体"/>
              </a:rPr>
              <a:t>偿</a:t>
            </a:r>
            <a:endParaRPr sz="3600">
              <a:latin typeface="宋体"/>
              <a:cs typeface="宋体"/>
            </a:endParaRPr>
          </a:p>
          <a:p>
            <a:pPr>
              <a:lnSpc>
                <a:spcPct val="100000"/>
              </a:lnSpc>
              <a:spcBef>
                <a:spcPts val="30"/>
              </a:spcBef>
            </a:pPr>
            <a:endParaRPr sz="3550">
              <a:latin typeface="宋体"/>
              <a:cs typeface="宋体"/>
            </a:endParaRPr>
          </a:p>
          <a:p>
            <a:pPr marL="393700" marR="259715" algn="just">
              <a:lnSpc>
                <a:spcPct val="150000"/>
              </a:lnSpc>
            </a:pPr>
            <a:r>
              <a:rPr sz="2000" b="1">
                <a:solidFill>
                  <a:srgbClr val="CC0099"/>
                </a:solidFill>
                <a:latin typeface="Microsoft JhengHei"/>
                <a:cs typeface="Microsoft JhengHei"/>
              </a:rPr>
              <a:t>内容提要：</a:t>
            </a:r>
            <a:r>
              <a:rPr sz="2000" b="1" spc="-5">
                <a:solidFill>
                  <a:srgbClr val="333399"/>
                </a:solidFill>
                <a:latin typeface="Microsoft JhengHei"/>
                <a:cs typeface="Microsoft JhengHei"/>
              </a:rPr>
              <a:t>本章主要介绍工厂供电系统的电压质量问题，首先介绍了电压的偏差及其调节，然后介绍电压波动和闪变及其抑制以及高次谐波及其抑制的问题，最后介绍了供电系统的三相不平衡</a:t>
            </a:r>
            <a:endParaRPr sz="2000">
              <a:latin typeface="Microsoft JhengHei"/>
              <a:cs typeface="Microsoft JhengHei"/>
            </a:endParaRPr>
          </a:p>
        </p:txBody>
      </p:sp>
      <p:sp>
        <p:nvSpPr>
          <p:cNvPr id="13" name="object 13"/>
          <p:cNvSpPr txBox="1">
            <a:spLocks noGrp="1"/>
          </p:cNvSpPr>
          <p:nvPr>
            <p:ph type="ftr" sz="quarter" idx="5"/>
          </p:nvPr>
        </p:nvSpPr>
        <p:spPr>
          <a:prstGeom prst="rect">
            <a:avLst/>
          </a:prstGeom>
        </p:spPr>
        <p:txBody>
          <a:bodyPr vert="horz" wrap="square" lIns="0" tIns="38100" rIns="0" bIns="0" rtlCol="0">
            <a:spAutoFit/>
          </a:bodyPr>
          <a:lstStyle/>
          <a:p>
            <a:pPr marL="12700">
              <a:lnSpc>
                <a:spcPct val="100000"/>
              </a:lnSpc>
              <a:spcBef>
                <a:spcPts val="300"/>
              </a:spcBef>
            </a:pPr>
            <a:r>
              <a:rPr/>
              <a:t>X</a:t>
            </a:r>
          </a:p>
        </p:txBody>
      </p:sp>
      <p:sp>
        <p:nvSpPr>
          <p:cNvPr id="14" name="object 14"/>
          <p:cNvSpPr txBox="1">
            <a:spLocks noGrp="1"/>
          </p:cNvSpPr>
          <p:nvPr>
            <p:ph type="dt" sz="half" idx="6"/>
          </p:nvPr>
        </p:nvSpPr>
        <p:spPr>
          <a:prstGeom prst="rect">
            <a:avLst/>
          </a:prstGeom>
        </p:spPr>
        <p:txBody>
          <a:bodyPr vert="horz" wrap="square" lIns="0" tIns="0" rIns="0" bIns="0" rtlCol="0">
            <a:spAutoFit/>
          </a:bodyPr>
          <a:lstStyle/>
          <a:p>
            <a:pPr marL="12700">
              <a:lnSpc>
                <a:spcPts val="2000"/>
              </a:lnSpc>
            </a:pPr>
            <a:r>
              <a:rPr spc="-10"/>
              <a:t>电气工程系</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235065" y="40957"/>
            <a:ext cx="2057400" cy="330200"/>
          </a:xfrm>
          <a:prstGeom prst="rect">
            <a:avLst/>
          </a:prstGeom>
        </p:spPr>
        <p:txBody>
          <a:bodyPr vert="horz" wrap="square" lIns="0" tIns="12700" rIns="0" bIns="0" rtlCol="0">
            <a:spAutoFit/>
          </a:bodyPr>
          <a:lstStyle/>
          <a:p>
            <a:pPr marL="12700">
              <a:lnSpc>
                <a:spcPct val="100000"/>
              </a:lnSpc>
              <a:spcBef>
                <a:spcPts val="100"/>
              </a:spcBef>
            </a:pPr>
            <a:r>
              <a:rPr sz="2000" spc="-10">
                <a:solidFill>
                  <a:srgbClr val="003399"/>
                </a:solidFill>
                <a:latin typeface="宋体"/>
                <a:cs typeface="宋体"/>
              </a:rPr>
              <a:t>供电技术电子课件</a:t>
            </a:r>
            <a:endParaRPr sz="2000">
              <a:latin typeface="宋体"/>
              <a:cs typeface="宋体"/>
            </a:endParaRPr>
          </a:p>
        </p:txBody>
      </p:sp>
      <p:grpSp>
        <p:nvGrpSpPr>
          <p:cNvPr id="3" name="object 3"/>
          <p:cNvGrpSpPr/>
          <p:nvPr/>
        </p:nvGrpSpPr>
        <p:grpSpPr>
          <a:xfrm>
            <a:off x="7543800" y="6476999"/>
            <a:ext cx="1524000" cy="307975"/>
            <a:chOff x="7543800" y="6476999"/>
            <a:chExt cx="1524000" cy="307975"/>
          </a:xfrm>
        </p:grpSpPr>
        <p:sp>
          <p:nvSpPr>
            <p:cNvPr id="4" name="object 4"/>
            <p:cNvSpPr/>
            <p:nvPr/>
          </p:nvSpPr>
          <p:spPr>
            <a:xfrm>
              <a:off x="8458200" y="6478587"/>
              <a:ext cx="306705" cy="306705"/>
            </a:xfrm>
            <a:custGeom>
              <a:rect l="l" t="t" r="r" b="b"/>
              <a:pathLst>
                <a:path w="306704" h="306704">
                  <a:moveTo>
                    <a:pt x="306388" y="306387"/>
                  </a:moveTo>
                  <a:lnTo>
                    <a:pt x="0" y="306387"/>
                  </a:lnTo>
                  <a:lnTo>
                    <a:pt x="0" y="0"/>
                  </a:lnTo>
                  <a:lnTo>
                    <a:pt x="306388" y="0"/>
                  </a:lnTo>
                  <a:lnTo>
                    <a:pt x="306388" y="38298"/>
                  </a:lnTo>
                  <a:lnTo>
                    <a:pt x="38298" y="38298"/>
                  </a:lnTo>
                  <a:lnTo>
                    <a:pt x="38298" y="268089"/>
                  </a:lnTo>
                  <a:lnTo>
                    <a:pt x="306388" y="268089"/>
                  </a:lnTo>
                  <a:lnTo>
                    <a:pt x="306388" y="306387"/>
                  </a:lnTo>
                  <a:close/>
                </a:path>
                <a:path w="306704" h="306704">
                  <a:moveTo>
                    <a:pt x="306388" y="268089"/>
                  </a:moveTo>
                  <a:lnTo>
                    <a:pt x="38298" y="268089"/>
                  </a:lnTo>
                  <a:lnTo>
                    <a:pt x="268089" y="153194"/>
                  </a:lnTo>
                  <a:lnTo>
                    <a:pt x="38298" y="38298"/>
                  </a:lnTo>
                  <a:lnTo>
                    <a:pt x="306388" y="38298"/>
                  </a:lnTo>
                  <a:lnTo>
                    <a:pt x="306388" y="268089"/>
                  </a:lnTo>
                  <a:close/>
                </a:path>
              </a:pathLst>
            </a:custGeom>
            <a:solidFill>
              <a:srgbClr val="BBE0E3"/>
            </a:solidFill>
          </p:spPr>
          <p:txBody>
            <a:bodyPr wrap="square" lIns="0" tIns="0" rIns="0" bIns="0" rtlCol="0"/>
            <a:lstStyle/>
            <a:p/>
          </p:txBody>
        </p:sp>
        <p:sp>
          <p:nvSpPr>
            <p:cNvPr id="5" name="object 5"/>
            <p:cNvSpPr/>
            <p:nvPr/>
          </p:nvSpPr>
          <p:spPr>
            <a:xfrm>
              <a:off x="8496498" y="6516886"/>
              <a:ext cx="229870" cy="229870"/>
            </a:xfrm>
            <a:custGeom>
              <a:rect l="l" t="t" r="r" b="b"/>
              <a:pathLst>
                <a:path w="229870" h="229870">
                  <a:moveTo>
                    <a:pt x="0" y="229790"/>
                  </a:moveTo>
                  <a:lnTo>
                    <a:pt x="0" y="0"/>
                  </a:lnTo>
                  <a:lnTo>
                    <a:pt x="229791" y="114895"/>
                  </a:lnTo>
                  <a:lnTo>
                    <a:pt x="0" y="229790"/>
                  </a:lnTo>
                  <a:close/>
                </a:path>
              </a:pathLst>
            </a:custGeom>
            <a:solidFill>
              <a:srgbClr val="708688"/>
            </a:solidFill>
          </p:spPr>
          <p:txBody>
            <a:bodyPr wrap="square" lIns="0" tIns="0" rIns="0" bIns="0" rtlCol="0"/>
            <a:lstStyle/>
            <a:p/>
          </p:txBody>
        </p:sp>
        <p:sp>
          <p:nvSpPr>
            <p:cNvPr id="6" name="object 6"/>
            <p:cNvSpPr/>
            <p:nvPr/>
          </p:nvSpPr>
          <p:spPr>
            <a:xfrm>
              <a:off x="7848600" y="6478600"/>
              <a:ext cx="1219200" cy="306705"/>
            </a:xfrm>
            <a:custGeom>
              <a:rect l="l" t="t" r="r" b="b"/>
              <a:pathLst>
                <a:path w="1219200" h="306704">
                  <a:moveTo>
                    <a:pt x="306387" y="0"/>
                  </a:moveTo>
                  <a:lnTo>
                    <a:pt x="268084" y="0"/>
                  </a:lnTo>
                  <a:lnTo>
                    <a:pt x="268084" y="95745"/>
                  </a:lnTo>
                  <a:lnTo>
                    <a:pt x="239356" y="95745"/>
                  </a:lnTo>
                  <a:lnTo>
                    <a:pt x="239356" y="181914"/>
                  </a:lnTo>
                  <a:lnTo>
                    <a:pt x="232587" y="215455"/>
                  </a:lnTo>
                  <a:lnTo>
                    <a:pt x="214122" y="242849"/>
                  </a:lnTo>
                  <a:lnTo>
                    <a:pt x="186728" y="261315"/>
                  </a:lnTo>
                  <a:lnTo>
                    <a:pt x="153187" y="268084"/>
                  </a:lnTo>
                  <a:lnTo>
                    <a:pt x="124460" y="268084"/>
                  </a:lnTo>
                  <a:lnTo>
                    <a:pt x="90919" y="261315"/>
                  </a:lnTo>
                  <a:lnTo>
                    <a:pt x="63525" y="242849"/>
                  </a:lnTo>
                  <a:lnTo>
                    <a:pt x="45059" y="215455"/>
                  </a:lnTo>
                  <a:lnTo>
                    <a:pt x="38290" y="181914"/>
                  </a:lnTo>
                  <a:lnTo>
                    <a:pt x="38290" y="95745"/>
                  </a:lnTo>
                  <a:lnTo>
                    <a:pt x="95745" y="95745"/>
                  </a:lnTo>
                  <a:lnTo>
                    <a:pt x="95745" y="181914"/>
                  </a:lnTo>
                  <a:lnTo>
                    <a:pt x="97993" y="193090"/>
                  </a:lnTo>
                  <a:lnTo>
                    <a:pt x="104152" y="202222"/>
                  </a:lnTo>
                  <a:lnTo>
                    <a:pt x="113284" y="208381"/>
                  </a:lnTo>
                  <a:lnTo>
                    <a:pt x="124460" y="210629"/>
                  </a:lnTo>
                  <a:lnTo>
                    <a:pt x="153187" y="210629"/>
                  </a:lnTo>
                  <a:lnTo>
                    <a:pt x="164363" y="208381"/>
                  </a:lnTo>
                  <a:lnTo>
                    <a:pt x="173494" y="202222"/>
                  </a:lnTo>
                  <a:lnTo>
                    <a:pt x="179654" y="193090"/>
                  </a:lnTo>
                  <a:lnTo>
                    <a:pt x="181914" y="181914"/>
                  </a:lnTo>
                  <a:lnTo>
                    <a:pt x="181914" y="95745"/>
                  </a:lnTo>
                  <a:lnTo>
                    <a:pt x="153187" y="95745"/>
                  </a:lnTo>
                  <a:lnTo>
                    <a:pt x="210629" y="38290"/>
                  </a:lnTo>
                  <a:lnTo>
                    <a:pt x="268084" y="95745"/>
                  </a:lnTo>
                  <a:lnTo>
                    <a:pt x="268084" y="0"/>
                  </a:lnTo>
                  <a:lnTo>
                    <a:pt x="0" y="0"/>
                  </a:lnTo>
                  <a:lnTo>
                    <a:pt x="0" y="306387"/>
                  </a:lnTo>
                  <a:lnTo>
                    <a:pt x="306387" y="306387"/>
                  </a:lnTo>
                  <a:lnTo>
                    <a:pt x="306387" y="268084"/>
                  </a:lnTo>
                  <a:lnTo>
                    <a:pt x="306387" y="38290"/>
                  </a:lnTo>
                  <a:lnTo>
                    <a:pt x="306387" y="0"/>
                  </a:lnTo>
                  <a:close/>
                </a:path>
                <a:path w="1219200" h="306704">
                  <a:moveTo>
                    <a:pt x="1219200" y="0"/>
                  </a:moveTo>
                  <a:lnTo>
                    <a:pt x="912799" y="0"/>
                  </a:lnTo>
                  <a:lnTo>
                    <a:pt x="912799" y="306387"/>
                  </a:lnTo>
                  <a:lnTo>
                    <a:pt x="1219200" y="306387"/>
                  </a:lnTo>
                  <a:lnTo>
                    <a:pt x="1219200" y="0"/>
                  </a:lnTo>
                  <a:close/>
                </a:path>
              </a:pathLst>
            </a:custGeom>
            <a:solidFill>
              <a:srgbClr val="BBE0E3"/>
            </a:solidFill>
          </p:spPr>
          <p:txBody>
            <a:bodyPr wrap="square" lIns="0" tIns="0" rIns="0" bIns="0" rtlCol="0"/>
            <a:lstStyle/>
            <a:p/>
          </p:txBody>
        </p:sp>
        <p:pic>
          <p:nvPicPr>
            <p:cNvPr id="7" name="object 7"/>
            <p:cNvPicPr/>
            <p:nvPr/>
          </p:nvPicPr>
          <p:blipFill>
            <a:blip r:embed="rId2"/>
            <a:stretch>
              <a:fillRect/>
            </a:stretch>
          </p:blipFill>
          <p:spPr>
            <a:xfrm>
              <a:off x="7886897" y="6516886"/>
              <a:ext cx="229792" cy="229790"/>
            </a:xfrm>
            <a:prstGeom prst="rect">
              <a:avLst/>
            </a:prstGeom>
          </p:spPr>
        </p:pic>
        <p:sp>
          <p:nvSpPr>
            <p:cNvPr id="8" name="object 8"/>
            <p:cNvSpPr/>
            <p:nvPr/>
          </p:nvSpPr>
          <p:spPr>
            <a:xfrm>
              <a:off x="7543800" y="6478587"/>
              <a:ext cx="306705" cy="306705"/>
            </a:xfrm>
            <a:custGeom>
              <a:rect l="l" t="t" r="r" b="b"/>
              <a:pathLst>
                <a:path w="306704" h="306704">
                  <a:moveTo>
                    <a:pt x="306388" y="306387"/>
                  </a:moveTo>
                  <a:lnTo>
                    <a:pt x="0" y="306387"/>
                  </a:lnTo>
                  <a:lnTo>
                    <a:pt x="0" y="0"/>
                  </a:lnTo>
                  <a:lnTo>
                    <a:pt x="306388" y="0"/>
                  </a:lnTo>
                  <a:lnTo>
                    <a:pt x="306388" y="38298"/>
                  </a:lnTo>
                  <a:lnTo>
                    <a:pt x="153193" y="38298"/>
                  </a:lnTo>
                  <a:lnTo>
                    <a:pt x="38298" y="153194"/>
                  </a:lnTo>
                  <a:lnTo>
                    <a:pt x="67022" y="153194"/>
                  </a:lnTo>
                  <a:lnTo>
                    <a:pt x="67022" y="268089"/>
                  </a:lnTo>
                  <a:lnTo>
                    <a:pt x="306388" y="268089"/>
                  </a:lnTo>
                  <a:lnTo>
                    <a:pt x="306388" y="306387"/>
                  </a:lnTo>
                  <a:close/>
                </a:path>
                <a:path w="306704" h="306704">
                  <a:moveTo>
                    <a:pt x="196279" y="81384"/>
                  </a:moveTo>
                  <a:lnTo>
                    <a:pt x="153193" y="38298"/>
                  </a:lnTo>
                  <a:lnTo>
                    <a:pt x="306388" y="38298"/>
                  </a:lnTo>
                  <a:lnTo>
                    <a:pt x="306388" y="52660"/>
                  </a:lnTo>
                  <a:lnTo>
                    <a:pt x="196279" y="52660"/>
                  </a:lnTo>
                  <a:lnTo>
                    <a:pt x="196279" y="81384"/>
                  </a:lnTo>
                  <a:close/>
                </a:path>
                <a:path w="306704" h="306704">
                  <a:moveTo>
                    <a:pt x="306388" y="268089"/>
                  </a:moveTo>
                  <a:lnTo>
                    <a:pt x="239366" y="268089"/>
                  </a:lnTo>
                  <a:lnTo>
                    <a:pt x="239366" y="153194"/>
                  </a:lnTo>
                  <a:lnTo>
                    <a:pt x="268089" y="153194"/>
                  </a:lnTo>
                  <a:lnTo>
                    <a:pt x="225003" y="110108"/>
                  </a:lnTo>
                  <a:lnTo>
                    <a:pt x="225003" y="52660"/>
                  </a:lnTo>
                  <a:lnTo>
                    <a:pt x="306388" y="52660"/>
                  </a:lnTo>
                  <a:lnTo>
                    <a:pt x="306388" y="268089"/>
                  </a:lnTo>
                  <a:close/>
                </a:path>
              </a:pathLst>
            </a:custGeom>
            <a:solidFill>
              <a:srgbClr val="BBE0E3"/>
            </a:solidFill>
          </p:spPr>
          <p:txBody>
            <a:bodyPr wrap="square" lIns="0" tIns="0" rIns="0" bIns="0" rtlCol="0"/>
            <a:lstStyle/>
            <a:p/>
          </p:txBody>
        </p:sp>
        <p:pic>
          <p:nvPicPr>
            <p:cNvPr id="9" name="object 9"/>
            <p:cNvPicPr/>
            <p:nvPr/>
          </p:nvPicPr>
          <p:blipFill>
            <a:blip r:embed="rId3"/>
            <a:stretch>
              <a:fillRect/>
            </a:stretch>
          </p:blipFill>
          <p:spPr>
            <a:xfrm>
              <a:off x="7582098" y="6516886"/>
              <a:ext cx="229791" cy="229790"/>
            </a:xfrm>
            <a:prstGeom prst="rect">
              <a:avLst/>
            </a:prstGeom>
          </p:spPr>
        </p:pic>
        <p:sp>
          <p:nvSpPr>
            <p:cNvPr id="10" name="object 10"/>
            <p:cNvSpPr/>
            <p:nvPr/>
          </p:nvSpPr>
          <p:spPr>
            <a:xfrm>
              <a:off x="8153400" y="6476999"/>
              <a:ext cx="306705" cy="306705"/>
            </a:xfrm>
            <a:custGeom>
              <a:rect l="l" t="t" r="r" b="b"/>
              <a:pathLst>
                <a:path w="306704" h="306704">
                  <a:moveTo>
                    <a:pt x="306388" y="306387"/>
                  </a:moveTo>
                  <a:lnTo>
                    <a:pt x="0" y="306387"/>
                  </a:lnTo>
                  <a:lnTo>
                    <a:pt x="0" y="0"/>
                  </a:lnTo>
                  <a:lnTo>
                    <a:pt x="306388" y="0"/>
                  </a:lnTo>
                  <a:lnTo>
                    <a:pt x="306388" y="38298"/>
                  </a:lnTo>
                  <a:lnTo>
                    <a:pt x="268089" y="38298"/>
                  </a:lnTo>
                  <a:lnTo>
                    <a:pt x="38298" y="153194"/>
                  </a:lnTo>
                  <a:lnTo>
                    <a:pt x="268089" y="268089"/>
                  </a:lnTo>
                  <a:lnTo>
                    <a:pt x="306388" y="268089"/>
                  </a:lnTo>
                  <a:lnTo>
                    <a:pt x="306388" y="306387"/>
                  </a:lnTo>
                  <a:close/>
                </a:path>
                <a:path w="306704" h="306704">
                  <a:moveTo>
                    <a:pt x="306388" y="268089"/>
                  </a:moveTo>
                  <a:lnTo>
                    <a:pt x="268089" y="268089"/>
                  </a:lnTo>
                  <a:lnTo>
                    <a:pt x="268089" y="38298"/>
                  </a:lnTo>
                  <a:lnTo>
                    <a:pt x="306388" y="38298"/>
                  </a:lnTo>
                  <a:lnTo>
                    <a:pt x="306388" y="268089"/>
                  </a:lnTo>
                  <a:close/>
                </a:path>
              </a:pathLst>
            </a:custGeom>
            <a:solidFill>
              <a:srgbClr val="BBE0E3"/>
            </a:solidFill>
          </p:spPr>
          <p:txBody>
            <a:bodyPr wrap="square" lIns="0" tIns="0" rIns="0" bIns="0" rtlCol="0"/>
            <a:lstStyle/>
            <a:p/>
          </p:txBody>
        </p:sp>
        <p:sp>
          <p:nvSpPr>
            <p:cNvPr id="11" name="object 11"/>
            <p:cNvSpPr/>
            <p:nvPr/>
          </p:nvSpPr>
          <p:spPr>
            <a:xfrm>
              <a:off x="8191698" y="6515297"/>
              <a:ext cx="229870" cy="229870"/>
            </a:xfrm>
            <a:custGeom>
              <a:rect l="l" t="t" r="r" b="b"/>
              <a:pathLst>
                <a:path w="229870" h="229870">
                  <a:moveTo>
                    <a:pt x="229791" y="229791"/>
                  </a:moveTo>
                  <a:lnTo>
                    <a:pt x="0" y="114896"/>
                  </a:lnTo>
                  <a:lnTo>
                    <a:pt x="229791" y="0"/>
                  </a:lnTo>
                  <a:lnTo>
                    <a:pt x="229791" y="229791"/>
                  </a:lnTo>
                  <a:close/>
                </a:path>
              </a:pathLst>
            </a:custGeom>
            <a:solidFill>
              <a:srgbClr val="708688"/>
            </a:solidFill>
          </p:spPr>
          <p:txBody>
            <a:bodyPr wrap="square" lIns="0" tIns="0" rIns="0" bIns="0" rtlCol="0"/>
            <a:lstStyle/>
            <a:p/>
          </p:txBody>
        </p:sp>
      </p:grpSp>
      <p:sp>
        <p:nvSpPr>
          <p:cNvPr id="12" name="object 12"/>
          <p:cNvSpPr txBox="1"/>
          <p:nvPr/>
        </p:nvSpPr>
        <p:spPr>
          <a:xfrm>
            <a:off x="1337627" y="2136139"/>
            <a:ext cx="4292600" cy="3317240"/>
          </a:xfrm>
          <a:prstGeom prst="rect">
            <a:avLst/>
          </a:prstGeom>
        </p:spPr>
        <p:txBody>
          <a:bodyPr vert="horz" wrap="square" lIns="0" tIns="195580" rIns="0" bIns="0" rtlCol="0">
            <a:spAutoFit/>
          </a:bodyPr>
          <a:lstStyle/>
          <a:p>
            <a:pPr marL="12700">
              <a:lnSpc>
                <a:spcPct val="100000"/>
              </a:lnSpc>
              <a:spcBef>
                <a:spcPts val="1540"/>
              </a:spcBef>
            </a:pPr>
            <a:r>
              <a:rPr sz="2400" b="1" spc="-10">
                <a:latin typeface="Microsoft JhengHei"/>
                <a:cs typeface="Microsoft JhengHei"/>
              </a:rPr>
              <a:t>第一节电能质量概述</a:t>
            </a:r>
            <a:endParaRPr sz="2400">
              <a:latin typeface="Microsoft JhengHei"/>
              <a:cs typeface="Microsoft JhengHei"/>
            </a:endParaRPr>
          </a:p>
          <a:p>
            <a:pPr marL="12700">
              <a:lnSpc>
                <a:spcPct val="100000"/>
              </a:lnSpc>
              <a:spcBef>
                <a:spcPts val="1440"/>
              </a:spcBef>
            </a:pPr>
            <a:r>
              <a:rPr sz="2400" b="1" spc="-5">
                <a:latin typeface="Microsoft JhengHei"/>
                <a:cs typeface="Microsoft JhengHei"/>
              </a:rPr>
              <a:t>第二节电压偏差及其调节</a:t>
            </a:r>
            <a:endParaRPr sz="2400">
              <a:latin typeface="Microsoft JhengHei"/>
              <a:cs typeface="Microsoft JhengHei"/>
            </a:endParaRPr>
          </a:p>
          <a:p>
            <a:pPr marL="12700" marR="5080">
              <a:lnSpc>
                <a:spcPct val="150000"/>
              </a:lnSpc>
            </a:pPr>
            <a:r>
              <a:rPr sz="2400" b="1" spc="-5">
                <a:latin typeface="Microsoft JhengHei"/>
                <a:cs typeface="Microsoft JhengHei"/>
              </a:rPr>
              <a:t>第三节电压波动和闪变及其抑制第四节高次谐波及其抑制</a:t>
            </a:r>
            <a:endParaRPr sz="2400">
              <a:latin typeface="Microsoft JhengHei"/>
              <a:cs typeface="Microsoft JhengHei"/>
            </a:endParaRPr>
          </a:p>
          <a:p>
            <a:pPr marL="12700" marR="5080">
              <a:lnSpc>
                <a:spcPct val="150000"/>
              </a:lnSpc>
            </a:pPr>
            <a:r>
              <a:rPr sz="2400" b="1" spc="-5">
                <a:latin typeface="Microsoft JhengHei"/>
                <a:cs typeface="Microsoft JhengHei"/>
              </a:rPr>
              <a:t>第五节供电系统的三相不平衡</a:t>
            </a:r>
            <a:r>
              <a:rPr sz="2400" b="1" spc="-50">
                <a:latin typeface="Microsoft JhengHei"/>
                <a:cs typeface="Microsoft JhengHei"/>
              </a:rPr>
              <a:t> </a:t>
            </a:r>
            <a:r>
              <a:rPr sz="2400" b="1" spc="-5">
                <a:latin typeface="Microsoft JhengHei"/>
                <a:cs typeface="Microsoft JhengHei"/>
              </a:rPr>
              <a:t>第六节供电系统的无功功率补偿</a:t>
            </a:r>
            <a:endParaRPr sz="2400">
              <a:latin typeface="Microsoft JhengHei"/>
              <a:cs typeface="Microsoft JhengHei"/>
            </a:endParaRPr>
          </a:p>
        </p:txBody>
      </p:sp>
      <p:sp>
        <p:nvSpPr>
          <p:cNvPr id="14" name="object 14"/>
          <p:cNvSpPr txBox="1">
            <a:spLocks noGrp="1"/>
          </p:cNvSpPr>
          <p:nvPr>
            <p:ph type="ftr" sz="quarter" idx="5"/>
          </p:nvPr>
        </p:nvSpPr>
        <p:spPr>
          <a:prstGeom prst="rect">
            <a:avLst/>
          </a:prstGeom>
        </p:spPr>
        <p:txBody>
          <a:bodyPr vert="horz" wrap="square" lIns="0" tIns="38100" rIns="0" bIns="0" rtlCol="0">
            <a:spAutoFit/>
          </a:bodyPr>
          <a:lstStyle/>
          <a:p>
            <a:pPr marL="12700">
              <a:lnSpc>
                <a:spcPct val="100000"/>
              </a:lnSpc>
              <a:spcBef>
                <a:spcPts val="300"/>
              </a:spcBef>
            </a:pPr>
            <a:r>
              <a:rPr/>
              <a:t>X</a:t>
            </a:r>
          </a:p>
        </p:txBody>
      </p:sp>
      <p:sp>
        <p:nvSpPr>
          <p:cNvPr id="15" name="object 15"/>
          <p:cNvSpPr txBox="1">
            <a:spLocks noGrp="1"/>
          </p:cNvSpPr>
          <p:nvPr>
            <p:ph type="dt" sz="half" idx="6"/>
          </p:nvPr>
        </p:nvSpPr>
        <p:spPr>
          <a:prstGeom prst="rect">
            <a:avLst/>
          </a:prstGeom>
        </p:spPr>
        <p:txBody>
          <a:bodyPr vert="horz" wrap="square" lIns="0" tIns="0" rIns="0" bIns="0" rtlCol="0">
            <a:spAutoFit/>
          </a:bodyPr>
          <a:lstStyle/>
          <a:p>
            <a:pPr marL="12700">
              <a:lnSpc>
                <a:spcPts val="2000"/>
              </a:lnSpc>
            </a:pPr>
            <a:r>
              <a:rPr spc="-10"/>
              <a:t>电气工程系</a:t>
            </a:r>
          </a:p>
        </p:txBody>
      </p:sp>
      <p:sp>
        <p:nvSpPr>
          <p:cNvPr id="13" name="object 13"/>
          <p:cNvSpPr txBox="1">
            <a:spLocks noGrp="1"/>
          </p:cNvSpPr>
          <p:nvPr>
            <p:ph type="title"/>
          </p:nvPr>
        </p:nvSpPr>
        <p:spPr>
          <a:xfrm>
            <a:off x="402590" y="925346"/>
            <a:ext cx="7569200" cy="574040"/>
          </a:xfrm>
          <a:prstGeom prst="rect">
            <a:avLst/>
          </a:prstGeom>
        </p:spPr>
        <p:txBody>
          <a:bodyPr vert="horz" wrap="square" lIns="0" tIns="12700" rIns="0" bIns="0" rtlCol="0">
            <a:spAutoFit/>
          </a:bodyPr>
          <a:lstStyle/>
          <a:p>
            <a:pPr marL="12700">
              <a:lnSpc>
                <a:spcPct val="100000"/>
              </a:lnSpc>
              <a:spcBef>
                <a:spcPts val="100"/>
              </a:spcBef>
            </a:pPr>
            <a:r>
              <a:rPr sz="3600">
                <a:solidFill>
                  <a:srgbClr val="000000"/>
                </a:solidFill>
              </a:rPr>
              <a:t>第</a:t>
            </a:r>
            <a:r>
              <a:rPr sz="3600">
                <a:solidFill>
                  <a:srgbClr val="000000"/>
                </a:solidFill>
                <a:latin typeface="Times New Roman"/>
                <a:cs typeface="Times New Roman"/>
              </a:rPr>
              <a:t>6</a:t>
            </a:r>
            <a:r>
              <a:rPr sz="3600">
                <a:solidFill>
                  <a:srgbClr val="000000"/>
                </a:solidFill>
              </a:rPr>
              <a:t>章供电系统的电</a:t>
            </a:r>
            <a:r>
              <a:rPr sz="3600" b="1">
                <a:solidFill>
                  <a:srgbClr val="000000"/>
                </a:solidFill>
                <a:latin typeface="Microsoft JhengHei"/>
                <a:cs typeface="Microsoft JhengHei"/>
              </a:rPr>
              <a:t>能</a:t>
            </a:r>
            <a:r>
              <a:rPr sz="3600" spc="-10">
                <a:solidFill>
                  <a:srgbClr val="000000"/>
                </a:solidFill>
              </a:rPr>
              <a:t>质量于无功补偿</a:t>
            </a:r>
            <a:endParaRPr sz="3600">
              <a:latin typeface="Microsoft JhengHei"/>
              <a:cs typeface="Microsoft JhengHei"/>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ctrTitle"/>
          </p:nvPr>
        </p:nvSpPr>
        <p:spPr>
          <a:prstGeom prst="rect">
            <a:avLst/>
          </a:prstGeom>
        </p:spPr>
        <p:txBody>
          <a:bodyPr vert="horz" wrap="square" lIns="0" tIns="12700" rIns="0" bIns="0" rtlCol="0">
            <a:spAutoFit/>
          </a:bodyPr>
          <a:lstStyle/>
          <a:p>
            <a:pPr marL="12700">
              <a:lnSpc>
                <a:spcPct val="100000"/>
              </a:lnSpc>
              <a:spcBef>
                <a:spcPts val="100"/>
              </a:spcBef>
            </a:pPr>
            <a:r>
              <a:rPr spc="-10"/>
              <a:t>供电技术电子课件</a:t>
            </a:r>
          </a:p>
        </p:txBody>
      </p:sp>
      <p:grpSp>
        <p:nvGrpSpPr>
          <p:cNvPr id="3" name="object 3"/>
          <p:cNvGrpSpPr/>
          <p:nvPr/>
        </p:nvGrpSpPr>
        <p:grpSpPr>
          <a:xfrm>
            <a:off x="7543800" y="6476999"/>
            <a:ext cx="1524000" cy="307975"/>
            <a:chOff x="7543800" y="6476999"/>
            <a:chExt cx="1524000" cy="307975"/>
          </a:xfrm>
        </p:grpSpPr>
        <p:sp>
          <p:nvSpPr>
            <p:cNvPr id="4" name="object 4"/>
            <p:cNvSpPr/>
            <p:nvPr/>
          </p:nvSpPr>
          <p:spPr>
            <a:xfrm>
              <a:off x="8458200" y="6478587"/>
              <a:ext cx="306705" cy="306705"/>
            </a:xfrm>
            <a:custGeom>
              <a:rect l="l" t="t" r="r" b="b"/>
              <a:pathLst>
                <a:path w="306704" h="306704">
                  <a:moveTo>
                    <a:pt x="306388" y="306387"/>
                  </a:moveTo>
                  <a:lnTo>
                    <a:pt x="0" y="306387"/>
                  </a:lnTo>
                  <a:lnTo>
                    <a:pt x="0" y="0"/>
                  </a:lnTo>
                  <a:lnTo>
                    <a:pt x="306388" y="0"/>
                  </a:lnTo>
                  <a:lnTo>
                    <a:pt x="306388" y="38298"/>
                  </a:lnTo>
                  <a:lnTo>
                    <a:pt x="38298" y="38298"/>
                  </a:lnTo>
                  <a:lnTo>
                    <a:pt x="38298" y="268089"/>
                  </a:lnTo>
                  <a:lnTo>
                    <a:pt x="306388" y="268089"/>
                  </a:lnTo>
                  <a:lnTo>
                    <a:pt x="306388" y="306387"/>
                  </a:lnTo>
                  <a:close/>
                </a:path>
                <a:path w="306704" h="306704">
                  <a:moveTo>
                    <a:pt x="306388" y="268089"/>
                  </a:moveTo>
                  <a:lnTo>
                    <a:pt x="38298" y="268089"/>
                  </a:lnTo>
                  <a:lnTo>
                    <a:pt x="268089" y="153194"/>
                  </a:lnTo>
                  <a:lnTo>
                    <a:pt x="38298" y="38298"/>
                  </a:lnTo>
                  <a:lnTo>
                    <a:pt x="306388" y="38298"/>
                  </a:lnTo>
                  <a:lnTo>
                    <a:pt x="306388" y="268089"/>
                  </a:lnTo>
                  <a:close/>
                </a:path>
              </a:pathLst>
            </a:custGeom>
            <a:solidFill>
              <a:srgbClr val="BBE0E3"/>
            </a:solidFill>
          </p:spPr>
          <p:txBody>
            <a:bodyPr wrap="square" lIns="0" tIns="0" rIns="0" bIns="0" rtlCol="0"/>
            <a:lstStyle/>
            <a:p/>
          </p:txBody>
        </p:sp>
        <p:sp>
          <p:nvSpPr>
            <p:cNvPr id="5" name="object 5"/>
            <p:cNvSpPr/>
            <p:nvPr/>
          </p:nvSpPr>
          <p:spPr>
            <a:xfrm>
              <a:off x="8496498" y="6516886"/>
              <a:ext cx="229870" cy="229870"/>
            </a:xfrm>
            <a:custGeom>
              <a:rect l="l" t="t" r="r" b="b"/>
              <a:pathLst>
                <a:path w="229870" h="229870">
                  <a:moveTo>
                    <a:pt x="0" y="229790"/>
                  </a:moveTo>
                  <a:lnTo>
                    <a:pt x="0" y="0"/>
                  </a:lnTo>
                  <a:lnTo>
                    <a:pt x="229791" y="114895"/>
                  </a:lnTo>
                  <a:lnTo>
                    <a:pt x="0" y="229790"/>
                  </a:lnTo>
                  <a:close/>
                </a:path>
              </a:pathLst>
            </a:custGeom>
            <a:solidFill>
              <a:srgbClr val="708688"/>
            </a:solidFill>
          </p:spPr>
          <p:txBody>
            <a:bodyPr wrap="square" lIns="0" tIns="0" rIns="0" bIns="0" rtlCol="0"/>
            <a:lstStyle/>
            <a:p/>
          </p:txBody>
        </p:sp>
        <p:sp>
          <p:nvSpPr>
            <p:cNvPr id="6" name="object 6"/>
            <p:cNvSpPr/>
            <p:nvPr/>
          </p:nvSpPr>
          <p:spPr>
            <a:xfrm>
              <a:off x="7848600" y="6478600"/>
              <a:ext cx="1219200" cy="306705"/>
            </a:xfrm>
            <a:custGeom>
              <a:rect l="l" t="t" r="r" b="b"/>
              <a:pathLst>
                <a:path w="1219200" h="306704">
                  <a:moveTo>
                    <a:pt x="306387" y="0"/>
                  </a:moveTo>
                  <a:lnTo>
                    <a:pt x="268084" y="0"/>
                  </a:lnTo>
                  <a:lnTo>
                    <a:pt x="268084" y="95745"/>
                  </a:lnTo>
                  <a:lnTo>
                    <a:pt x="239356" y="95745"/>
                  </a:lnTo>
                  <a:lnTo>
                    <a:pt x="239356" y="181914"/>
                  </a:lnTo>
                  <a:lnTo>
                    <a:pt x="232587" y="215455"/>
                  </a:lnTo>
                  <a:lnTo>
                    <a:pt x="214122" y="242849"/>
                  </a:lnTo>
                  <a:lnTo>
                    <a:pt x="186728" y="261315"/>
                  </a:lnTo>
                  <a:lnTo>
                    <a:pt x="153187" y="268084"/>
                  </a:lnTo>
                  <a:lnTo>
                    <a:pt x="124460" y="268084"/>
                  </a:lnTo>
                  <a:lnTo>
                    <a:pt x="90919" y="261315"/>
                  </a:lnTo>
                  <a:lnTo>
                    <a:pt x="63525" y="242849"/>
                  </a:lnTo>
                  <a:lnTo>
                    <a:pt x="45059" y="215455"/>
                  </a:lnTo>
                  <a:lnTo>
                    <a:pt x="38290" y="181914"/>
                  </a:lnTo>
                  <a:lnTo>
                    <a:pt x="38290" y="95745"/>
                  </a:lnTo>
                  <a:lnTo>
                    <a:pt x="95745" y="95745"/>
                  </a:lnTo>
                  <a:lnTo>
                    <a:pt x="95745" y="181914"/>
                  </a:lnTo>
                  <a:lnTo>
                    <a:pt x="97993" y="193090"/>
                  </a:lnTo>
                  <a:lnTo>
                    <a:pt x="104152" y="202222"/>
                  </a:lnTo>
                  <a:lnTo>
                    <a:pt x="113284" y="208381"/>
                  </a:lnTo>
                  <a:lnTo>
                    <a:pt x="124460" y="210629"/>
                  </a:lnTo>
                  <a:lnTo>
                    <a:pt x="153187" y="210629"/>
                  </a:lnTo>
                  <a:lnTo>
                    <a:pt x="164363" y="208381"/>
                  </a:lnTo>
                  <a:lnTo>
                    <a:pt x="173494" y="202222"/>
                  </a:lnTo>
                  <a:lnTo>
                    <a:pt x="179654" y="193090"/>
                  </a:lnTo>
                  <a:lnTo>
                    <a:pt x="181914" y="181914"/>
                  </a:lnTo>
                  <a:lnTo>
                    <a:pt x="181914" y="95745"/>
                  </a:lnTo>
                  <a:lnTo>
                    <a:pt x="153187" y="95745"/>
                  </a:lnTo>
                  <a:lnTo>
                    <a:pt x="210629" y="38290"/>
                  </a:lnTo>
                  <a:lnTo>
                    <a:pt x="268084" y="95745"/>
                  </a:lnTo>
                  <a:lnTo>
                    <a:pt x="268084" y="0"/>
                  </a:lnTo>
                  <a:lnTo>
                    <a:pt x="0" y="0"/>
                  </a:lnTo>
                  <a:lnTo>
                    <a:pt x="0" y="306387"/>
                  </a:lnTo>
                  <a:lnTo>
                    <a:pt x="306387" y="306387"/>
                  </a:lnTo>
                  <a:lnTo>
                    <a:pt x="306387" y="268084"/>
                  </a:lnTo>
                  <a:lnTo>
                    <a:pt x="306387" y="38290"/>
                  </a:lnTo>
                  <a:lnTo>
                    <a:pt x="306387" y="0"/>
                  </a:lnTo>
                  <a:close/>
                </a:path>
                <a:path w="1219200" h="306704">
                  <a:moveTo>
                    <a:pt x="1219200" y="0"/>
                  </a:moveTo>
                  <a:lnTo>
                    <a:pt x="912799" y="0"/>
                  </a:lnTo>
                  <a:lnTo>
                    <a:pt x="912799" y="306387"/>
                  </a:lnTo>
                  <a:lnTo>
                    <a:pt x="1219200" y="306387"/>
                  </a:lnTo>
                  <a:lnTo>
                    <a:pt x="1219200" y="0"/>
                  </a:lnTo>
                  <a:close/>
                </a:path>
              </a:pathLst>
            </a:custGeom>
            <a:solidFill>
              <a:srgbClr val="BBE0E3"/>
            </a:solidFill>
          </p:spPr>
          <p:txBody>
            <a:bodyPr wrap="square" lIns="0" tIns="0" rIns="0" bIns="0" rtlCol="0"/>
            <a:lstStyle/>
            <a:p/>
          </p:txBody>
        </p:sp>
        <p:pic>
          <p:nvPicPr>
            <p:cNvPr id="7" name="object 7"/>
            <p:cNvPicPr/>
            <p:nvPr/>
          </p:nvPicPr>
          <p:blipFill>
            <a:blip r:embed="rId2"/>
            <a:stretch>
              <a:fillRect/>
            </a:stretch>
          </p:blipFill>
          <p:spPr>
            <a:xfrm>
              <a:off x="7886897" y="6516886"/>
              <a:ext cx="229792" cy="229790"/>
            </a:xfrm>
            <a:prstGeom prst="rect">
              <a:avLst/>
            </a:prstGeom>
          </p:spPr>
        </p:pic>
        <p:sp>
          <p:nvSpPr>
            <p:cNvPr id="8" name="object 8"/>
            <p:cNvSpPr/>
            <p:nvPr/>
          </p:nvSpPr>
          <p:spPr>
            <a:xfrm>
              <a:off x="7543800" y="6478587"/>
              <a:ext cx="306705" cy="306705"/>
            </a:xfrm>
            <a:custGeom>
              <a:rect l="l" t="t" r="r" b="b"/>
              <a:pathLst>
                <a:path w="306704" h="306704">
                  <a:moveTo>
                    <a:pt x="306388" y="306387"/>
                  </a:moveTo>
                  <a:lnTo>
                    <a:pt x="0" y="306387"/>
                  </a:lnTo>
                  <a:lnTo>
                    <a:pt x="0" y="0"/>
                  </a:lnTo>
                  <a:lnTo>
                    <a:pt x="306388" y="0"/>
                  </a:lnTo>
                  <a:lnTo>
                    <a:pt x="306388" y="38298"/>
                  </a:lnTo>
                  <a:lnTo>
                    <a:pt x="153193" y="38298"/>
                  </a:lnTo>
                  <a:lnTo>
                    <a:pt x="38298" y="153194"/>
                  </a:lnTo>
                  <a:lnTo>
                    <a:pt x="67022" y="153194"/>
                  </a:lnTo>
                  <a:lnTo>
                    <a:pt x="67022" y="268089"/>
                  </a:lnTo>
                  <a:lnTo>
                    <a:pt x="306388" y="268089"/>
                  </a:lnTo>
                  <a:lnTo>
                    <a:pt x="306388" y="306387"/>
                  </a:lnTo>
                  <a:close/>
                </a:path>
                <a:path w="306704" h="306704">
                  <a:moveTo>
                    <a:pt x="196279" y="81384"/>
                  </a:moveTo>
                  <a:lnTo>
                    <a:pt x="153193" y="38298"/>
                  </a:lnTo>
                  <a:lnTo>
                    <a:pt x="306388" y="38298"/>
                  </a:lnTo>
                  <a:lnTo>
                    <a:pt x="306388" y="52660"/>
                  </a:lnTo>
                  <a:lnTo>
                    <a:pt x="196279" y="52660"/>
                  </a:lnTo>
                  <a:lnTo>
                    <a:pt x="196279" y="81384"/>
                  </a:lnTo>
                  <a:close/>
                </a:path>
                <a:path w="306704" h="306704">
                  <a:moveTo>
                    <a:pt x="306388" y="268089"/>
                  </a:moveTo>
                  <a:lnTo>
                    <a:pt x="239366" y="268089"/>
                  </a:lnTo>
                  <a:lnTo>
                    <a:pt x="239366" y="153194"/>
                  </a:lnTo>
                  <a:lnTo>
                    <a:pt x="268089" y="153194"/>
                  </a:lnTo>
                  <a:lnTo>
                    <a:pt x="225003" y="110108"/>
                  </a:lnTo>
                  <a:lnTo>
                    <a:pt x="225003" y="52660"/>
                  </a:lnTo>
                  <a:lnTo>
                    <a:pt x="306388" y="52660"/>
                  </a:lnTo>
                  <a:lnTo>
                    <a:pt x="306388" y="268089"/>
                  </a:lnTo>
                  <a:close/>
                </a:path>
              </a:pathLst>
            </a:custGeom>
            <a:solidFill>
              <a:srgbClr val="BBE0E3"/>
            </a:solidFill>
          </p:spPr>
          <p:txBody>
            <a:bodyPr wrap="square" lIns="0" tIns="0" rIns="0" bIns="0" rtlCol="0"/>
            <a:lstStyle/>
            <a:p/>
          </p:txBody>
        </p:sp>
        <p:pic>
          <p:nvPicPr>
            <p:cNvPr id="9" name="object 9"/>
            <p:cNvPicPr/>
            <p:nvPr/>
          </p:nvPicPr>
          <p:blipFill>
            <a:blip r:embed="rId3"/>
            <a:stretch>
              <a:fillRect/>
            </a:stretch>
          </p:blipFill>
          <p:spPr>
            <a:xfrm>
              <a:off x="7582098" y="6516886"/>
              <a:ext cx="229791" cy="229790"/>
            </a:xfrm>
            <a:prstGeom prst="rect">
              <a:avLst/>
            </a:prstGeom>
          </p:spPr>
        </p:pic>
        <p:sp>
          <p:nvSpPr>
            <p:cNvPr id="10" name="object 10"/>
            <p:cNvSpPr/>
            <p:nvPr/>
          </p:nvSpPr>
          <p:spPr>
            <a:xfrm>
              <a:off x="8153400" y="6476999"/>
              <a:ext cx="306705" cy="306705"/>
            </a:xfrm>
            <a:custGeom>
              <a:rect l="l" t="t" r="r" b="b"/>
              <a:pathLst>
                <a:path w="306704" h="306704">
                  <a:moveTo>
                    <a:pt x="306388" y="306387"/>
                  </a:moveTo>
                  <a:lnTo>
                    <a:pt x="0" y="306387"/>
                  </a:lnTo>
                  <a:lnTo>
                    <a:pt x="0" y="0"/>
                  </a:lnTo>
                  <a:lnTo>
                    <a:pt x="306388" y="0"/>
                  </a:lnTo>
                  <a:lnTo>
                    <a:pt x="306388" y="38298"/>
                  </a:lnTo>
                  <a:lnTo>
                    <a:pt x="268089" y="38298"/>
                  </a:lnTo>
                  <a:lnTo>
                    <a:pt x="38298" y="153194"/>
                  </a:lnTo>
                  <a:lnTo>
                    <a:pt x="268089" y="268089"/>
                  </a:lnTo>
                  <a:lnTo>
                    <a:pt x="306388" y="268089"/>
                  </a:lnTo>
                  <a:lnTo>
                    <a:pt x="306388" y="306387"/>
                  </a:lnTo>
                  <a:close/>
                </a:path>
                <a:path w="306704" h="306704">
                  <a:moveTo>
                    <a:pt x="306388" y="268089"/>
                  </a:moveTo>
                  <a:lnTo>
                    <a:pt x="268089" y="268089"/>
                  </a:lnTo>
                  <a:lnTo>
                    <a:pt x="268089" y="38298"/>
                  </a:lnTo>
                  <a:lnTo>
                    <a:pt x="306388" y="38298"/>
                  </a:lnTo>
                  <a:lnTo>
                    <a:pt x="306388" y="268089"/>
                  </a:lnTo>
                  <a:close/>
                </a:path>
              </a:pathLst>
            </a:custGeom>
            <a:solidFill>
              <a:srgbClr val="BBE0E3"/>
            </a:solidFill>
          </p:spPr>
          <p:txBody>
            <a:bodyPr wrap="square" lIns="0" tIns="0" rIns="0" bIns="0" rtlCol="0"/>
            <a:lstStyle/>
            <a:p/>
          </p:txBody>
        </p:sp>
        <p:sp>
          <p:nvSpPr>
            <p:cNvPr id="11" name="object 11"/>
            <p:cNvSpPr/>
            <p:nvPr/>
          </p:nvSpPr>
          <p:spPr>
            <a:xfrm>
              <a:off x="8191698" y="6515297"/>
              <a:ext cx="229870" cy="229870"/>
            </a:xfrm>
            <a:custGeom>
              <a:rect l="l" t="t" r="r" b="b"/>
              <a:pathLst>
                <a:path w="229870" h="229870">
                  <a:moveTo>
                    <a:pt x="229791" y="229791"/>
                  </a:moveTo>
                  <a:lnTo>
                    <a:pt x="0" y="114896"/>
                  </a:lnTo>
                  <a:lnTo>
                    <a:pt x="229791" y="0"/>
                  </a:lnTo>
                  <a:lnTo>
                    <a:pt x="229791" y="229791"/>
                  </a:lnTo>
                  <a:close/>
                </a:path>
              </a:pathLst>
            </a:custGeom>
            <a:solidFill>
              <a:srgbClr val="708688"/>
            </a:solidFill>
          </p:spPr>
          <p:txBody>
            <a:bodyPr wrap="square" lIns="0" tIns="0" rIns="0" bIns="0" rtlCol="0"/>
            <a:lstStyle/>
            <a:p/>
          </p:txBody>
        </p:sp>
      </p:grpSp>
      <p:sp>
        <p:nvSpPr>
          <p:cNvPr id="12" name="object 12"/>
          <p:cNvSpPr txBox="1"/>
          <p:nvPr/>
        </p:nvSpPr>
        <p:spPr>
          <a:xfrm>
            <a:off x="1907539" y="2255520"/>
            <a:ext cx="3683000" cy="513080"/>
          </a:xfrm>
          <a:prstGeom prst="rect">
            <a:avLst/>
          </a:prstGeom>
        </p:spPr>
        <p:txBody>
          <a:bodyPr vert="horz" wrap="square" lIns="0" tIns="12700" rIns="0" bIns="0" rtlCol="0">
            <a:spAutoFit/>
          </a:bodyPr>
          <a:lstStyle/>
          <a:p>
            <a:pPr marL="12700">
              <a:lnSpc>
                <a:spcPct val="100000"/>
              </a:lnSpc>
              <a:spcBef>
                <a:spcPts val="100"/>
              </a:spcBef>
            </a:pPr>
            <a:r>
              <a:rPr sz="3200" b="1" spc="-10">
                <a:latin typeface="Microsoft JhengHei"/>
                <a:cs typeface="Microsoft JhengHei"/>
              </a:rPr>
              <a:t>第一节电能质量概述</a:t>
            </a:r>
            <a:endParaRPr sz="3200">
              <a:latin typeface="Microsoft JhengHei"/>
              <a:cs typeface="Microsoft JhengHei"/>
            </a:endParaRPr>
          </a:p>
        </p:txBody>
      </p:sp>
      <p:sp>
        <p:nvSpPr>
          <p:cNvPr id="13" name="object 13"/>
          <p:cNvSpPr txBox="1">
            <a:spLocks noGrp="1"/>
          </p:cNvSpPr>
          <p:nvPr>
            <p:ph type="ftr" sz="quarter" idx="5"/>
          </p:nvPr>
        </p:nvSpPr>
        <p:spPr>
          <a:prstGeom prst="rect">
            <a:avLst/>
          </a:prstGeom>
        </p:spPr>
        <p:txBody>
          <a:bodyPr vert="horz" wrap="square" lIns="0" tIns="38100" rIns="0" bIns="0" rtlCol="0">
            <a:spAutoFit/>
          </a:bodyPr>
          <a:lstStyle/>
          <a:p>
            <a:pPr marL="12700">
              <a:lnSpc>
                <a:spcPct val="100000"/>
              </a:lnSpc>
              <a:spcBef>
                <a:spcPts val="300"/>
              </a:spcBef>
            </a:pPr>
            <a:r>
              <a:rPr/>
              <a:t>X</a:t>
            </a:r>
          </a:p>
        </p:txBody>
      </p:sp>
      <p:sp>
        <p:nvSpPr>
          <p:cNvPr id="14" name="object 14"/>
          <p:cNvSpPr txBox="1">
            <a:spLocks noGrp="1"/>
          </p:cNvSpPr>
          <p:nvPr>
            <p:ph type="dt" sz="half" idx="6"/>
          </p:nvPr>
        </p:nvSpPr>
        <p:spPr>
          <a:prstGeom prst="rect">
            <a:avLst/>
          </a:prstGeom>
        </p:spPr>
        <p:txBody>
          <a:bodyPr vert="horz" wrap="square" lIns="0" tIns="0" rIns="0" bIns="0" rtlCol="0">
            <a:spAutoFit/>
          </a:bodyPr>
          <a:lstStyle/>
          <a:p>
            <a:pPr marL="12700">
              <a:lnSpc>
                <a:spcPts val="2000"/>
              </a:lnSpc>
            </a:pPr>
            <a:r>
              <a:rPr spc="-10"/>
              <a:t>电气工程系</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235065" y="40957"/>
            <a:ext cx="2057400" cy="330200"/>
          </a:xfrm>
          <a:prstGeom prst="rect">
            <a:avLst/>
          </a:prstGeom>
        </p:spPr>
        <p:txBody>
          <a:bodyPr vert="horz" wrap="square" lIns="0" tIns="12700" rIns="0" bIns="0" rtlCol="0">
            <a:spAutoFit/>
          </a:bodyPr>
          <a:lstStyle/>
          <a:p>
            <a:pPr marL="12700">
              <a:lnSpc>
                <a:spcPct val="100000"/>
              </a:lnSpc>
              <a:spcBef>
                <a:spcPts val="100"/>
              </a:spcBef>
            </a:pPr>
            <a:r>
              <a:rPr sz="2000" spc="-10">
                <a:solidFill>
                  <a:srgbClr val="003399"/>
                </a:solidFill>
                <a:latin typeface="宋体"/>
                <a:cs typeface="宋体"/>
              </a:rPr>
              <a:t>供电技术电子课件</a:t>
            </a:r>
            <a:endParaRPr sz="2000">
              <a:latin typeface="宋体"/>
              <a:cs typeface="宋体"/>
            </a:endParaRPr>
          </a:p>
        </p:txBody>
      </p:sp>
      <p:grpSp>
        <p:nvGrpSpPr>
          <p:cNvPr id="3" name="object 3"/>
          <p:cNvGrpSpPr/>
          <p:nvPr/>
        </p:nvGrpSpPr>
        <p:grpSpPr>
          <a:xfrm>
            <a:off x="7543800" y="6476999"/>
            <a:ext cx="1524000" cy="307975"/>
            <a:chOff x="7543800" y="6476999"/>
            <a:chExt cx="1524000" cy="307975"/>
          </a:xfrm>
        </p:grpSpPr>
        <p:sp>
          <p:nvSpPr>
            <p:cNvPr id="4" name="object 4"/>
            <p:cNvSpPr/>
            <p:nvPr/>
          </p:nvSpPr>
          <p:spPr>
            <a:xfrm>
              <a:off x="8458200" y="6478587"/>
              <a:ext cx="306705" cy="306705"/>
            </a:xfrm>
            <a:custGeom>
              <a:rect l="l" t="t" r="r" b="b"/>
              <a:pathLst>
                <a:path w="306704" h="306704">
                  <a:moveTo>
                    <a:pt x="306388" y="306387"/>
                  </a:moveTo>
                  <a:lnTo>
                    <a:pt x="0" y="306387"/>
                  </a:lnTo>
                  <a:lnTo>
                    <a:pt x="0" y="0"/>
                  </a:lnTo>
                  <a:lnTo>
                    <a:pt x="306388" y="0"/>
                  </a:lnTo>
                  <a:lnTo>
                    <a:pt x="306388" y="38298"/>
                  </a:lnTo>
                  <a:lnTo>
                    <a:pt x="38298" y="38298"/>
                  </a:lnTo>
                  <a:lnTo>
                    <a:pt x="38298" y="268089"/>
                  </a:lnTo>
                  <a:lnTo>
                    <a:pt x="306388" y="268089"/>
                  </a:lnTo>
                  <a:lnTo>
                    <a:pt x="306388" y="306387"/>
                  </a:lnTo>
                  <a:close/>
                </a:path>
                <a:path w="306704" h="306704">
                  <a:moveTo>
                    <a:pt x="306388" y="268089"/>
                  </a:moveTo>
                  <a:lnTo>
                    <a:pt x="38298" y="268089"/>
                  </a:lnTo>
                  <a:lnTo>
                    <a:pt x="268089" y="153194"/>
                  </a:lnTo>
                  <a:lnTo>
                    <a:pt x="38298" y="38298"/>
                  </a:lnTo>
                  <a:lnTo>
                    <a:pt x="306388" y="38298"/>
                  </a:lnTo>
                  <a:lnTo>
                    <a:pt x="306388" y="268089"/>
                  </a:lnTo>
                  <a:close/>
                </a:path>
              </a:pathLst>
            </a:custGeom>
            <a:solidFill>
              <a:srgbClr val="BBE0E3"/>
            </a:solidFill>
          </p:spPr>
          <p:txBody>
            <a:bodyPr wrap="square" lIns="0" tIns="0" rIns="0" bIns="0" rtlCol="0"/>
            <a:lstStyle/>
            <a:p/>
          </p:txBody>
        </p:sp>
        <p:sp>
          <p:nvSpPr>
            <p:cNvPr id="5" name="object 5"/>
            <p:cNvSpPr/>
            <p:nvPr/>
          </p:nvSpPr>
          <p:spPr>
            <a:xfrm>
              <a:off x="8496498" y="6516886"/>
              <a:ext cx="229870" cy="229870"/>
            </a:xfrm>
            <a:custGeom>
              <a:rect l="l" t="t" r="r" b="b"/>
              <a:pathLst>
                <a:path w="229870" h="229870">
                  <a:moveTo>
                    <a:pt x="0" y="229790"/>
                  </a:moveTo>
                  <a:lnTo>
                    <a:pt x="0" y="0"/>
                  </a:lnTo>
                  <a:lnTo>
                    <a:pt x="229791" y="114895"/>
                  </a:lnTo>
                  <a:lnTo>
                    <a:pt x="0" y="229790"/>
                  </a:lnTo>
                  <a:close/>
                </a:path>
              </a:pathLst>
            </a:custGeom>
            <a:solidFill>
              <a:srgbClr val="708688"/>
            </a:solidFill>
          </p:spPr>
          <p:txBody>
            <a:bodyPr wrap="square" lIns="0" tIns="0" rIns="0" bIns="0" rtlCol="0"/>
            <a:lstStyle/>
            <a:p/>
          </p:txBody>
        </p:sp>
        <p:sp>
          <p:nvSpPr>
            <p:cNvPr id="6" name="object 6"/>
            <p:cNvSpPr/>
            <p:nvPr/>
          </p:nvSpPr>
          <p:spPr>
            <a:xfrm>
              <a:off x="7848600" y="6478600"/>
              <a:ext cx="1219200" cy="306705"/>
            </a:xfrm>
            <a:custGeom>
              <a:rect l="l" t="t" r="r" b="b"/>
              <a:pathLst>
                <a:path w="1219200" h="306704">
                  <a:moveTo>
                    <a:pt x="306387" y="0"/>
                  </a:moveTo>
                  <a:lnTo>
                    <a:pt x="268084" y="0"/>
                  </a:lnTo>
                  <a:lnTo>
                    <a:pt x="268084" y="95745"/>
                  </a:lnTo>
                  <a:lnTo>
                    <a:pt x="239356" y="95745"/>
                  </a:lnTo>
                  <a:lnTo>
                    <a:pt x="239356" y="181914"/>
                  </a:lnTo>
                  <a:lnTo>
                    <a:pt x="232587" y="215455"/>
                  </a:lnTo>
                  <a:lnTo>
                    <a:pt x="214122" y="242849"/>
                  </a:lnTo>
                  <a:lnTo>
                    <a:pt x="186728" y="261315"/>
                  </a:lnTo>
                  <a:lnTo>
                    <a:pt x="153187" y="268084"/>
                  </a:lnTo>
                  <a:lnTo>
                    <a:pt x="124460" y="268084"/>
                  </a:lnTo>
                  <a:lnTo>
                    <a:pt x="90919" y="261315"/>
                  </a:lnTo>
                  <a:lnTo>
                    <a:pt x="63525" y="242849"/>
                  </a:lnTo>
                  <a:lnTo>
                    <a:pt x="45059" y="215455"/>
                  </a:lnTo>
                  <a:lnTo>
                    <a:pt x="38290" y="181914"/>
                  </a:lnTo>
                  <a:lnTo>
                    <a:pt x="38290" y="95745"/>
                  </a:lnTo>
                  <a:lnTo>
                    <a:pt x="95745" y="95745"/>
                  </a:lnTo>
                  <a:lnTo>
                    <a:pt x="95745" y="181914"/>
                  </a:lnTo>
                  <a:lnTo>
                    <a:pt x="97993" y="193090"/>
                  </a:lnTo>
                  <a:lnTo>
                    <a:pt x="104152" y="202222"/>
                  </a:lnTo>
                  <a:lnTo>
                    <a:pt x="113284" y="208381"/>
                  </a:lnTo>
                  <a:lnTo>
                    <a:pt x="124460" y="210629"/>
                  </a:lnTo>
                  <a:lnTo>
                    <a:pt x="153187" y="210629"/>
                  </a:lnTo>
                  <a:lnTo>
                    <a:pt x="164363" y="208381"/>
                  </a:lnTo>
                  <a:lnTo>
                    <a:pt x="173494" y="202222"/>
                  </a:lnTo>
                  <a:lnTo>
                    <a:pt x="179654" y="193090"/>
                  </a:lnTo>
                  <a:lnTo>
                    <a:pt x="181914" y="181914"/>
                  </a:lnTo>
                  <a:lnTo>
                    <a:pt x="181914" y="95745"/>
                  </a:lnTo>
                  <a:lnTo>
                    <a:pt x="153187" y="95745"/>
                  </a:lnTo>
                  <a:lnTo>
                    <a:pt x="210629" y="38290"/>
                  </a:lnTo>
                  <a:lnTo>
                    <a:pt x="268084" y="95745"/>
                  </a:lnTo>
                  <a:lnTo>
                    <a:pt x="268084" y="0"/>
                  </a:lnTo>
                  <a:lnTo>
                    <a:pt x="0" y="0"/>
                  </a:lnTo>
                  <a:lnTo>
                    <a:pt x="0" y="306387"/>
                  </a:lnTo>
                  <a:lnTo>
                    <a:pt x="306387" y="306387"/>
                  </a:lnTo>
                  <a:lnTo>
                    <a:pt x="306387" y="268084"/>
                  </a:lnTo>
                  <a:lnTo>
                    <a:pt x="306387" y="38290"/>
                  </a:lnTo>
                  <a:lnTo>
                    <a:pt x="306387" y="0"/>
                  </a:lnTo>
                  <a:close/>
                </a:path>
                <a:path w="1219200" h="306704">
                  <a:moveTo>
                    <a:pt x="1219200" y="0"/>
                  </a:moveTo>
                  <a:lnTo>
                    <a:pt x="912799" y="0"/>
                  </a:lnTo>
                  <a:lnTo>
                    <a:pt x="912799" y="306387"/>
                  </a:lnTo>
                  <a:lnTo>
                    <a:pt x="1219200" y="306387"/>
                  </a:lnTo>
                  <a:lnTo>
                    <a:pt x="1219200" y="0"/>
                  </a:lnTo>
                  <a:close/>
                </a:path>
              </a:pathLst>
            </a:custGeom>
            <a:solidFill>
              <a:srgbClr val="BBE0E3"/>
            </a:solidFill>
          </p:spPr>
          <p:txBody>
            <a:bodyPr wrap="square" lIns="0" tIns="0" rIns="0" bIns="0" rtlCol="0"/>
            <a:lstStyle/>
            <a:p/>
          </p:txBody>
        </p:sp>
        <p:pic>
          <p:nvPicPr>
            <p:cNvPr id="7" name="object 7"/>
            <p:cNvPicPr/>
            <p:nvPr/>
          </p:nvPicPr>
          <p:blipFill>
            <a:blip r:embed="rId2"/>
            <a:stretch>
              <a:fillRect/>
            </a:stretch>
          </p:blipFill>
          <p:spPr>
            <a:xfrm>
              <a:off x="7886897" y="6516886"/>
              <a:ext cx="229792" cy="229790"/>
            </a:xfrm>
            <a:prstGeom prst="rect">
              <a:avLst/>
            </a:prstGeom>
          </p:spPr>
        </p:pic>
        <p:sp>
          <p:nvSpPr>
            <p:cNvPr id="8" name="object 8"/>
            <p:cNvSpPr/>
            <p:nvPr/>
          </p:nvSpPr>
          <p:spPr>
            <a:xfrm>
              <a:off x="7543800" y="6478587"/>
              <a:ext cx="306705" cy="306705"/>
            </a:xfrm>
            <a:custGeom>
              <a:rect l="l" t="t" r="r" b="b"/>
              <a:pathLst>
                <a:path w="306704" h="306704">
                  <a:moveTo>
                    <a:pt x="306388" y="306387"/>
                  </a:moveTo>
                  <a:lnTo>
                    <a:pt x="0" y="306387"/>
                  </a:lnTo>
                  <a:lnTo>
                    <a:pt x="0" y="0"/>
                  </a:lnTo>
                  <a:lnTo>
                    <a:pt x="306388" y="0"/>
                  </a:lnTo>
                  <a:lnTo>
                    <a:pt x="306388" y="38298"/>
                  </a:lnTo>
                  <a:lnTo>
                    <a:pt x="153193" y="38298"/>
                  </a:lnTo>
                  <a:lnTo>
                    <a:pt x="38298" y="153194"/>
                  </a:lnTo>
                  <a:lnTo>
                    <a:pt x="67022" y="153194"/>
                  </a:lnTo>
                  <a:lnTo>
                    <a:pt x="67022" y="268089"/>
                  </a:lnTo>
                  <a:lnTo>
                    <a:pt x="306388" y="268089"/>
                  </a:lnTo>
                  <a:lnTo>
                    <a:pt x="306388" y="306387"/>
                  </a:lnTo>
                  <a:close/>
                </a:path>
                <a:path w="306704" h="306704">
                  <a:moveTo>
                    <a:pt x="196279" y="81384"/>
                  </a:moveTo>
                  <a:lnTo>
                    <a:pt x="153193" y="38298"/>
                  </a:lnTo>
                  <a:lnTo>
                    <a:pt x="306388" y="38298"/>
                  </a:lnTo>
                  <a:lnTo>
                    <a:pt x="306388" y="52660"/>
                  </a:lnTo>
                  <a:lnTo>
                    <a:pt x="196279" y="52660"/>
                  </a:lnTo>
                  <a:lnTo>
                    <a:pt x="196279" y="81384"/>
                  </a:lnTo>
                  <a:close/>
                </a:path>
                <a:path w="306704" h="306704">
                  <a:moveTo>
                    <a:pt x="306388" y="268089"/>
                  </a:moveTo>
                  <a:lnTo>
                    <a:pt x="239366" y="268089"/>
                  </a:lnTo>
                  <a:lnTo>
                    <a:pt x="239366" y="153194"/>
                  </a:lnTo>
                  <a:lnTo>
                    <a:pt x="268089" y="153194"/>
                  </a:lnTo>
                  <a:lnTo>
                    <a:pt x="225003" y="110108"/>
                  </a:lnTo>
                  <a:lnTo>
                    <a:pt x="225003" y="52660"/>
                  </a:lnTo>
                  <a:lnTo>
                    <a:pt x="306388" y="52660"/>
                  </a:lnTo>
                  <a:lnTo>
                    <a:pt x="306388" y="268089"/>
                  </a:lnTo>
                  <a:close/>
                </a:path>
              </a:pathLst>
            </a:custGeom>
            <a:solidFill>
              <a:srgbClr val="BBE0E3"/>
            </a:solidFill>
          </p:spPr>
          <p:txBody>
            <a:bodyPr wrap="square" lIns="0" tIns="0" rIns="0" bIns="0" rtlCol="0"/>
            <a:lstStyle/>
            <a:p/>
          </p:txBody>
        </p:sp>
        <p:pic>
          <p:nvPicPr>
            <p:cNvPr id="9" name="object 9"/>
            <p:cNvPicPr/>
            <p:nvPr/>
          </p:nvPicPr>
          <p:blipFill>
            <a:blip r:embed="rId3"/>
            <a:stretch>
              <a:fillRect/>
            </a:stretch>
          </p:blipFill>
          <p:spPr>
            <a:xfrm>
              <a:off x="7582098" y="6516886"/>
              <a:ext cx="229791" cy="229790"/>
            </a:xfrm>
            <a:prstGeom prst="rect">
              <a:avLst/>
            </a:prstGeom>
          </p:spPr>
        </p:pic>
        <p:sp>
          <p:nvSpPr>
            <p:cNvPr id="10" name="object 10"/>
            <p:cNvSpPr/>
            <p:nvPr/>
          </p:nvSpPr>
          <p:spPr>
            <a:xfrm>
              <a:off x="8153400" y="6476999"/>
              <a:ext cx="306705" cy="306705"/>
            </a:xfrm>
            <a:custGeom>
              <a:rect l="l" t="t" r="r" b="b"/>
              <a:pathLst>
                <a:path w="306704" h="306704">
                  <a:moveTo>
                    <a:pt x="306388" y="306387"/>
                  </a:moveTo>
                  <a:lnTo>
                    <a:pt x="0" y="306387"/>
                  </a:lnTo>
                  <a:lnTo>
                    <a:pt x="0" y="0"/>
                  </a:lnTo>
                  <a:lnTo>
                    <a:pt x="306388" y="0"/>
                  </a:lnTo>
                  <a:lnTo>
                    <a:pt x="306388" y="38298"/>
                  </a:lnTo>
                  <a:lnTo>
                    <a:pt x="268089" y="38298"/>
                  </a:lnTo>
                  <a:lnTo>
                    <a:pt x="38298" y="153194"/>
                  </a:lnTo>
                  <a:lnTo>
                    <a:pt x="268089" y="268089"/>
                  </a:lnTo>
                  <a:lnTo>
                    <a:pt x="306388" y="268089"/>
                  </a:lnTo>
                  <a:lnTo>
                    <a:pt x="306388" y="306387"/>
                  </a:lnTo>
                  <a:close/>
                </a:path>
                <a:path w="306704" h="306704">
                  <a:moveTo>
                    <a:pt x="306388" y="268089"/>
                  </a:moveTo>
                  <a:lnTo>
                    <a:pt x="268089" y="268089"/>
                  </a:lnTo>
                  <a:lnTo>
                    <a:pt x="268089" y="38298"/>
                  </a:lnTo>
                  <a:lnTo>
                    <a:pt x="306388" y="38298"/>
                  </a:lnTo>
                  <a:lnTo>
                    <a:pt x="306388" y="268089"/>
                  </a:lnTo>
                  <a:close/>
                </a:path>
              </a:pathLst>
            </a:custGeom>
            <a:solidFill>
              <a:srgbClr val="BBE0E3"/>
            </a:solidFill>
          </p:spPr>
          <p:txBody>
            <a:bodyPr wrap="square" lIns="0" tIns="0" rIns="0" bIns="0" rtlCol="0"/>
            <a:lstStyle/>
            <a:p/>
          </p:txBody>
        </p:sp>
        <p:sp>
          <p:nvSpPr>
            <p:cNvPr id="11" name="object 11"/>
            <p:cNvSpPr/>
            <p:nvPr/>
          </p:nvSpPr>
          <p:spPr>
            <a:xfrm>
              <a:off x="8191698" y="6515297"/>
              <a:ext cx="229870" cy="229870"/>
            </a:xfrm>
            <a:custGeom>
              <a:rect l="l" t="t" r="r" b="b"/>
              <a:pathLst>
                <a:path w="229870" h="229870">
                  <a:moveTo>
                    <a:pt x="229791" y="229791"/>
                  </a:moveTo>
                  <a:lnTo>
                    <a:pt x="0" y="114896"/>
                  </a:lnTo>
                  <a:lnTo>
                    <a:pt x="229791" y="0"/>
                  </a:lnTo>
                  <a:lnTo>
                    <a:pt x="229791" y="229791"/>
                  </a:lnTo>
                  <a:close/>
                </a:path>
              </a:pathLst>
            </a:custGeom>
            <a:solidFill>
              <a:srgbClr val="708688"/>
            </a:solidFill>
          </p:spPr>
          <p:txBody>
            <a:bodyPr wrap="square" lIns="0" tIns="0" rIns="0" bIns="0" rtlCol="0"/>
            <a:lstStyle/>
            <a:p/>
          </p:txBody>
        </p:sp>
      </p:grpSp>
      <p:sp>
        <p:nvSpPr>
          <p:cNvPr id="12" name="object 12"/>
          <p:cNvSpPr txBox="1">
            <a:spLocks noGrp="1"/>
          </p:cNvSpPr>
          <p:nvPr>
            <p:ph type="title"/>
          </p:nvPr>
        </p:nvSpPr>
        <p:spPr>
          <a:xfrm>
            <a:off x="618490" y="460893"/>
            <a:ext cx="8204200" cy="1786255"/>
          </a:xfrm>
          <a:prstGeom prst="rect">
            <a:avLst/>
          </a:prstGeom>
        </p:spPr>
        <p:txBody>
          <a:bodyPr vert="horz" wrap="square" lIns="0" tIns="65405" rIns="0" bIns="0" rtlCol="0">
            <a:spAutoFit/>
          </a:bodyPr>
          <a:lstStyle/>
          <a:p>
            <a:pPr marL="232410">
              <a:lnSpc>
                <a:spcPct val="100000"/>
              </a:lnSpc>
              <a:spcBef>
                <a:spcPts val="515"/>
              </a:spcBef>
            </a:pPr>
            <a:r>
              <a:rPr sz="2400" b="1" spc="-10">
                <a:solidFill>
                  <a:srgbClr val="000000"/>
                </a:solidFill>
                <a:latin typeface="Microsoft JhengHei"/>
                <a:cs typeface="Microsoft JhengHei"/>
              </a:rPr>
              <a:t>一、电能质量问题</a:t>
            </a:r>
            <a:endParaRPr sz="2400">
              <a:latin typeface="Microsoft JhengHei"/>
              <a:cs typeface="Microsoft JhengHei"/>
            </a:endParaRPr>
          </a:p>
          <a:p>
            <a:pPr marL="12700" marR="5080">
              <a:lnSpc>
                <a:spcPct val="100000"/>
              </a:lnSpc>
              <a:spcBef>
                <a:spcPts val="484"/>
              </a:spcBef>
            </a:pPr>
            <a:r>
              <a:rPr sz="2800" spc="-5">
                <a:solidFill>
                  <a:srgbClr val="000000"/>
                </a:solidFill>
              </a:rPr>
              <a:t>电能质量是指电气设备正常运行所需要的电气特性，任何导致用电设备故障或不能正常工作的电压、电</a:t>
            </a:r>
            <a:r>
              <a:rPr sz="2800" spc="-50">
                <a:solidFill>
                  <a:srgbClr val="000000"/>
                </a:solidFill>
              </a:rPr>
              <a:t> </a:t>
            </a:r>
            <a:r>
              <a:rPr sz="2800" spc="-5">
                <a:solidFill>
                  <a:srgbClr val="000000"/>
                </a:solidFill>
              </a:rPr>
              <a:t>流或频率的偏差都属于电能质量问题。</a:t>
            </a:r>
            <a:endParaRPr sz="2800"/>
          </a:p>
        </p:txBody>
      </p:sp>
      <p:sp>
        <p:nvSpPr>
          <p:cNvPr id="14" name="object 14"/>
          <p:cNvSpPr txBox="1">
            <a:spLocks noGrp="1"/>
          </p:cNvSpPr>
          <p:nvPr>
            <p:ph type="ftr" sz="quarter" idx="5"/>
          </p:nvPr>
        </p:nvSpPr>
        <p:spPr>
          <a:prstGeom prst="rect">
            <a:avLst/>
          </a:prstGeom>
        </p:spPr>
        <p:txBody>
          <a:bodyPr vert="horz" wrap="square" lIns="0" tIns="38100" rIns="0" bIns="0" rtlCol="0">
            <a:spAutoFit/>
          </a:bodyPr>
          <a:lstStyle/>
          <a:p>
            <a:pPr marL="12700">
              <a:lnSpc>
                <a:spcPct val="100000"/>
              </a:lnSpc>
              <a:spcBef>
                <a:spcPts val="300"/>
              </a:spcBef>
            </a:pPr>
            <a:r>
              <a:rPr/>
              <a:t>X</a:t>
            </a:r>
          </a:p>
        </p:txBody>
      </p:sp>
      <p:sp>
        <p:nvSpPr>
          <p:cNvPr id="15" name="object 15"/>
          <p:cNvSpPr txBox="1">
            <a:spLocks noGrp="1"/>
          </p:cNvSpPr>
          <p:nvPr>
            <p:ph type="dt" sz="half" idx="6"/>
          </p:nvPr>
        </p:nvSpPr>
        <p:spPr>
          <a:prstGeom prst="rect">
            <a:avLst/>
          </a:prstGeom>
        </p:spPr>
        <p:txBody>
          <a:bodyPr vert="horz" wrap="square" lIns="0" tIns="0" rIns="0" bIns="0" rtlCol="0">
            <a:spAutoFit/>
          </a:bodyPr>
          <a:lstStyle/>
          <a:p>
            <a:pPr marL="12700">
              <a:lnSpc>
                <a:spcPts val="2000"/>
              </a:lnSpc>
            </a:pPr>
            <a:r>
              <a:rPr spc="-10"/>
              <a:t>电气工程系</a:t>
            </a:r>
          </a:p>
        </p:txBody>
      </p:sp>
      <p:sp>
        <p:nvSpPr>
          <p:cNvPr id="13" name="object 13"/>
          <p:cNvSpPr txBox="1"/>
          <p:nvPr/>
        </p:nvSpPr>
        <p:spPr>
          <a:xfrm>
            <a:off x="547052" y="2261539"/>
            <a:ext cx="8204200" cy="2071370"/>
          </a:xfrm>
          <a:prstGeom prst="rect">
            <a:avLst/>
          </a:prstGeom>
        </p:spPr>
        <p:txBody>
          <a:bodyPr vert="horz" wrap="square" lIns="0" tIns="12700" rIns="0" bIns="0" rtlCol="0">
            <a:spAutoFit/>
          </a:bodyPr>
          <a:lstStyle/>
          <a:p>
            <a:pPr marL="81915">
              <a:lnSpc>
                <a:spcPts val="2775"/>
              </a:lnSpc>
              <a:spcBef>
                <a:spcPts val="100"/>
              </a:spcBef>
            </a:pPr>
            <a:r>
              <a:rPr sz="2400" b="1" spc="-10">
                <a:latin typeface="Microsoft JhengHei"/>
                <a:cs typeface="Microsoft JhengHei"/>
              </a:rPr>
              <a:t>二、理想的电能质量</a:t>
            </a:r>
            <a:endParaRPr sz="2400">
              <a:latin typeface="Microsoft JhengHei"/>
              <a:cs typeface="Microsoft JhengHei"/>
            </a:endParaRPr>
          </a:p>
          <a:p>
            <a:pPr marL="12700" marR="5080" algn="just">
              <a:lnSpc>
                <a:spcPts val="3360"/>
              </a:lnSpc>
            </a:pPr>
            <a:r>
              <a:rPr sz="2800" spc="-5">
                <a:latin typeface="宋体"/>
                <a:cs typeface="宋体"/>
              </a:rPr>
              <a:t>在三相电力系统中，理想的电能质量是：系统频率恒恒为额定频率；三相电压波形是三相对称的、幅值恒恒为额定电压的正弦波形；三相电流波形是三相对称称的正弦波形；供电不间断。</a:t>
            </a:r>
            <a:endParaRPr sz="2800">
              <a:latin typeface="宋体"/>
              <a:cs typeface="宋体"/>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7543800" y="6476999"/>
            <a:ext cx="1524000" cy="307975"/>
            <a:chOff x="7543800" y="6476999"/>
            <a:chExt cx="1524000" cy="307975"/>
          </a:xfrm>
        </p:grpSpPr>
        <p:sp>
          <p:nvSpPr>
            <p:cNvPr id="3" name="object 3"/>
            <p:cNvSpPr/>
            <p:nvPr/>
          </p:nvSpPr>
          <p:spPr>
            <a:xfrm>
              <a:off x="8458200" y="6478587"/>
              <a:ext cx="306705" cy="306705"/>
            </a:xfrm>
            <a:custGeom>
              <a:rect l="l" t="t" r="r" b="b"/>
              <a:pathLst>
                <a:path w="306704" h="306704">
                  <a:moveTo>
                    <a:pt x="306388" y="306387"/>
                  </a:moveTo>
                  <a:lnTo>
                    <a:pt x="0" y="306387"/>
                  </a:lnTo>
                  <a:lnTo>
                    <a:pt x="0" y="0"/>
                  </a:lnTo>
                  <a:lnTo>
                    <a:pt x="306388" y="0"/>
                  </a:lnTo>
                  <a:lnTo>
                    <a:pt x="306388" y="38298"/>
                  </a:lnTo>
                  <a:lnTo>
                    <a:pt x="38298" y="38298"/>
                  </a:lnTo>
                  <a:lnTo>
                    <a:pt x="38298" y="268089"/>
                  </a:lnTo>
                  <a:lnTo>
                    <a:pt x="306388" y="268089"/>
                  </a:lnTo>
                  <a:lnTo>
                    <a:pt x="306388" y="306387"/>
                  </a:lnTo>
                  <a:close/>
                </a:path>
                <a:path w="306704" h="306704">
                  <a:moveTo>
                    <a:pt x="306388" y="268089"/>
                  </a:moveTo>
                  <a:lnTo>
                    <a:pt x="38298" y="268089"/>
                  </a:lnTo>
                  <a:lnTo>
                    <a:pt x="268089" y="153194"/>
                  </a:lnTo>
                  <a:lnTo>
                    <a:pt x="38298" y="38298"/>
                  </a:lnTo>
                  <a:lnTo>
                    <a:pt x="306388" y="38298"/>
                  </a:lnTo>
                  <a:lnTo>
                    <a:pt x="306388" y="268089"/>
                  </a:lnTo>
                  <a:close/>
                </a:path>
              </a:pathLst>
            </a:custGeom>
            <a:solidFill>
              <a:srgbClr val="BBE0E3"/>
            </a:solidFill>
          </p:spPr>
          <p:txBody>
            <a:bodyPr wrap="square" lIns="0" tIns="0" rIns="0" bIns="0" rtlCol="0"/>
            <a:lstStyle/>
            <a:p/>
          </p:txBody>
        </p:sp>
        <p:sp>
          <p:nvSpPr>
            <p:cNvPr id="4" name="object 4"/>
            <p:cNvSpPr/>
            <p:nvPr/>
          </p:nvSpPr>
          <p:spPr>
            <a:xfrm>
              <a:off x="8496498" y="6516886"/>
              <a:ext cx="229870" cy="229870"/>
            </a:xfrm>
            <a:custGeom>
              <a:rect l="l" t="t" r="r" b="b"/>
              <a:pathLst>
                <a:path w="229870" h="229870">
                  <a:moveTo>
                    <a:pt x="0" y="229790"/>
                  </a:moveTo>
                  <a:lnTo>
                    <a:pt x="0" y="0"/>
                  </a:lnTo>
                  <a:lnTo>
                    <a:pt x="229791" y="114895"/>
                  </a:lnTo>
                  <a:lnTo>
                    <a:pt x="0" y="229790"/>
                  </a:lnTo>
                  <a:close/>
                </a:path>
              </a:pathLst>
            </a:custGeom>
            <a:solidFill>
              <a:srgbClr val="708688"/>
            </a:solidFill>
          </p:spPr>
          <p:txBody>
            <a:bodyPr wrap="square" lIns="0" tIns="0" rIns="0" bIns="0" rtlCol="0"/>
            <a:lstStyle/>
            <a:p/>
          </p:txBody>
        </p:sp>
        <p:sp>
          <p:nvSpPr>
            <p:cNvPr id="5" name="object 5"/>
            <p:cNvSpPr/>
            <p:nvPr/>
          </p:nvSpPr>
          <p:spPr>
            <a:xfrm>
              <a:off x="7848600" y="6478600"/>
              <a:ext cx="1219200" cy="306705"/>
            </a:xfrm>
            <a:custGeom>
              <a:rect l="l" t="t" r="r" b="b"/>
              <a:pathLst>
                <a:path w="1219200" h="306704">
                  <a:moveTo>
                    <a:pt x="306387" y="0"/>
                  </a:moveTo>
                  <a:lnTo>
                    <a:pt x="268084" y="0"/>
                  </a:lnTo>
                  <a:lnTo>
                    <a:pt x="268084" y="95745"/>
                  </a:lnTo>
                  <a:lnTo>
                    <a:pt x="239356" y="95745"/>
                  </a:lnTo>
                  <a:lnTo>
                    <a:pt x="239356" y="181914"/>
                  </a:lnTo>
                  <a:lnTo>
                    <a:pt x="232587" y="215455"/>
                  </a:lnTo>
                  <a:lnTo>
                    <a:pt x="214122" y="242849"/>
                  </a:lnTo>
                  <a:lnTo>
                    <a:pt x="186728" y="261315"/>
                  </a:lnTo>
                  <a:lnTo>
                    <a:pt x="153187" y="268084"/>
                  </a:lnTo>
                  <a:lnTo>
                    <a:pt x="124460" y="268084"/>
                  </a:lnTo>
                  <a:lnTo>
                    <a:pt x="90919" y="261315"/>
                  </a:lnTo>
                  <a:lnTo>
                    <a:pt x="63525" y="242849"/>
                  </a:lnTo>
                  <a:lnTo>
                    <a:pt x="45059" y="215455"/>
                  </a:lnTo>
                  <a:lnTo>
                    <a:pt x="38290" y="181914"/>
                  </a:lnTo>
                  <a:lnTo>
                    <a:pt x="38290" y="95745"/>
                  </a:lnTo>
                  <a:lnTo>
                    <a:pt x="95745" y="95745"/>
                  </a:lnTo>
                  <a:lnTo>
                    <a:pt x="95745" y="181914"/>
                  </a:lnTo>
                  <a:lnTo>
                    <a:pt x="97993" y="193090"/>
                  </a:lnTo>
                  <a:lnTo>
                    <a:pt x="104152" y="202222"/>
                  </a:lnTo>
                  <a:lnTo>
                    <a:pt x="113284" y="208381"/>
                  </a:lnTo>
                  <a:lnTo>
                    <a:pt x="124460" y="210629"/>
                  </a:lnTo>
                  <a:lnTo>
                    <a:pt x="153187" y="210629"/>
                  </a:lnTo>
                  <a:lnTo>
                    <a:pt x="164363" y="208381"/>
                  </a:lnTo>
                  <a:lnTo>
                    <a:pt x="173494" y="202222"/>
                  </a:lnTo>
                  <a:lnTo>
                    <a:pt x="179654" y="193090"/>
                  </a:lnTo>
                  <a:lnTo>
                    <a:pt x="181914" y="181914"/>
                  </a:lnTo>
                  <a:lnTo>
                    <a:pt x="181914" y="95745"/>
                  </a:lnTo>
                  <a:lnTo>
                    <a:pt x="153187" y="95745"/>
                  </a:lnTo>
                  <a:lnTo>
                    <a:pt x="210629" y="38290"/>
                  </a:lnTo>
                  <a:lnTo>
                    <a:pt x="268084" y="95745"/>
                  </a:lnTo>
                  <a:lnTo>
                    <a:pt x="268084" y="0"/>
                  </a:lnTo>
                  <a:lnTo>
                    <a:pt x="0" y="0"/>
                  </a:lnTo>
                  <a:lnTo>
                    <a:pt x="0" y="306387"/>
                  </a:lnTo>
                  <a:lnTo>
                    <a:pt x="306387" y="306387"/>
                  </a:lnTo>
                  <a:lnTo>
                    <a:pt x="306387" y="268084"/>
                  </a:lnTo>
                  <a:lnTo>
                    <a:pt x="306387" y="38290"/>
                  </a:lnTo>
                  <a:lnTo>
                    <a:pt x="306387" y="0"/>
                  </a:lnTo>
                  <a:close/>
                </a:path>
                <a:path w="1219200" h="306704">
                  <a:moveTo>
                    <a:pt x="1219200" y="0"/>
                  </a:moveTo>
                  <a:lnTo>
                    <a:pt x="912799" y="0"/>
                  </a:lnTo>
                  <a:lnTo>
                    <a:pt x="912799" y="306387"/>
                  </a:lnTo>
                  <a:lnTo>
                    <a:pt x="1219200" y="306387"/>
                  </a:lnTo>
                  <a:lnTo>
                    <a:pt x="1219200" y="0"/>
                  </a:lnTo>
                  <a:close/>
                </a:path>
              </a:pathLst>
            </a:custGeom>
            <a:solidFill>
              <a:srgbClr val="BBE0E3"/>
            </a:solidFill>
          </p:spPr>
          <p:txBody>
            <a:bodyPr wrap="square" lIns="0" tIns="0" rIns="0" bIns="0" rtlCol="0"/>
            <a:lstStyle/>
            <a:p/>
          </p:txBody>
        </p:sp>
        <p:pic>
          <p:nvPicPr>
            <p:cNvPr id="6" name="object 6"/>
            <p:cNvPicPr/>
            <p:nvPr/>
          </p:nvPicPr>
          <p:blipFill>
            <a:blip r:embed="rId2"/>
            <a:stretch>
              <a:fillRect/>
            </a:stretch>
          </p:blipFill>
          <p:spPr>
            <a:xfrm>
              <a:off x="7886897" y="6516886"/>
              <a:ext cx="229792" cy="229790"/>
            </a:xfrm>
            <a:prstGeom prst="rect">
              <a:avLst/>
            </a:prstGeom>
          </p:spPr>
        </p:pic>
        <p:sp>
          <p:nvSpPr>
            <p:cNvPr id="7" name="object 7"/>
            <p:cNvSpPr/>
            <p:nvPr/>
          </p:nvSpPr>
          <p:spPr>
            <a:xfrm>
              <a:off x="7543800" y="6478587"/>
              <a:ext cx="306705" cy="306705"/>
            </a:xfrm>
            <a:custGeom>
              <a:rect l="l" t="t" r="r" b="b"/>
              <a:pathLst>
                <a:path w="306704" h="306704">
                  <a:moveTo>
                    <a:pt x="306388" y="306387"/>
                  </a:moveTo>
                  <a:lnTo>
                    <a:pt x="0" y="306387"/>
                  </a:lnTo>
                  <a:lnTo>
                    <a:pt x="0" y="0"/>
                  </a:lnTo>
                  <a:lnTo>
                    <a:pt x="306388" y="0"/>
                  </a:lnTo>
                  <a:lnTo>
                    <a:pt x="306388" y="38298"/>
                  </a:lnTo>
                  <a:lnTo>
                    <a:pt x="153193" y="38298"/>
                  </a:lnTo>
                  <a:lnTo>
                    <a:pt x="38298" y="153194"/>
                  </a:lnTo>
                  <a:lnTo>
                    <a:pt x="67022" y="153194"/>
                  </a:lnTo>
                  <a:lnTo>
                    <a:pt x="67022" y="268089"/>
                  </a:lnTo>
                  <a:lnTo>
                    <a:pt x="306388" y="268089"/>
                  </a:lnTo>
                  <a:lnTo>
                    <a:pt x="306388" y="306387"/>
                  </a:lnTo>
                  <a:close/>
                </a:path>
                <a:path w="306704" h="306704">
                  <a:moveTo>
                    <a:pt x="196279" y="81384"/>
                  </a:moveTo>
                  <a:lnTo>
                    <a:pt x="153193" y="38298"/>
                  </a:lnTo>
                  <a:lnTo>
                    <a:pt x="306388" y="38298"/>
                  </a:lnTo>
                  <a:lnTo>
                    <a:pt x="306388" y="52660"/>
                  </a:lnTo>
                  <a:lnTo>
                    <a:pt x="196279" y="52660"/>
                  </a:lnTo>
                  <a:lnTo>
                    <a:pt x="196279" y="81384"/>
                  </a:lnTo>
                  <a:close/>
                </a:path>
                <a:path w="306704" h="306704">
                  <a:moveTo>
                    <a:pt x="306388" y="268089"/>
                  </a:moveTo>
                  <a:lnTo>
                    <a:pt x="239366" y="268089"/>
                  </a:lnTo>
                  <a:lnTo>
                    <a:pt x="239366" y="153194"/>
                  </a:lnTo>
                  <a:lnTo>
                    <a:pt x="268089" y="153194"/>
                  </a:lnTo>
                  <a:lnTo>
                    <a:pt x="225003" y="110108"/>
                  </a:lnTo>
                  <a:lnTo>
                    <a:pt x="225003" y="52660"/>
                  </a:lnTo>
                  <a:lnTo>
                    <a:pt x="306388" y="52660"/>
                  </a:lnTo>
                  <a:lnTo>
                    <a:pt x="306388" y="268089"/>
                  </a:lnTo>
                  <a:close/>
                </a:path>
              </a:pathLst>
            </a:custGeom>
            <a:solidFill>
              <a:srgbClr val="BBE0E3"/>
            </a:solidFill>
          </p:spPr>
          <p:txBody>
            <a:bodyPr wrap="square" lIns="0" tIns="0" rIns="0" bIns="0" rtlCol="0"/>
            <a:lstStyle/>
            <a:p/>
          </p:txBody>
        </p:sp>
        <p:pic>
          <p:nvPicPr>
            <p:cNvPr id="8" name="object 8"/>
            <p:cNvPicPr/>
            <p:nvPr/>
          </p:nvPicPr>
          <p:blipFill>
            <a:blip r:embed="rId3"/>
            <a:stretch>
              <a:fillRect/>
            </a:stretch>
          </p:blipFill>
          <p:spPr>
            <a:xfrm>
              <a:off x="7582098" y="6516886"/>
              <a:ext cx="229791" cy="229790"/>
            </a:xfrm>
            <a:prstGeom prst="rect">
              <a:avLst/>
            </a:prstGeom>
          </p:spPr>
        </p:pic>
        <p:sp>
          <p:nvSpPr>
            <p:cNvPr id="9" name="object 9"/>
            <p:cNvSpPr/>
            <p:nvPr/>
          </p:nvSpPr>
          <p:spPr>
            <a:xfrm>
              <a:off x="8153400" y="6476999"/>
              <a:ext cx="306705" cy="306705"/>
            </a:xfrm>
            <a:custGeom>
              <a:rect l="l" t="t" r="r" b="b"/>
              <a:pathLst>
                <a:path w="306704" h="306704">
                  <a:moveTo>
                    <a:pt x="306388" y="306387"/>
                  </a:moveTo>
                  <a:lnTo>
                    <a:pt x="0" y="306387"/>
                  </a:lnTo>
                  <a:lnTo>
                    <a:pt x="0" y="0"/>
                  </a:lnTo>
                  <a:lnTo>
                    <a:pt x="306388" y="0"/>
                  </a:lnTo>
                  <a:lnTo>
                    <a:pt x="306388" y="38298"/>
                  </a:lnTo>
                  <a:lnTo>
                    <a:pt x="268089" y="38298"/>
                  </a:lnTo>
                  <a:lnTo>
                    <a:pt x="38298" y="153194"/>
                  </a:lnTo>
                  <a:lnTo>
                    <a:pt x="268089" y="268089"/>
                  </a:lnTo>
                  <a:lnTo>
                    <a:pt x="306388" y="268089"/>
                  </a:lnTo>
                  <a:lnTo>
                    <a:pt x="306388" y="306387"/>
                  </a:lnTo>
                  <a:close/>
                </a:path>
                <a:path w="306704" h="306704">
                  <a:moveTo>
                    <a:pt x="306388" y="268089"/>
                  </a:moveTo>
                  <a:lnTo>
                    <a:pt x="268089" y="268089"/>
                  </a:lnTo>
                  <a:lnTo>
                    <a:pt x="268089" y="38298"/>
                  </a:lnTo>
                  <a:lnTo>
                    <a:pt x="306388" y="38298"/>
                  </a:lnTo>
                  <a:lnTo>
                    <a:pt x="306388" y="268089"/>
                  </a:lnTo>
                  <a:close/>
                </a:path>
              </a:pathLst>
            </a:custGeom>
            <a:solidFill>
              <a:srgbClr val="BBE0E3"/>
            </a:solidFill>
          </p:spPr>
          <p:txBody>
            <a:bodyPr wrap="square" lIns="0" tIns="0" rIns="0" bIns="0" rtlCol="0"/>
            <a:lstStyle/>
            <a:p/>
          </p:txBody>
        </p:sp>
        <p:sp>
          <p:nvSpPr>
            <p:cNvPr id="10" name="object 10"/>
            <p:cNvSpPr/>
            <p:nvPr/>
          </p:nvSpPr>
          <p:spPr>
            <a:xfrm>
              <a:off x="8191698" y="6515297"/>
              <a:ext cx="229870" cy="229870"/>
            </a:xfrm>
            <a:custGeom>
              <a:rect l="l" t="t" r="r" b="b"/>
              <a:pathLst>
                <a:path w="229870" h="229870">
                  <a:moveTo>
                    <a:pt x="229791" y="229791"/>
                  </a:moveTo>
                  <a:lnTo>
                    <a:pt x="0" y="114896"/>
                  </a:lnTo>
                  <a:lnTo>
                    <a:pt x="229791" y="0"/>
                  </a:lnTo>
                  <a:lnTo>
                    <a:pt x="229791" y="229791"/>
                  </a:lnTo>
                  <a:close/>
                </a:path>
              </a:pathLst>
            </a:custGeom>
            <a:solidFill>
              <a:srgbClr val="708688"/>
            </a:solidFill>
          </p:spPr>
          <p:txBody>
            <a:bodyPr wrap="square" lIns="0" tIns="0" rIns="0" bIns="0" rtlCol="0"/>
            <a:lstStyle/>
            <a:p/>
          </p:txBody>
        </p:sp>
      </p:grpSp>
      <p:sp>
        <p:nvSpPr>
          <p:cNvPr id="11" name="object 11"/>
          <p:cNvSpPr txBox="1"/>
          <p:nvPr/>
        </p:nvSpPr>
        <p:spPr>
          <a:xfrm>
            <a:off x="1119670" y="748650"/>
            <a:ext cx="2463800" cy="391160"/>
          </a:xfrm>
          <a:prstGeom prst="rect">
            <a:avLst/>
          </a:prstGeom>
        </p:spPr>
        <p:txBody>
          <a:bodyPr vert="horz" wrap="square" lIns="0" tIns="12700" rIns="0" bIns="0" rtlCol="0">
            <a:spAutoFit/>
          </a:bodyPr>
          <a:lstStyle/>
          <a:p>
            <a:pPr marL="12700">
              <a:lnSpc>
                <a:spcPct val="100000"/>
              </a:lnSpc>
              <a:spcBef>
                <a:spcPts val="100"/>
              </a:spcBef>
            </a:pPr>
            <a:r>
              <a:rPr sz="2400" b="1" spc="-10">
                <a:latin typeface="Microsoft JhengHei"/>
                <a:cs typeface="Microsoft JhengHei"/>
              </a:rPr>
              <a:t>三、电能质量标准</a:t>
            </a:r>
            <a:endParaRPr sz="2400">
              <a:latin typeface="Microsoft JhengHei"/>
              <a:cs typeface="Microsoft JhengHei"/>
            </a:endParaRPr>
          </a:p>
        </p:txBody>
      </p:sp>
      <p:sp>
        <p:nvSpPr>
          <p:cNvPr id="15" name="object 15"/>
          <p:cNvSpPr txBox="1">
            <a:spLocks noGrp="1"/>
          </p:cNvSpPr>
          <p:nvPr>
            <p:ph type="ftr" sz="quarter" idx="5"/>
          </p:nvPr>
        </p:nvSpPr>
        <p:spPr>
          <a:prstGeom prst="rect">
            <a:avLst/>
          </a:prstGeom>
        </p:spPr>
        <p:txBody>
          <a:bodyPr vert="horz" wrap="square" lIns="0" tIns="38100" rIns="0" bIns="0" rtlCol="0">
            <a:spAutoFit/>
          </a:bodyPr>
          <a:lstStyle/>
          <a:p>
            <a:pPr marL="12700">
              <a:lnSpc>
                <a:spcPct val="100000"/>
              </a:lnSpc>
              <a:spcBef>
                <a:spcPts val="300"/>
              </a:spcBef>
            </a:pPr>
            <a:r>
              <a:rPr/>
              <a:t>X</a:t>
            </a:r>
          </a:p>
        </p:txBody>
      </p:sp>
      <p:sp>
        <p:nvSpPr>
          <p:cNvPr id="16" name="object 16"/>
          <p:cNvSpPr txBox="1">
            <a:spLocks noGrp="1"/>
          </p:cNvSpPr>
          <p:nvPr>
            <p:ph type="dt" sz="half" idx="6"/>
          </p:nvPr>
        </p:nvSpPr>
        <p:spPr>
          <a:prstGeom prst="rect">
            <a:avLst/>
          </a:prstGeom>
        </p:spPr>
        <p:txBody>
          <a:bodyPr vert="horz" wrap="square" lIns="0" tIns="0" rIns="0" bIns="0" rtlCol="0">
            <a:spAutoFit/>
          </a:bodyPr>
          <a:lstStyle/>
          <a:p>
            <a:pPr marL="12700">
              <a:lnSpc>
                <a:spcPts val="2000"/>
              </a:lnSpc>
            </a:pPr>
            <a:r>
              <a:rPr spc="-10"/>
              <a:t>电气工程系</a:t>
            </a:r>
          </a:p>
        </p:txBody>
      </p:sp>
      <p:sp>
        <p:nvSpPr>
          <p:cNvPr id="12" name="object 12"/>
          <p:cNvSpPr txBox="1">
            <a:spLocks noGrp="1"/>
          </p:cNvSpPr>
          <p:nvPr>
            <p:ph type="title"/>
          </p:nvPr>
        </p:nvSpPr>
        <p:spPr>
          <a:xfrm>
            <a:off x="232728" y="71596"/>
            <a:ext cx="8255000" cy="452120"/>
          </a:xfrm>
          <a:prstGeom prst="rect">
            <a:avLst/>
          </a:prstGeom>
        </p:spPr>
        <p:txBody>
          <a:bodyPr vert="horz" wrap="square" lIns="0" tIns="12700" rIns="0" bIns="0" rtlCol="0">
            <a:spAutoFit/>
          </a:bodyPr>
          <a:lstStyle/>
          <a:p>
            <a:pPr marL="38100">
              <a:lnSpc>
                <a:spcPct val="100000"/>
              </a:lnSpc>
              <a:spcBef>
                <a:spcPts val="100"/>
              </a:spcBef>
            </a:pPr>
            <a:r>
              <a:rPr sz="2800" spc="-35">
                <a:solidFill>
                  <a:srgbClr val="000000"/>
                </a:solidFill>
              </a:rPr>
              <a:t>电能质量标准是保证电网安全经济运行</a:t>
            </a:r>
            <a:r>
              <a:rPr sz="3000" spc="-2197" baseline="29166"/>
              <a:t>供</a:t>
            </a:r>
            <a:r>
              <a:rPr sz="2800" spc="-1340">
                <a:solidFill>
                  <a:srgbClr val="000000"/>
                </a:solidFill>
              </a:rPr>
              <a:t>、</a:t>
            </a:r>
            <a:r>
              <a:rPr sz="3000" spc="-997" baseline="29166"/>
              <a:t>电</a:t>
            </a:r>
            <a:r>
              <a:rPr sz="2800" spc="-2140">
                <a:solidFill>
                  <a:srgbClr val="000000"/>
                </a:solidFill>
              </a:rPr>
              <a:t>保</a:t>
            </a:r>
            <a:r>
              <a:rPr sz="3000" spc="-1402" baseline="29166"/>
              <a:t>技术</a:t>
            </a:r>
            <a:r>
              <a:rPr sz="2800" spc="-940">
                <a:solidFill>
                  <a:srgbClr val="000000"/>
                </a:solidFill>
              </a:rPr>
              <a:t>护</a:t>
            </a:r>
            <a:r>
              <a:rPr sz="3000" spc="-1597" baseline="29166"/>
              <a:t>电</a:t>
            </a:r>
            <a:r>
              <a:rPr sz="2800" spc="-1739">
                <a:solidFill>
                  <a:srgbClr val="000000"/>
                </a:solidFill>
              </a:rPr>
              <a:t>电</a:t>
            </a:r>
            <a:r>
              <a:rPr sz="3000" spc="-397" baseline="29166"/>
              <a:t>子</a:t>
            </a:r>
            <a:r>
              <a:rPr sz="2800" spc="-2540">
                <a:solidFill>
                  <a:srgbClr val="000000"/>
                </a:solidFill>
              </a:rPr>
              <a:t>气</a:t>
            </a:r>
            <a:r>
              <a:rPr sz="3000" spc="-1102" baseline="29166"/>
              <a:t>课件</a:t>
            </a:r>
            <a:r>
              <a:rPr sz="2800" spc="-50">
                <a:solidFill>
                  <a:srgbClr val="000000"/>
                </a:solidFill>
              </a:rPr>
              <a:t>环</a:t>
            </a:r>
            <a:endParaRPr sz="2800"/>
          </a:p>
        </p:txBody>
      </p:sp>
      <p:sp>
        <p:nvSpPr>
          <p:cNvPr id="13" name="object 13"/>
          <p:cNvSpPr txBox="1"/>
          <p:nvPr/>
        </p:nvSpPr>
        <p:spPr>
          <a:xfrm>
            <a:off x="258128" y="498316"/>
            <a:ext cx="7848600" cy="452120"/>
          </a:xfrm>
          <a:prstGeom prst="rect">
            <a:avLst/>
          </a:prstGeom>
        </p:spPr>
        <p:txBody>
          <a:bodyPr vert="horz" wrap="square" lIns="0" tIns="12700" rIns="0" bIns="0" rtlCol="0">
            <a:spAutoFit/>
          </a:bodyPr>
          <a:lstStyle/>
          <a:p>
            <a:pPr marL="12700">
              <a:lnSpc>
                <a:spcPct val="100000"/>
              </a:lnSpc>
              <a:spcBef>
                <a:spcPts val="100"/>
              </a:spcBef>
            </a:pPr>
            <a:r>
              <a:rPr sz="2800" spc="-5">
                <a:latin typeface="宋体"/>
                <a:cs typeface="宋体"/>
              </a:rPr>
              <a:t>境、保障电力用户正常使用电能的基本技术规范，</a:t>
            </a:r>
            <a:endParaRPr sz="2800">
              <a:latin typeface="宋体"/>
              <a:cs typeface="宋体"/>
            </a:endParaRPr>
          </a:p>
        </p:txBody>
      </p:sp>
      <p:sp>
        <p:nvSpPr>
          <p:cNvPr id="14" name="object 14"/>
          <p:cNvSpPr txBox="1"/>
          <p:nvPr/>
        </p:nvSpPr>
        <p:spPr>
          <a:xfrm>
            <a:off x="258128" y="925036"/>
            <a:ext cx="8482965" cy="3865879"/>
          </a:xfrm>
          <a:prstGeom prst="rect">
            <a:avLst/>
          </a:prstGeom>
        </p:spPr>
        <p:txBody>
          <a:bodyPr vert="horz" wrap="square" lIns="0" tIns="12700" rIns="0" bIns="0" rtlCol="0">
            <a:spAutoFit/>
          </a:bodyPr>
          <a:lstStyle/>
          <a:p>
            <a:pPr marL="12700" marR="5080">
              <a:lnSpc>
                <a:spcPct val="100000"/>
              </a:lnSpc>
              <a:spcBef>
                <a:spcPts val="100"/>
              </a:spcBef>
            </a:pPr>
            <a:r>
              <a:rPr sz="2800" spc="-5">
                <a:latin typeface="宋体"/>
                <a:cs typeface="宋体"/>
              </a:rPr>
              <a:t>是实施电能质量监督管理、推广电能质量控制技术、维护供用电双方合法权益的法律依据。我国已经颁布布的电能质量标准有：</a:t>
            </a:r>
            <a:r>
              <a:rPr sz="2800" spc="-10">
                <a:latin typeface="Arial"/>
                <a:cs typeface="Arial"/>
              </a:rPr>
              <a:t>GB12325-2003</a:t>
            </a:r>
            <a:r>
              <a:rPr sz="2800" spc="-10">
                <a:latin typeface="宋体"/>
                <a:cs typeface="宋体"/>
              </a:rPr>
              <a:t>《电能质量供</a:t>
            </a:r>
            <a:r>
              <a:rPr sz="2800" spc="-50">
                <a:latin typeface="宋体"/>
                <a:cs typeface="宋体"/>
              </a:rPr>
              <a:t> </a:t>
            </a:r>
            <a:r>
              <a:rPr sz="2800">
                <a:latin typeface="宋体"/>
                <a:cs typeface="宋体"/>
              </a:rPr>
              <a:t>电电压允许偏差》、</a:t>
            </a:r>
            <a:r>
              <a:rPr sz="2800" spc="-10">
                <a:latin typeface="Arial"/>
                <a:cs typeface="Arial"/>
              </a:rPr>
              <a:t>GB12326-2000</a:t>
            </a:r>
            <a:r>
              <a:rPr sz="2800" spc="-10">
                <a:latin typeface="宋体"/>
                <a:cs typeface="宋体"/>
              </a:rPr>
              <a:t>《电能质量电压波</a:t>
            </a:r>
            <a:r>
              <a:rPr sz="2800">
                <a:latin typeface="宋体"/>
                <a:cs typeface="宋体"/>
              </a:rPr>
              <a:t>波动和闪变》、</a:t>
            </a:r>
            <a:r>
              <a:rPr sz="2800" spc="-10">
                <a:latin typeface="Arial"/>
                <a:cs typeface="Arial"/>
              </a:rPr>
              <a:t>GB/T14549-1993</a:t>
            </a:r>
            <a:r>
              <a:rPr sz="2800" spc="-10">
                <a:latin typeface="宋体"/>
                <a:cs typeface="宋体"/>
              </a:rPr>
              <a:t>《电能质量公用电</a:t>
            </a:r>
            <a:r>
              <a:rPr sz="2800" spc="-50">
                <a:latin typeface="宋体"/>
                <a:cs typeface="宋体"/>
              </a:rPr>
              <a:t> </a:t>
            </a:r>
            <a:r>
              <a:rPr sz="2800">
                <a:latin typeface="宋体"/>
                <a:cs typeface="宋体"/>
              </a:rPr>
              <a:t>网谐波》、</a:t>
            </a:r>
            <a:r>
              <a:rPr sz="2800" spc="-10">
                <a:latin typeface="Arial"/>
                <a:cs typeface="Arial"/>
              </a:rPr>
              <a:t>GB/T15543-1995</a:t>
            </a:r>
            <a:r>
              <a:rPr sz="2800" spc="-5">
                <a:latin typeface="宋体"/>
                <a:cs typeface="宋体"/>
              </a:rPr>
              <a:t>《电能质量三相电压允</a:t>
            </a:r>
            <a:r>
              <a:rPr sz="2800" spc="-50">
                <a:latin typeface="宋体"/>
                <a:cs typeface="宋体"/>
              </a:rPr>
              <a:t> </a:t>
            </a:r>
            <a:r>
              <a:rPr sz="2800">
                <a:latin typeface="宋体"/>
                <a:cs typeface="宋体"/>
              </a:rPr>
              <a:t>许不平衡度》、</a:t>
            </a:r>
            <a:r>
              <a:rPr sz="2800" spc="-10">
                <a:latin typeface="Arial"/>
                <a:cs typeface="Arial"/>
              </a:rPr>
              <a:t>GB/T15945-1995</a:t>
            </a:r>
            <a:r>
              <a:rPr sz="2800" spc="-10">
                <a:latin typeface="宋体"/>
                <a:cs typeface="宋体"/>
              </a:rPr>
              <a:t>《电能质量电力系</a:t>
            </a:r>
            <a:r>
              <a:rPr sz="2800" spc="-50">
                <a:latin typeface="宋体"/>
                <a:cs typeface="宋体"/>
              </a:rPr>
              <a:t> </a:t>
            </a:r>
            <a:r>
              <a:rPr sz="2800">
                <a:latin typeface="宋体"/>
                <a:cs typeface="宋体"/>
              </a:rPr>
              <a:t>统频率允许偏差》、</a:t>
            </a:r>
            <a:r>
              <a:rPr sz="2800" spc="-10">
                <a:latin typeface="Arial"/>
                <a:cs typeface="Arial"/>
              </a:rPr>
              <a:t>GB/T18481-2001</a:t>
            </a:r>
            <a:r>
              <a:rPr sz="2800" spc="-10">
                <a:latin typeface="宋体"/>
                <a:cs typeface="宋体"/>
              </a:rPr>
              <a:t>《电能质量暂</a:t>
            </a:r>
            <a:r>
              <a:rPr sz="2800" spc="-50">
                <a:latin typeface="宋体"/>
                <a:cs typeface="宋体"/>
              </a:rPr>
              <a:t> </a:t>
            </a:r>
            <a:r>
              <a:rPr sz="2800" spc="-5">
                <a:latin typeface="宋体"/>
                <a:cs typeface="宋体"/>
              </a:rPr>
              <a:t>时过电压和瞬态过电压》。</a:t>
            </a:r>
            <a:endParaRPr sz="2800">
              <a:latin typeface="宋体"/>
              <a:cs typeface="宋体"/>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供电技术电子课件</a:t>
            </a:r>
          </a:p>
        </p:txBody>
      </p:sp>
      <p:grpSp>
        <p:nvGrpSpPr>
          <p:cNvPr id="3" name="object 3"/>
          <p:cNvGrpSpPr/>
          <p:nvPr/>
        </p:nvGrpSpPr>
        <p:grpSpPr>
          <a:xfrm>
            <a:off x="7543800" y="6476999"/>
            <a:ext cx="1524000" cy="307975"/>
            <a:chOff x="7543800" y="6476999"/>
            <a:chExt cx="1524000" cy="307975"/>
          </a:xfrm>
        </p:grpSpPr>
        <p:sp>
          <p:nvSpPr>
            <p:cNvPr id="4" name="object 4"/>
            <p:cNvSpPr/>
            <p:nvPr/>
          </p:nvSpPr>
          <p:spPr>
            <a:xfrm>
              <a:off x="8458200" y="6478587"/>
              <a:ext cx="306705" cy="306705"/>
            </a:xfrm>
            <a:custGeom>
              <a:rect l="l" t="t" r="r" b="b"/>
              <a:pathLst>
                <a:path w="306704" h="306704">
                  <a:moveTo>
                    <a:pt x="306388" y="306387"/>
                  </a:moveTo>
                  <a:lnTo>
                    <a:pt x="0" y="306387"/>
                  </a:lnTo>
                  <a:lnTo>
                    <a:pt x="0" y="0"/>
                  </a:lnTo>
                  <a:lnTo>
                    <a:pt x="306388" y="0"/>
                  </a:lnTo>
                  <a:lnTo>
                    <a:pt x="306388" y="38298"/>
                  </a:lnTo>
                  <a:lnTo>
                    <a:pt x="38298" y="38298"/>
                  </a:lnTo>
                  <a:lnTo>
                    <a:pt x="38298" y="268089"/>
                  </a:lnTo>
                  <a:lnTo>
                    <a:pt x="306388" y="268089"/>
                  </a:lnTo>
                  <a:lnTo>
                    <a:pt x="306388" y="306387"/>
                  </a:lnTo>
                  <a:close/>
                </a:path>
                <a:path w="306704" h="306704">
                  <a:moveTo>
                    <a:pt x="306388" y="268089"/>
                  </a:moveTo>
                  <a:lnTo>
                    <a:pt x="38298" y="268089"/>
                  </a:lnTo>
                  <a:lnTo>
                    <a:pt x="268089" y="153194"/>
                  </a:lnTo>
                  <a:lnTo>
                    <a:pt x="38298" y="38298"/>
                  </a:lnTo>
                  <a:lnTo>
                    <a:pt x="306388" y="38298"/>
                  </a:lnTo>
                  <a:lnTo>
                    <a:pt x="306388" y="268089"/>
                  </a:lnTo>
                  <a:close/>
                </a:path>
              </a:pathLst>
            </a:custGeom>
            <a:solidFill>
              <a:srgbClr val="BBE0E3"/>
            </a:solidFill>
          </p:spPr>
          <p:txBody>
            <a:bodyPr wrap="square" lIns="0" tIns="0" rIns="0" bIns="0" rtlCol="0"/>
            <a:lstStyle/>
            <a:p/>
          </p:txBody>
        </p:sp>
        <p:sp>
          <p:nvSpPr>
            <p:cNvPr id="5" name="object 5"/>
            <p:cNvSpPr/>
            <p:nvPr/>
          </p:nvSpPr>
          <p:spPr>
            <a:xfrm>
              <a:off x="8496498" y="6516886"/>
              <a:ext cx="229870" cy="229870"/>
            </a:xfrm>
            <a:custGeom>
              <a:rect l="l" t="t" r="r" b="b"/>
              <a:pathLst>
                <a:path w="229870" h="229870">
                  <a:moveTo>
                    <a:pt x="0" y="229790"/>
                  </a:moveTo>
                  <a:lnTo>
                    <a:pt x="0" y="0"/>
                  </a:lnTo>
                  <a:lnTo>
                    <a:pt x="229791" y="114895"/>
                  </a:lnTo>
                  <a:lnTo>
                    <a:pt x="0" y="229790"/>
                  </a:lnTo>
                  <a:close/>
                </a:path>
              </a:pathLst>
            </a:custGeom>
            <a:solidFill>
              <a:srgbClr val="708688"/>
            </a:solidFill>
          </p:spPr>
          <p:txBody>
            <a:bodyPr wrap="square" lIns="0" tIns="0" rIns="0" bIns="0" rtlCol="0"/>
            <a:lstStyle/>
            <a:p/>
          </p:txBody>
        </p:sp>
        <p:sp>
          <p:nvSpPr>
            <p:cNvPr id="6" name="object 6"/>
            <p:cNvSpPr/>
            <p:nvPr/>
          </p:nvSpPr>
          <p:spPr>
            <a:xfrm>
              <a:off x="7848600" y="6478600"/>
              <a:ext cx="1219200" cy="306705"/>
            </a:xfrm>
            <a:custGeom>
              <a:rect l="l" t="t" r="r" b="b"/>
              <a:pathLst>
                <a:path w="1219200" h="306704">
                  <a:moveTo>
                    <a:pt x="306387" y="0"/>
                  </a:moveTo>
                  <a:lnTo>
                    <a:pt x="268084" y="0"/>
                  </a:lnTo>
                  <a:lnTo>
                    <a:pt x="268084" y="95745"/>
                  </a:lnTo>
                  <a:lnTo>
                    <a:pt x="239356" y="95745"/>
                  </a:lnTo>
                  <a:lnTo>
                    <a:pt x="239356" y="181914"/>
                  </a:lnTo>
                  <a:lnTo>
                    <a:pt x="232587" y="215455"/>
                  </a:lnTo>
                  <a:lnTo>
                    <a:pt x="214122" y="242849"/>
                  </a:lnTo>
                  <a:lnTo>
                    <a:pt x="186728" y="261315"/>
                  </a:lnTo>
                  <a:lnTo>
                    <a:pt x="153187" y="268084"/>
                  </a:lnTo>
                  <a:lnTo>
                    <a:pt x="124460" y="268084"/>
                  </a:lnTo>
                  <a:lnTo>
                    <a:pt x="90919" y="261315"/>
                  </a:lnTo>
                  <a:lnTo>
                    <a:pt x="63525" y="242849"/>
                  </a:lnTo>
                  <a:lnTo>
                    <a:pt x="45059" y="215455"/>
                  </a:lnTo>
                  <a:lnTo>
                    <a:pt x="38290" y="181914"/>
                  </a:lnTo>
                  <a:lnTo>
                    <a:pt x="38290" y="95745"/>
                  </a:lnTo>
                  <a:lnTo>
                    <a:pt x="95745" y="95745"/>
                  </a:lnTo>
                  <a:lnTo>
                    <a:pt x="95745" y="181914"/>
                  </a:lnTo>
                  <a:lnTo>
                    <a:pt x="97993" y="193090"/>
                  </a:lnTo>
                  <a:lnTo>
                    <a:pt x="104152" y="202222"/>
                  </a:lnTo>
                  <a:lnTo>
                    <a:pt x="113284" y="208381"/>
                  </a:lnTo>
                  <a:lnTo>
                    <a:pt x="124460" y="210629"/>
                  </a:lnTo>
                  <a:lnTo>
                    <a:pt x="153187" y="210629"/>
                  </a:lnTo>
                  <a:lnTo>
                    <a:pt x="164363" y="208381"/>
                  </a:lnTo>
                  <a:lnTo>
                    <a:pt x="173494" y="202222"/>
                  </a:lnTo>
                  <a:lnTo>
                    <a:pt x="179654" y="193090"/>
                  </a:lnTo>
                  <a:lnTo>
                    <a:pt x="181914" y="181914"/>
                  </a:lnTo>
                  <a:lnTo>
                    <a:pt x="181914" y="95745"/>
                  </a:lnTo>
                  <a:lnTo>
                    <a:pt x="153187" y="95745"/>
                  </a:lnTo>
                  <a:lnTo>
                    <a:pt x="210629" y="38290"/>
                  </a:lnTo>
                  <a:lnTo>
                    <a:pt x="268084" y="95745"/>
                  </a:lnTo>
                  <a:lnTo>
                    <a:pt x="268084" y="0"/>
                  </a:lnTo>
                  <a:lnTo>
                    <a:pt x="0" y="0"/>
                  </a:lnTo>
                  <a:lnTo>
                    <a:pt x="0" y="306387"/>
                  </a:lnTo>
                  <a:lnTo>
                    <a:pt x="306387" y="306387"/>
                  </a:lnTo>
                  <a:lnTo>
                    <a:pt x="306387" y="268084"/>
                  </a:lnTo>
                  <a:lnTo>
                    <a:pt x="306387" y="38290"/>
                  </a:lnTo>
                  <a:lnTo>
                    <a:pt x="306387" y="0"/>
                  </a:lnTo>
                  <a:close/>
                </a:path>
                <a:path w="1219200" h="306704">
                  <a:moveTo>
                    <a:pt x="1219200" y="0"/>
                  </a:moveTo>
                  <a:lnTo>
                    <a:pt x="912799" y="0"/>
                  </a:lnTo>
                  <a:lnTo>
                    <a:pt x="912799" y="306387"/>
                  </a:lnTo>
                  <a:lnTo>
                    <a:pt x="1219200" y="306387"/>
                  </a:lnTo>
                  <a:lnTo>
                    <a:pt x="1219200" y="0"/>
                  </a:lnTo>
                  <a:close/>
                </a:path>
              </a:pathLst>
            </a:custGeom>
            <a:solidFill>
              <a:srgbClr val="BBE0E3"/>
            </a:solidFill>
          </p:spPr>
          <p:txBody>
            <a:bodyPr wrap="square" lIns="0" tIns="0" rIns="0" bIns="0" rtlCol="0"/>
            <a:lstStyle/>
            <a:p/>
          </p:txBody>
        </p:sp>
        <p:pic>
          <p:nvPicPr>
            <p:cNvPr id="7" name="object 7"/>
            <p:cNvPicPr/>
            <p:nvPr/>
          </p:nvPicPr>
          <p:blipFill>
            <a:blip r:embed="rId2"/>
            <a:stretch>
              <a:fillRect/>
            </a:stretch>
          </p:blipFill>
          <p:spPr>
            <a:xfrm>
              <a:off x="7886897" y="6516886"/>
              <a:ext cx="229792" cy="229790"/>
            </a:xfrm>
            <a:prstGeom prst="rect">
              <a:avLst/>
            </a:prstGeom>
          </p:spPr>
        </p:pic>
        <p:sp>
          <p:nvSpPr>
            <p:cNvPr id="8" name="object 8"/>
            <p:cNvSpPr/>
            <p:nvPr/>
          </p:nvSpPr>
          <p:spPr>
            <a:xfrm>
              <a:off x="7543800" y="6478587"/>
              <a:ext cx="306705" cy="306705"/>
            </a:xfrm>
            <a:custGeom>
              <a:rect l="l" t="t" r="r" b="b"/>
              <a:pathLst>
                <a:path w="306704" h="306704">
                  <a:moveTo>
                    <a:pt x="306388" y="306387"/>
                  </a:moveTo>
                  <a:lnTo>
                    <a:pt x="0" y="306387"/>
                  </a:lnTo>
                  <a:lnTo>
                    <a:pt x="0" y="0"/>
                  </a:lnTo>
                  <a:lnTo>
                    <a:pt x="306388" y="0"/>
                  </a:lnTo>
                  <a:lnTo>
                    <a:pt x="306388" y="38298"/>
                  </a:lnTo>
                  <a:lnTo>
                    <a:pt x="153193" y="38298"/>
                  </a:lnTo>
                  <a:lnTo>
                    <a:pt x="38298" y="153194"/>
                  </a:lnTo>
                  <a:lnTo>
                    <a:pt x="67022" y="153194"/>
                  </a:lnTo>
                  <a:lnTo>
                    <a:pt x="67022" y="268089"/>
                  </a:lnTo>
                  <a:lnTo>
                    <a:pt x="306388" y="268089"/>
                  </a:lnTo>
                  <a:lnTo>
                    <a:pt x="306388" y="306387"/>
                  </a:lnTo>
                  <a:close/>
                </a:path>
                <a:path w="306704" h="306704">
                  <a:moveTo>
                    <a:pt x="196279" y="81384"/>
                  </a:moveTo>
                  <a:lnTo>
                    <a:pt x="153193" y="38298"/>
                  </a:lnTo>
                  <a:lnTo>
                    <a:pt x="306388" y="38298"/>
                  </a:lnTo>
                  <a:lnTo>
                    <a:pt x="306388" y="52660"/>
                  </a:lnTo>
                  <a:lnTo>
                    <a:pt x="196279" y="52660"/>
                  </a:lnTo>
                  <a:lnTo>
                    <a:pt x="196279" y="81384"/>
                  </a:lnTo>
                  <a:close/>
                </a:path>
                <a:path w="306704" h="306704">
                  <a:moveTo>
                    <a:pt x="306388" y="268089"/>
                  </a:moveTo>
                  <a:lnTo>
                    <a:pt x="239366" y="268089"/>
                  </a:lnTo>
                  <a:lnTo>
                    <a:pt x="239366" y="153194"/>
                  </a:lnTo>
                  <a:lnTo>
                    <a:pt x="268089" y="153194"/>
                  </a:lnTo>
                  <a:lnTo>
                    <a:pt x="225003" y="110108"/>
                  </a:lnTo>
                  <a:lnTo>
                    <a:pt x="225003" y="52660"/>
                  </a:lnTo>
                  <a:lnTo>
                    <a:pt x="306388" y="52660"/>
                  </a:lnTo>
                  <a:lnTo>
                    <a:pt x="306388" y="268089"/>
                  </a:lnTo>
                  <a:close/>
                </a:path>
              </a:pathLst>
            </a:custGeom>
            <a:solidFill>
              <a:srgbClr val="BBE0E3"/>
            </a:solidFill>
          </p:spPr>
          <p:txBody>
            <a:bodyPr wrap="square" lIns="0" tIns="0" rIns="0" bIns="0" rtlCol="0"/>
            <a:lstStyle/>
            <a:p/>
          </p:txBody>
        </p:sp>
        <p:pic>
          <p:nvPicPr>
            <p:cNvPr id="9" name="object 9"/>
            <p:cNvPicPr/>
            <p:nvPr/>
          </p:nvPicPr>
          <p:blipFill>
            <a:blip r:embed="rId3"/>
            <a:stretch>
              <a:fillRect/>
            </a:stretch>
          </p:blipFill>
          <p:spPr>
            <a:xfrm>
              <a:off x="7582098" y="6516886"/>
              <a:ext cx="229791" cy="229790"/>
            </a:xfrm>
            <a:prstGeom prst="rect">
              <a:avLst/>
            </a:prstGeom>
          </p:spPr>
        </p:pic>
        <p:sp>
          <p:nvSpPr>
            <p:cNvPr id="10" name="object 10"/>
            <p:cNvSpPr/>
            <p:nvPr/>
          </p:nvSpPr>
          <p:spPr>
            <a:xfrm>
              <a:off x="8153400" y="6476999"/>
              <a:ext cx="306705" cy="306705"/>
            </a:xfrm>
            <a:custGeom>
              <a:rect l="l" t="t" r="r" b="b"/>
              <a:pathLst>
                <a:path w="306704" h="306704">
                  <a:moveTo>
                    <a:pt x="306388" y="306387"/>
                  </a:moveTo>
                  <a:lnTo>
                    <a:pt x="0" y="306387"/>
                  </a:lnTo>
                  <a:lnTo>
                    <a:pt x="0" y="0"/>
                  </a:lnTo>
                  <a:lnTo>
                    <a:pt x="306388" y="0"/>
                  </a:lnTo>
                  <a:lnTo>
                    <a:pt x="306388" y="38298"/>
                  </a:lnTo>
                  <a:lnTo>
                    <a:pt x="268089" y="38298"/>
                  </a:lnTo>
                  <a:lnTo>
                    <a:pt x="38298" y="153194"/>
                  </a:lnTo>
                  <a:lnTo>
                    <a:pt x="268089" y="268089"/>
                  </a:lnTo>
                  <a:lnTo>
                    <a:pt x="306388" y="268089"/>
                  </a:lnTo>
                  <a:lnTo>
                    <a:pt x="306388" y="306387"/>
                  </a:lnTo>
                  <a:close/>
                </a:path>
                <a:path w="306704" h="306704">
                  <a:moveTo>
                    <a:pt x="306388" y="268089"/>
                  </a:moveTo>
                  <a:lnTo>
                    <a:pt x="268089" y="268089"/>
                  </a:lnTo>
                  <a:lnTo>
                    <a:pt x="268089" y="38298"/>
                  </a:lnTo>
                  <a:lnTo>
                    <a:pt x="306388" y="38298"/>
                  </a:lnTo>
                  <a:lnTo>
                    <a:pt x="306388" y="268089"/>
                  </a:lnTo>
                  <a:close/>
                </a:path>
              </a:pathLst>
            </a:custGeom>
            <a:solidFill>
              <a:srgbClr val="BBE0E3"/>
            </a:solidFill>
          </p:spPr>
          <p:txBody>
            <a:bodyPr wrap="square" lIns="0" tIns="0" rIns="0" bIns="0" rtlCol="0"/>
            <a:lstStyle/>
            <a:p/>
          </p:txBody>
        </p:sp>
        <p:sp>
          <p:nvSpPr>
            <p:cNvPr id="11" name="object 11"/>
            <p:cNvSpPr/>
            <p:nvPr/>
          </p:nvSpPr>
          <p:spPr>
            <a:xfrm>
              <a:off x="8191698" y="6515297"/>
              <a:ext cx="229870" cy="229870"/>
            </a:xfrm>
            <a:custGeom>
              <a:rect l="l" t="t" r="r" b="b"/>
              <a:pathLst>
                <a:path w="229870" h="229870">
                  <a:moveTo>
                    <a:pt x="229791" y="229791"/>
                  </a:moveTo>
                  <a:lnTo>
                    <a:pt x="0" y="114896"/>
                  </a:lnTo>
                  <a:lnTo>
                    <a:pt x="229791" y="0"/>
                  </a:lnTo>
                  <a:lnTo>
                    <a:pt x="229791" y="229791"/>
                  </a:lnTo>
                  <a:close/>
                </a:path>
              </a:pathLst>
            </a:custGeom>
            <a:solidFill>
              <a:srgbClr val="708688"/>
            </a:solidFill>
          </p:spPr>
          <p:txBody>
            <a:bodyPr wrap="square" lIns="0" tIns="0" rIns="0" bIns="0" rtlCol="0"/>
            <a:lstStyle/>
            <a:p/>
          </p:txBody>
        </p:sp>
      </p:grpSp>
      <p:sp>
        <p:nvSpPr>
          <p:cNvPr id="12" name="object 12"/>
          <p:cNvSpPr txBox="1"/>
          <p:nvPr/>
        </p:nvSpPr>
        <p:spPr>
          <a:xfrm>
            <a:off x="513715" y="510539"/>
            <a:ext cx="8610600" cy="3156585"/>
          </a:xfrm>
          <a:prstGeom prst="rect">
            <a:avLst/>
          </a:prstGeom>
        </p:spPr>
        <p:txBody>
          <a:bodyPr vert="horz" wrap="square" lIns="0" tIns="12700" rIns="0" bIns="0" rtlCol="0">
            <a:spAutoFit/>
          </a:bodyPr>
          <a:lstStyle/>
          <a:p>
            <a:pPr marL="45720" marR="377825">
              <a:lnSpc>
                <a:spcPct val="100000"/>
              </a:lnSpc>
              <a:spcBef>
                <a:spcPts val="100"/>
              </a:spcBef>
            </a:pPr>
            <a:r>
              <a:rPr sz="2800" spc="-505">
                <a:latin typeface="宋体"/>
                <a:cs typeface="宋体"/>
              </a:rPr>
              <a:t>电</a:t>
            </a:r>
            <a:r>
              <a:rPr sz="3600" b="1" spc="-2850" baseline="11574">
                <a:latin typeface="Microsoft JhengHei"/>
                <a:cs typeface="Microsoft JhengHei"/>
              </a:rPr>
              <a:t>四</a:t>
            </a:r>
            <a:r>
              <a:rPr sz="2800" spc="-905">
                <a:latin typeface="宋体"/>
                <a:cs typeface="宋体"/>
              </a:rPr>
              <a:t>压</a:t>
            </a:r>
            <a:r>
              <a:rPr sz="3600" b="1" spc="-2250" baseline="11574">
                <a:latin typeface="Microsoft JhengHei"/>
                <a:cs typeface="Microsoft JhengHei"/>
              </a:rPr>
              <a:t>、</a:t>
            </a:r>
            <a:r>
              <a:rPr sz="2800" spc="-1305">
                <a:latin typeface="宋体"/>
                <a:cs typeface="宋体"/>
              </a:rPr>
              <a:t>质</a:t>
            </a:r>
            <a:r>
              <a:rPr sz="3600" b="1" spc="-1650" baseline="11574">
                <a:latin typeface="Microsoft JhengHei"/>
                <a:cs typeface="Microsoft JhengHei"/>
              </a:rPr>
              <a:t>影</a:t>
            </a:r>
            <a:r>
              <a:rPr sz="2800" spc="-1705">
                <a:latin typeface="宋体"/>
                <a:cs typeface="宋体"/>
              </a:rPr>
              <a:t>量</a:t>
            </a:r>
            <a:r>
              <a:rPr sz="3600" b="1" spc="-1050" baseline="11574">
                <a:latin typeface="Microsoft JhengHei"/>
                <a:cs typeface="Microsoft JhengHei"/>
              </a:rPr>
              <a:t>响</a:t>
            </a:r>
            <a:r>
              <a:rPr sz="2800" spc="-2105">
                <a:latin typeface="宋体"/>
                <a:cs typeface="宋体"/>
              </a:rPr>
              <a:t>是</a:t>
            </a:r>
            <a:r>
              <a:rPr sz="3600" b="1" spc="-450" baseline="11574">
                <a:latin typeface="Microsoft JhengHei"/>
                <a:cs typeface="Microsoft JhengHei"/>
              </a:rPr>
              <a:t>电</a:t>
            </a:r>
            <a:r>
              <a:rPr sz="2800" spc="-2505">
                <a:latin typeface="宋体"/>
                <a:cs typeface="宋体"/>
              </a:rPr>
              <a:t>电</a:t>
            </a:r>
            <a:r>
              <a:rPr sz="3600" b="1" spc="-1725" baseline="11574">
                <a:latin typeface="Microsoft JhengHei"/>
                <a:cs typeface="Microsoft JhengHei"/>
              </a:rPr>
              <a:t>能质</a:t>
            </a:r>
            <a:r>
              <a:rPr sz="2800" spc="-505">
                <a:latin typeface="宋体"/>
                <a:cs typeface="宋体"/>
              </a:rPr>
              <a:t>能</a:t>
            </a:r>
            <a:r>
              <a:rPr sz="3600" b="1" spc="-2850" baseline="11574">
                <a:latin typeface="Microsoft JhengHei"/>
                <a:cs typeface="Microsoft JhengHei"/>
              </a:rPr>
              <a:t>量</a:t>
            </a:r>
            <a:r>
              <a:rPr sz="2800" spc="-905">
                <a:latin typeface="宋体"/>
                <a:cs typeface="宋体"/>
              </a:rPr>
              <a:t>质</a:t>
            </a:r>
            <a:r>
              <a:rPr sz="3600" b="1" spc="-2250" baseline="11574">
                <a:latin typeface="Microsoft JhengHei"/>
                <a:cs typeface="Microsoft JhengHei"/>
              </a:rPr>
              <a:t>的</a:t>
            </a:r>
            <a:r>
              <a:rPr sz="2800" spc="-1305">
                <a:latin typeface="宋体"/>
                <a:cs typeface="宋体"/>
              </a:rPr>
              <a:t>量</a:t>
            </a:r>
            <a:r>
              <a:rPr sz="3600" b="1" spc="-1650" baseline="11574">
                <a:latin typeface="Microsoft JhengHei"/>
                <a:cs typeface="Microsoft JhengHei"/>
              </a:rPr>
              <a:t>因</a:t>
            </a:r>
            <a:r>
              <a:rPr sz="2800" spc="-1705">
                <a:latin typeface="宋体"/>
                <a:cs typeface="宋体"/>
              </a:rPr>
              <a:t>的</a:t>
            </a:r>
            <a:r>
              <a:rPr sz="3600" b="1" spc="-1050" baseline="11574">
                <a:latin typeface="Microsoft JhengHei"/>
                <a:cs typeface="Microsoft JhengHei"/>
              </a:rPr>
              <a:t>素</a:t>
            </a:r>
            <a:r>
              <a:rPr sz="2800" spc="-5">
                <a:latin typeface="宋体"/>
                <a:cs typeface="宋体"/>
              </a:rPr>
              <a:t>核心。影响电压质量的主要</a:t>
            </a:r>
            <a:r>
              <a:rPr sz="2800" spc="-50">
                <a:latin typeface="宋体"/>
                <a:cs typeface="宋体"/>
              </a:rPr>
              <a:t> </a:t>
            </a:r>
            <a:r>
              <a:rPr sz="2800">
                <a:latin typeface="宋体"/>
                <a:cs typeface="宋体"/>
              </a:rPr>
              <a:t>要因素有：</a:t>
            </a:r>
            <a:r>
              <a:rPr sz="2800">
                <a:latin typeface="MS Gothic"/>
                <a:cs typeface="MS Gothic"/>
              </a:rPr>
              <a:t>①</a:t>
            </a:r>
            <a:r>
              <a:rPr sz="2800">
                <a:latin typeface="宋体"/>
                <a:cs typeface="宋体"/>
              </a:rPr>
              <a:t>负荷无功功率或无功功率变化量；</a:t>
            </a:r>
            <a:r>
              <a:rPr sz="2800">
                <a:latin typeface="MS Gothic"/>
                <a:cs typeface="MS Gothic"/>
              </a:rPr>
              <a:t>②</a:t>
            </a:r>
            <a:r>
              <a:rPr sz="2800" spc="-50">
                <a:latin typeface="宋体"/>
                <a:cs typeface="宋体"/>
              </a:rPr>
              <a:t>电</a:t>
            </a:r>
            <a:r>
              <a:rPr sz="2800" spc="-5">
                <a:latin typeface="宋体"/>
                <a:cs typeface="宋体"/>
              </a:rPr>
              <a:t>电网短路容量或电网等效电抗。负荷无功功率或无功功变化量越大，对电压质量的影响越大；电网短路容容量越大，则负荷变化对电网电压质量的影响越</a:t>
            </a:r>
            <a:endParaRPr sz="2800">
              <a:latin typeface="宋体"/>
              <a:cs typeface="宋体"/>
            </a:endParaRPr>
          </a:p>
          <a:p>
            <a:pPr marL="45720">
              <a:lnSpc>
                <a:spcPts val="2675"/>
              </a:lnSpc>
            </a:pPr>
            <a:r>
              <a:rPr sz="4200" spc="-839" baseline="-13888">
                <a:latin typeface="宋体"/>
                <a:cs typeface="宋体"/>
              </a:rPr>
              <a:t>小</a:t>
            </a:r>
            <a:r>
              <a:rPr sz="2400" b="1" spc="-1845">
                <a:latin typeface="Microsoft JhengHei"/>
                <a:cs typeface="Microsoft JhengHei"/>
              </a:rPr>
              <a:t>五</a:t>
            </a:r>
            <a:r>
              <a:rPr sz="4200" spc="-1439" baseline="-13888">
                <a:latin typeface="宋体"/>
                <a:cs typeface="宋体"/>
              </a:rPr>
              <a:t>。</a:t>
            </a:r>
            <a:r>
              <a:rPr sz="2400" b="1" spc="-5">
                <a:latin typeface="Microsoft JhengHei"/>
                <a:cs typeface="Microsoft JhengHei"/>
              </a:rPr>
              <a:t>、改善电网电能质量的措施</a:t>
            </a:r>
            <a:endParaRPr sz="2400">
              <a:latin typeface="Microsoft JhengHei"/>
              <a:cs typeface="Microsoft JhengHei"/>
            </a:endParaRPr>
          </a:p>
          <a:p>
            <a:pPr marL="38100">
              <a:lnSpc>
                <a:spcPct val="100000"/>
              </a:lnSpc>
              <a:spcBef>
                <a:spcPts val="1814"/>
              </a:spcBef>
            </a:pPr>
            <a:r>
              <a:rPr sz="2800" spc="-5">
                <a:latin typeface="宋体"/>
                <a:cs typeface="宋体"/>
              </a:rPr>
              <a:t>无功功率补偿既是电网节能降耗的措施，也是改善电网</a:t>
            </a:r>
            <a:endParaRPr sz="2800">
              <a:latin typeface="宋体"/>
              <a:cs typeface="宋体"/>
            </a:endParaRPr>
          </a:p>
        </p:txBody>
      </p:sp>
      <p:sp>
        <p:nvSpPr>
          <p:cNvPr id="13" name="object 13"/>
          <p:cNvSpPr txBox="1">
            <a:spLocks noGrp="1"/>
          </p:cNvSpPr>
          <p:nvPr>
            <p:ph type="ftr" sz="quarter" idx="5"/>
          </p:nvPr>
        </p:nvSpPr>
        <p:spPr>
          <a:prstGeom prst="rect">
            <a:avLst/>
          </a:prstGeom>
        </p:spPr>
        <p:txBody>
          <a:bodyPr vert="horz" wrap="square" lIns="0" tIns="38100" rIns="0" bIns="0" rtlCol="0">
            <a:spAutoFit/>
          </a:bodyPr>
          <a:lstStyle/>
          <a:p>
            <a:pPr marL="12700">
              <a:lnSpc>
                <a:spcPct val="100000"/>
              </a:lnSpc>
              <a:spcBef>
                <a:spcPts val="300"/>
              </a:spcBef>
            </a:pPr>
            <a:r>
              <a:rPr/>
              <a:t>X</a:t>
            </a:r>
          </a:p>
        </p:txBody>
      </p:sp>
      <p:sp>
        <p:nvSpPr>
          <p:cNvPr id="14" name="object 14"/>
          <p:cNvSpPr txBox="1">
            <a:spLocks noGrp="1"/>
          </p:cNvSpPr>
          <p:nvPr>
            <p:ph type="dt" sz="half" idx="6"/>
          </p:nvPr>
        </p:nvSpPr>
        <p:spPr>
          <a:prstGeom prst="rect">
            <a:avLst/>
          </a:prstGeom>
        </p:spPr>
        <p:txBody>
          <a:bodyPr vert="horz" wrap="square" lIns="0" tIns="0" rIns="0" bIns="0" rtlCol="0">
            <a:spAutoFit/>
          </a:bodyPr>
          <a:lstStyle/>
          <a:p>
            <a:pPr marL="12700">
              <a:lnSpc>
                <a:spcPts val="2000"/>
              </a:lnSpc>
            </a:pPr>
            <a:r>
              <a:rPr spc="-10"/>
              <a:t>电气工程系</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ctrTitle"/>
          </p:nvPr>
        </p:nvSpPr>
        <p:spPr>
          <a:prstGeom prst="rect">
            <a:avLst/>
          </a:prstGeom>
        </p:spPr>
        <p:txBody>
          <a:bodyPr vert="horz" wrap="square" lIns="0" tIns="12700" rIns="0" bIns="0" rtlCol="0">
            <a:spAutoFit/>
          </a:bodyPr>
          <a:lstStyle/>
          <a:p>
            <a:pPr marL="12700">
              <a:lnSpc>
                <a:spcPct val="100000"/>
              </a:lnSpc>
              <a:spcBef>
                <a:spcPts val="100"/>
              </a:spcBef>
            </a:pPr>
            <a:r>
              <a:rPr spc="-10"/>
              <a:t>供电技术电子课件</a:t>
            </a:r>
          </a:p>
        </p:txBody>
      </p:sp>
      <p:grpSp>
        <p:nvGrpSpPr>
          <p:cNvPr id="3" name="object 3"/>
          <p:cNvGrpSpPr/>
          <p:nvPr/>
        </p:nvGrpSpPr>
        <p:grpSpPr>
          <a:xfrm>
            <a:off x="7543800" y="6476999"/>
            <a:ext cx="1524000" cy="307975"/>
            <a:chOff x="7543800" y="6476999"/>
            <a:chExt cx="1524000" cy="307975"/>
          </a:xfrm>
        </p:grpSpPr>
        <p:sp>
          <p:nvSpPr>
            <p:cNvPr id="4" name="object 4"/>
            <p:cNvSpPr/>
            <p:nvPr/>
          </p:nvSpPr>
          <p:spPr>
            <a:xfrm>
              <a:off x="8458200" y="6478587"/>
              <a:ext cx="306705" cy="306705"/>
            </a:xfrm>
            <a:custGeom>
              <a:rect l="l" t="t" r="r" b="b"/>
              <a:pathLst>
                <a:path w="306704" h="306704">
                  <a:moveTo>
                    <a:pt x="306388" y="306387"/>
                  </a:moveTo>
                  <a:lnTo>
                    <a:pt x="0" y="306387"/>
                  </a:lnTo>
                  <a:lnTo>
                    <a:pt x="0" y="0"/>
                  </a:lnTo>
                  <a:lnTo>
                    <a:pt x="306388" y="0"/>
                  </a:lnTo>
                  <a:lnTo>
                    <a:pt x="306388" y="38298"/>
                  </a:lnTo>
                  <a:lnTo>
                    <a:pt x="38298" y="38298"/>
                  </a:lnTo>
                  <a:lnTo>
                    <a:pt x="38298" y="268089"/>
                  </a:lnTo>
                  <a:lnTo>
                    <a:pt x="306388" y="268089"/>
                  </a:lnTo>
                  <a:lnTo>
                    <a:pt x="306388" y="306387"/>
                  </a:lnTo>
                  <a:close/>
                </a:path>
                <a:path w="306704" h="306704">
                  <a:moveTo>
                    <a:pt x="306388" y="268089"/>
                  </a:moveTo>
                  <a:lnTo>
                    <a:pt x="38298" y="268089"/>
                  </a:lnTo>
                  <a:lnTo>
                    <a:pt x="268089" y="153194"/>
                  </a:lnTo>
                  <a:lnTo>
                    <a:pt x="38298" y="38298"/>
                  </a:lnTo>
                  <a:lnTo>
                    <a:pt x="306388" y="38298"/>
                  </a:lnTo>
                  <a:lnTo>
                    <a:pt x="306388" y="268089"/>
                  </a:lnTo>
                  <a:close/>
                </a:path>
              </a:pathLst>
            </a:custGeom>
            <a:solidFill>
              <a:srgbClr val="BBE0E3"/>
            </a:solidFill>
          </p:spPr>
          <p:txBody>
            <a:bodyPr wrap="square" lIns="0" tIns="0" rIns="0" bIns="0" rtlCol="0"/>
            <a:lstStyle/>
            <a:p/>
          </p:txBody>
        </p:sp>
        <p:sp>
          <p:nvSpPr>
            <p:cNvPr id="5" name="object 5"/>
            <p:cNvSpPr/>
            <p:nvPr/>
          </p:nvSpPr>
          <p:spPr>
            <a:xfrm>
              <a:off x="8496498" y="6516886"/>
              <a:ext cx="229870" cy="229870"/>
            </a:xfrm>
            <a:custGeom>
              <a:rect l="l" t="t" r="r" b="b"/>
              <a:pathLst>
                <a:path w="229870" h="229870">
                  <a:moveTo>
                    <a:pt x="0" y="229790"/>
                  </a:moveTo>
                  <a:lnTo>
                    <a:pt x="0" y="0"/>
                  </a:lnTo>
                  <a:lnTo>
                    <a:pt x="229791" y="114895"/>
                  </a:lnTo>
                  <a:lnTo>
                    <a:pt x="0" y="229790"/>
                  </a:lnTo>
                  <a:close/>
                </a:path>
              </a:pathLst>
            </a:custGeom>
            <a:solidFill>
              <a:srgbClr val="708688"/>
            </a:solidFill>
          </p:spPr>
          <p:txBody>
            <a:bodyPr wrap="square" lIns="0" tIns="0" rIns="0" bIns="0" rtlCol="0"/>
            <a:lstStyle/>
            <a:p/>
          </p:txBody>
        </p:sp>
        <p:sp>
          <p:nvSpPr>
            <p:cNvPr id="6" name="object 6"/>
            <p:cNvSpPr/>
            <p:nvPr/>
          </p:nvSpPr>
          <p:spPr>
            <a:xfrm>
              <a:off x="7848600" y="6478600"/>
              <a:ext cx="1219200" cy="306705"/>
            </a:xfrm>
            <a:custGeom>
              <a:rect l="l" t="t" r="r" b="b"/>
              <a:pathLst>
                <a:path w="1219200" h="306704">
                  <a:moveTo>
                    <a:pt x="306387" y="0"/>
                  </a:moveTo>
                  <a:lnTo>
                    <a:pt x="268084" y="0"/>
                  </a:lnTo>
                  <a:lnTo>
                    <a:pt x="268084" y="95745"/>
                  </a:lnTo>
                  <a:lnTo>
                    <a:pt x="239356" y="95745"/>
                  </a:lnTo>
                  <a:lnTo>
                    <a:pt x="239356" y="181914"/>
                  </a:lnTo>
                  <a:lnTo>
                    <a:pt x="232587" y="215455"/>
                  </a:lnTo>
                  <a:lnTo>
                    <a:pt x="214122" y="242849"/>
                  </a:lnTo>
                  <a:lnTo>
                    <a:pt x="186728" y="261315"/>
                  </a:lnTo>
                  <a:lnTo>
                    <a:pt x="153187" y="268084"/>
                  </a:lnTo>
                  <a:lnTo>
                    <a:pt x="124460" y="268084"/>
                  </a:lnTo>
                  <a:lnTo>
                    <a:pt x="90919" y="261315"/>
                  </a:lnTo>
                  <a:lnTo>
                    <a:pt x="63525" y="242849"/>
                  </a:lnTo>
                  <a:lnTo>
                    <a:pt x="45059" y="215455"/>
                  </a:lnTo>
                  <a:lnTo>
                    <a:pt x="38290" y="181914"/>
                  </a:lnTo>
                  <a:lnTo>
                    <a:pt x="38290" y="95745"/>
                  </a:lnTo>
                  <a:lnTo>
                    <a:pt x="95745" y="95745"/>
                  </a:lnTo>
                  <a:lnTo>
                    <a:pt x="95745" y="181914"/>
                  </a:lnTo>
                  <a:lnTo>
                    <a:pt x="97993" y="193090"/>
                  </a:lnTo>
                  <a:lnTo>
                    <a:pt x="104152" y="202222"/>
                  </a:lnTo>
                  <a:lnTo>
                    <a:pt x="113284" y="208381"/>
                  </a:lnTo>
                  <a:lnTo>
                    <a:pt x="124460" y="210629"/>
                  </a:lnTo>
                  <a:lnTo>
                    <a:pt x="153187" y="210629"/>
                  </a:lnTo>
                  <a:lnTo>
                    <a:pt x="164363" y="208381"/>
                  </a:lnTo>
                  <a:lnTo>
                    <a:pt x="173494" y="202222"/>
                  </a:lnTo>
                  <a:lnTo>
                    <a:pt x="179654" y="193090"/>
                  </a:lnTo>
                  <a:lnTo>
                    <a:pt x="181914" y="181914"/>
                  </a:lnTo>
                  <a:lnTo>
                    <a:pt x="181914" y="95745"/>
                  </a:lnTo>
                  <a:lnTo>
                    <a:pt x="153187" y="95745"/>
                  </a:lnTo>
                  <a:lnTo>
                    <a:pt x="210629" y="38290"/>
                  </a:lnTo>
                  <a:lnTo>
                    <a:pt x="268084" y="95745"/>
                  </a:lnTo>
                  <a:lnTo>
                    <a:pt x="268084" y="0"/>
                  </a:lnTo>
                  <a:lnTo>
                    <a:pt x="0" y="0"/>
                  </a:lnTo>
                  <a:lnTo>
                    <a:pt x="0" y="306387"/>
                  </a:lnTo>
                  <a:lnTo>
                    <a:pt x="306387" y="306387"/>
                  </a:lnTo>
                  <a:lnTo>
                    <a:pt x="306387" y="268084"/>
                  </a:lnTo>
                  <a:lnTo>
                    <a:pt x="306387" y="38290"/>
                  </a:lnTo>
                  <a:lnTo>
                    <a:pt x="306387" y="0"/>
                  </a:lnTo>
                  <a:close/>
                </a:path>
                <a:path w="1219200" h="306704">
                  <a:moveTo>
                    <a:pt x="1219200" y="0"/>
                  </a:moveTo>
                  <a:lnTo>
                    <a:pt x="912799" y="0"/>
                  </a:lnTo>
                  <a:lnTo>
                    <a:pt x="912799" y="306387"/>
                  </a:lnTo>
                  <a:lnTo>
                    <a:pt x="1219200" y="306387"/>
                  </a:lnTo>
                  <a:lnTo>
                    <a:pt x="1219200" y="0"/>
                  </a:lnTo>
                  <a:close/>
                </a:path>
              </a:pathLst>
            </a:custGeom>
            <a:solidFill>
              <a:srgbClr val="BBE0E3"/>
            </a:solidFill>
          </p:spPr>
          <p:txBody>
            <a:bodyPr wrap="square" lIns="0" tIns="0" rIns="0" bIns="0" rtlCol="0"/>
            <a:lstStyle/>
            <a:p/>
          </p:txBody>
        </p:sp>
        <p:pic>
          <p:nvPicPr>
            <p:cNvPr id="7" name="object 7"/>
            <p:cNvPicPr/>
            <p:nvPr/>
          </p:nvPicPr>
          <p:blipFill>
            <a:blip r:embed="rId2"/>
            <a:stretch>
              <a:fillRect/>
            </a:stretch>
          </p:blipFill>
          <p:spPr>
            <a:xfrm>
              <a:off x="7886897" y="6516886"/>
              <a:ext cx="229792" cy="229790"/>
            </a:xfrm>
            <a:prstGeom prst="rect">
              <a:avLst/>
            </a:prstGeom>
          </p:spPr>
        </p:pic>
        <p:sp>
          <p:nvSpPr>
            <p:cNvPr id="8" name="object 8"/>
            <p:cNvSpPr/>
            <p:nvPr/>
          </p:nvSpPr>
          <p:spPr>
            <a:xfrm>
              <a:off x="7543800" y="6478587"/>
              <a:ext cx="306705" cy="306705"/>
            </a:xfrm>
            <a:custGeom>
              <a:rect l="l" t="t" r="r" b="b"/>
              <a:pathLst>
                <a:path w="306704" h="306704">
                  <a:moveTo>
                    <a:pt x="306388" y="306387"/>
                  </a:moveTo>
                  <a:lnTo>
                    <a:pt x="0" y="306387"/>
                  </a:lnTo>
                  <a:lnTo>
                    <a:pt x="0" y="0"/>
                  </a:lnTo>
                  <a:lnTo>
                    <a:pt x="306388" y="0"/>
                  </a:lnTo>
                  <a:lnTo>
                    <a:pt x="306388" y="38298"/>
                  </a:lnTo>
                  <a:lnTo>
                    <a:pt x="153193" y="38298"/>
                  </a:lnTo>
                  <a:lnTo>
                    <a:pt x="38298" y="153194"/>
                  </a:lnTo>
                  <a:lnTo>
                    <a:pt x="67022" y="153194"/>
                  </a:lnTo>
                  <a:lnTo>
                    <a:pt x="67022" y="268089"/>
                  </a:lnTo>
                  <a:lnTo>
                    <a:pt x="306388" y="268089"/>
                  </a:lnTo>
                  <a:lnTo>
                    <a:pt x="306388" y="306387"/>
                  </a:lnTo>
                  <a:close/>
                </a:path>
                <a:path w="306704" h="306704">
                  <a:moveTo>
                    <a:pt x="196279" y="81384"/>
                  </a:moveTo>
                  <a:lnTo>
                    <a:pt x="153193" y="38298"/>
                  </a:lnTo>
                  <a:lnTo>
                    <a:pt x="306388" y="38298"/>
                  </a:lnTo>
                  <a:lnTo>
                    <a:pt x="306388" y="52660"/>
                  </a:lnTo>
                  <a:lnTo>
                    <a:pt x="196279" y="52660"/>
                  </a:lnTo>
                  <a:lnTo>
                    <a:pt x="196279" y="81384"/>
                  </a:lnTo>
                  <a:close/>
                </a:path>
                <a:path w="306704" h="306704">
                  <a:moveTo>
                    <a:pt x="306388" y="268089"/>
                  </a:moveTo>
                  <a:lnTo>
                    <a:pt x="239366" y="268089"/>
                  </a:lnTo>
                  <a:lnTo>
                    <a:pt x="239366" y="153194"/>
                  </a:lnTo>
                  <a:lnTo>
                    <a:pt x="268089" y="153194"/>
                  </a:lnTo>
                  <a:lnTo>
                    <a:pt x="225003" y="110108"/>
                  </a:lnTo>
                  <a:lnTo>
                    <a:pt x="225003" y="52660"/>
                  </a:lnTo>
                  <a:lnTo>
                    <a:pt x="306388" y="52660"/>
                  </a:lnTo>
                  <a:lnTo>
                    <a:pt x="306388" y="268089"/>
                  </a:lnTo>
                  <a:close/>
                </a:path>
              </a:pathLst>
            </a:custGeom>
            <a:solidFill>
              <a:srgbClr val="BBE0E3"/>
            </a:solidFill>
          </p:spPr>
          <p:txBody>
            <a:bodyPr wrap="square" lIns="0" tIns="0" rIns="0" bIns="0" rtlCol="0"/>
            <a:lstStyle/>
            <a:p/>
          </p:txBody>
        </p:sp>
        <p:pic>
          <p:nvPicPr>
            <p:cNvPr id="9" name="object 9"/>
            <p:cNvPicPr/>
            <p:nvPr/>
          </p:nvPicPr>
          <p:blipFill>
            <a:blip r:embed="rId3"/>
            <a:stretch>
              <a:fillRect/>
            </a:stretch>
          </p:blipFill>
          <p:spPr>
            <a:xfrm>
              <a:off x="7582098" y="6516886"/>
              <a:ext cx="229791" cy="229790"/>
            </a:xfrm>
            <a:prstGeom prst="rect">
              <a:avLst/>
            </a:prstGeom>
          </p:spPr>
        </p:pic>
        <p:sp>
          <p:nvSpPr>
            <p:cNvPr id="10" name="object 10"/>
            <p:cNvSpPr/>
            <p:nvPr/>
          </p:nvSpPr>
          <p:spPr>
            <a:xfrm>
              <a:off x="8153400" y="6476999"/>
              <a:ext cx="306705" cy="306705"/>
            </a:xfrm>
            <a:custGeom>
              <a:rect l="l" t="t" r="r" b="b"/>
              <a:pathLst>
                <a:path w="306704" h="306704">
                  <a:moveTo>
                    <a:pt x="306388" y="306387"/>
                  </a:moveTo>
                  <a:lnTo>
                    <a:pt x="0" y="306387"/>
                  </a:lnTo>
                  <a:lnTo>
                    <a:pt x="0" y="0"/>
                  </a:lnTo>
                  <a:lnTo>
                    <a:pt x="306388" y="0"/>
                  </a:lnTo>
                  <a:lnTo>
                    <a:pt x="306388" y="38298"/>
                  </a:lnTo>
                  <a:lnTo>
                    <a:pt x="268089" y="38298"/>
                  </a:lnTo>
                  <a:lnTo>
                    <a:pt x="38298" y="153194"/>
                  </a:lnTo>
                  <a:lnTo>
                    <a:pt x="268089" y="268089"/>
                  </a:lnTo>
                  <a:lnTo>
                    <a:pt x="306388" y="268089"/>
                  </a:lnTo>
                  <a:lnTo>
                    <a:pt x="306388" y="306387"/>
                  </a:lnTo>
                  <a:close/>
                </a:path>
                <a:path w="306704" h="306704">
                  <a:moveTo>
                    <a:pt x="306388" y="268089"/>
                  </a:moveTo>
                  <a:lnTo>
                    <a:pt x="268089" y="268089"/>
                  </a:lnTo>
                  <a:lnTo>
                    <a:pt x="268089" y="38298"/>
                  </a:lnTo>
                  <a:lnTo>
                    <a:pt x="306388" y="38298"/>
                  </a:lnTo>
                  <a:lnTo>
                    <a:pt x="306388" y="268089"/>
                  </a:lnTo>
                  <a:close/>
                </a:path>
              </a:pathLst>
            </a:custGeom>
            <a:solidFill>
              <a:srgbClr val="BBE0E3"/>
            </a:solidFill>
          </p:spPr>
          <p:txBody>
            <a:bodyPr wrap="square" lIns="0" tIns="0" rIns="0" bIns="0" rtlCol="0"/>
            <a:lstStyle/>
            <a:p/>
          </p:txBody>
        </p:sp>
        <p:sp>
          <p:nvSpPr>
            <p:cNvPr id="11" name="object 11"/>
            <p:cNvSpPr/>
            <p:nvPr/>
          </p:nvSpPr>
          <p:spPr>
            <a:xfrm>
              <a:off x="8191698" y="6515297"/>
              <a:ext cx="229870" cy="229870"/>
            </a:xfrm>
            <a:custGeom>
              <a:rect l="l" t="t" r="r" b="b"/>
              <a:pathLst>
                <a:path w="229870" h="229870">
                  <a:moveTo>
                    <a:pt x="229791" y="229791"/>
                  </a:moveTo>
                  <a:lnTo>
                    <a:pt x="0" y="114896"/>
                  </a:lnTo>
                  <a:lnTo>
                    <a:pt x="229791" y="0"/>
                  </a:lnTo>
                  <a:lnTo>
                    <a:pt x="229791" y="229791"/>
                  </a:lnTo>
                  <a:close/>
                </a:path>
              </a:pathLst>
            </a:custGeom>
            <a:solidFill>
              <a:srgbClr val="708688"/>
            </a:solidFill>
          </p:spPr>
          <p:txBody>
            <a:bodyPr wrap="square" lIns="0" tIns="0" rIns="0" bIns="0" rtlCol="0"/>
            <a:lstStyle/>
            <a:p/>
          </p:txBody>
        </p:sp>
      </p:grpSp>
      <p:sp>
        <p:nvSpPr>
          <p:cNvPr id="12" name="object 12"/>
          <p:cNvSpPr txBox="1"/>
          <p:nvPr/>
        </p:nvSpPr>
        <p:spPr>
          <a:xfrm>
            <a:off x="1907539" y="2255520"/>
            <a:ext cx="4495800" cy="513080"/>
          </a:xfrm>
          <a:prstGeom prst="rect">
            <a:avLst/>
          </a:prstGeom>
        </p:spPr>
        <p:txBody>
          <a:bodyPr vert="horz" wrap="square" lIns="0" tIns="12700" rIns="0" bIns="0" rtlCol="0">
            <a:spAutoFit/>
          </a:bodyPr>
          <a:lstStyle/>
          <a:p>
            <a:pPr marL="12700">
              <a:lnSpc>
                <a:spcPct val="100000"/>
              </a:lnSpc>
              <a:spcBef>
                <a:spcPts val="100"/>
              </a:spcBef>
            </a:pPr>
            <a:r>
              <a:rPr sz="3200" b="1" spc="-5">
                <a:latin typeface="Microsoft JhengHei"/>
                <a:cs typeface="Microsoft JhengHei"/>
              </a:rPr>
              <a:t>第二节电压偏差及其调节</a:t>
            </a:r>
            <a:endParaRPr sz="3200">
              <a:latin typeface="Microsoft JhengHei"/>
              <a:cs typeface="Microsoft JhengHei"/>
            </a:endParaRPr>
          </a:p>
        </p:txBody>
      </p:sp>
      <p:sp>
        <p:nvSpPr>
          <p:cNvPr id="13" name="object 13"/>
          <p:cNvSpPr txBox="1">
            <a:spLocks noGrp="1"/>
          </p:cNvSpPr>
          <p:nvPr>
            <p:ph type="ftr" sz="quarter" idx="5"/>
          </p:nvPr>
        </p:nvSpPr>
        <p:spPr>
          <a:prstGeom prst="rect">
            <a:avLst/>
          </a:prstGeom>
        </p:spPr>
        <p:txBody>
          <a:bodyPr vert="horz" wrap="square" lIns="0" tIns="38100" rIns="0" bIns="0" rtlCol="0">
            <a:spAutoFit/>
          </a:bodyPr>
          <a:lstStyle/>
          <a:p>
            <a:pPr marL="12700">
              <a:lnSpc>
                <a:spcPct val="100000"/>
              </a:lnSpc>
              <a:spcBef>
                <a:spcPts val="300"/>
              </a:spcBef>
            </a:pPr>
            <a:r>
              <a:rPr/>
              <a:t>X</a:t>
            </a:r>
          </a:p>
        </p:txBody>
      </p:sp>
      <p:sp>
        <p:nvSpPr>
          <p:cNvPr id="14" name="object 14"/>
          <p:cNvSpPr txBox="1">
            <a:spLocks noGrp="1"/>
          </p:cNvSpPr>
          <p:nvPr>
            <p:ph type="dt" sz="half" idx="6"/>
          </p:nvPr>
        </p:nvSpPr>
        <p:spPr>
          <a:prstGeom prst="rect">
            <a:avLst/>
          </a:prstGeom>
        </p:spPr>
        <p:txBody>
          <a:bodyPr vert="horz" wrap="square" lIns="0" tIns="0" rIns="0" bIns="0" rtlCol="0">
            <a:spAutoFit/>
          </a:bodyPr>
          <a:lstStyle/>
          <a:p>
            <a:pPr marL="12700">
              <a:lnSpc>
                <a:spcPts val="2000"/>
              </a:lnSpc>
            </a:pPr>
            <a:r>
              <a:rPr spc="-10"/>
              <a:t>电气工程系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235065" y="40957"/>
            <a:ext cx="2057400" cy="330200"/>
          </a:xfrm>
          <a:prstGeom prst="rect">
            <a:avLst/>
          </a:prstGeom>
        </p:spPr>
        <p:txBody>
          <a:bodyPr vert="horz" wrap="square" lIns="0" tIns="12700" rIns="0" bIns="0" rtlCol="0">
            <a:spAutoFit/>
          </a:bodyPr>
          <a:lstStyle/>
          <a:p>
            <a:pPr marL="12700">
              <a:lnSpc>
                <a:spcPct val="100000"/>
              </a:lnSpc>
              <a:spcBef>
                <a:spcPts val="100"/>
              </a:spcBef>
            </a:pPr>
            <a:r>
              <a:rPr spc="-10"/>
              <a:t>供电技术电子课件</a:t>
            </a:r>
          </a:p>
        </p:txBody>
      </p:sp>
      <p:grpSp>
        <p:nvGrpSpPr>
          <p:cNvPr id="3" name="object 3"/>
          <p:cNvGrpSpPr/>
          <p:nvPr/>
        </p:nvGrpSpPr>
        <p:grpSpPr>
          <a:xfrm>
            <a:off x="7543800" y="6476999"/>
            <a:ext cx="1524000" cy="307975"/>
            <a:chOff x="7543800" y="6476999"/>
            <a:chExt cx="1524000" cy="307975"/>
          </a:xfrm>
        </p:grpSpPr>
        <p:sp>
          <p:nvSpPr>
            <p:cNvPr id="4" name="object 4"/>
            <p:cNvSpPr/>
            <p:nvPr/>
          </p:nvSpPr>
          <p:spPr>
            <a:xfrm>
              <a:off x="8458200" y="6478587"/>
              <a:ext cx="306705" cy="306705"/>
            </a:xfrm>
            <a:custGeom>
              <a:rect l="l" t="t" r="r" b="b"/>
              <a:pathLst>
                <a:path w="306704" h="306704">
                  <a:moveTo>
                    <a:pt x="306388" y="306387"/>
                  </a:moveTo>
                  <a:lnTo>
                    <a:pt x="0" y="306387"/>
                  </a:lnTo>
                  <a:lnTo>
                    <a:pt x="0" y="0"/>
                  </a:lnTo>
                  <a:lnTo>
                    <a:pt x="306388" y="0"/>
                  </a:lnTo>
                  <a:lnTo>
                    <a:pt x="306388" y="38298"/>
                  </a:lnTo>
                  <a:lnTo>
                    <a:pt x="38298" y="38298"/>
                  </a:lnTo>
                  <a:lnTo>
                    <a:pt x="38298" y="268089"/>
                  </a:lnTo>
                  <a:lnTo>
                    <a:pt x="306388" y="268089"/>
                  </a:lnTo>
                  <a:lnTo>
                    <a:pt x="306388" y="306387"/>
                  </a:lnTo>
                  <a:close/>
                </a:path>
                <a:path w="306704" h="306704">
                  <a:moveTo>
                    <a:pt x="306388" y="268089"/>
                  </a:moveTo>
                  <a:lnTo>
                    <a:pt x="38298" y="268089"/>
                  </a:lnTo>
                  <a:lnTo>
                    <a:pt x="268089" y="153194"/>
                  </a:lnTo>
                  <a:lnTo>
                    <a:pt x="38298" y="38298"/>
                  </a:lnTo>
                  <a:lnTo>
                    <a:pt x="306388" y="38298"/>
                  </a:lnTo>
                  <a:lnTo>
                    <a:pt x="306388" y="268089"/>
                  </a:lnTo>
                  <a:close/>
                </a:path>
              </a:pathLst>
            </a:custGeom>
            <a:solidFill>
              <a:srgbClr val="BBE0E3"/>
            </a:solidFill>
          </p:spPr>
          <p:txBody>
            <a:bodyPr wrap="square" lIns="0" tIns="0" rIns="0" bIns="0" rtlCol="0"/>
            <a:lstStyle/>
            <a:p/>
          </p:txBody>
        </p:sp>
        <p:sp>
          <p:nvSpPr>
            <p:cNvPr id="5" name="object 5"/>
            <p:cNvSpPr/>
            <p:nvPr/>
          </p:nvSpPr>
          <p:spPr>
            <a:xfrm>
              <a:off x="8496498" y="6516886"/>
              <a:ext cx="229870" cy="229870"/>
            </a:xfrm>
            <a:custGeom>
              <a:rect l="l" t="t" r="r" b="b"/>
              <a:pathLst>
                <a:path w="229870" h="229870">
                  <a:moveTo>
                    <a:pt x="0" y="229790"/>
                  </a:moveTo>
                  <a:lnTo>
                    <a:pt x="0" y="0"/>
                  </a:lnTo>
                  <a:lnTo>
                    <a:pt x="229791" y="114895"/>
                  </a:lnTo>
                  <a:lnTo>
                    <a:pt x="0" y="229790"/>
                  </a:lnTo>
                  <a:close/>
                </a:path>
              </a:pathLst>
            </a:custGeom>
            <a:solidFill>
              <a:srgbClr val="708688"/>
            </a:solidFill>
          </p:spPr>
          <p:txBody>
            <a:bodyPr wrap="square" lIns="0" tIns="0" rIns="0" bIns="0" rtlCol="0"/>
            <a:lstStyle/>
            <a:p/>
          </p:txBody>
        </p:sp>
        <p:sp>
          <p:nvSpPr>
            <p:cNvPr id="6" name="object 6"/>
            <p:cNvSpPr/>
            <p:nvPr/>
          </p:nvSpPr>
          <p:spPr>
            <a:xfrm>
              <a:off x="7848600" y="6478600"/>
              <a:ext cx="1219200" cy="306705"/>
            </a:xfrm>
            <a:custGeom>
              <a:rect l="l" t="t" r="r" b="b"/>
              <a:pathLst>
                <a:path w="1219200" h="306704">
                  <a:moveTo>
                    <a:pt x="306387" y="0"/>
                  </a:moveTo>
                  <a:lnTo>
                    <a:pt x="268084" y="0"/>
                  </a:lnTo>
                  <a:lnTo>
                    <a:pt x="268084" y="95745"/>
                  </a:lnTo>
                  <a:lnTo>
                    <a:pt x="239356" y="95745"/>
                  </a:lnTo>
                  <a:lnTo>
                    <a:pt x="239356" y="181914"/>
                  </a:lnTo>
                  <a:lnTo>
                    <a:pt x="232587" y="215455"/>
                  </a:lnTo>
                  <a:lnTo>
                    <a:pt x="214122" y="242849"/>
                  </a:lnTo>
                  <a:lnTo>
                    <a:pt x="186728" y="261315"/>
                  </a:lnTo>
                  <a:lnTo>
                    <a:pt x="153187" y="268084"/>
                  </a:lnTo>
                  <a:lnTo>
                    <a:pt x="124460" y="268084"/>
                  </a:lnTo>
                  <a:lnTo>
                    <a:pt x="90919" y="261315"/>
                  </a:lnTo>
                  <a:lnTo>
                    <a:pt x="63525" y="242849"/>
                  </a:lnTo>
                  <a:lnTo>
                    <a:pt x="45059" y="215455"/>
                  </a:lnTo>
                  <a:lnTo>
                    <a:pt x="38290" y="181914"/>
                  </a:lnTo>
                  <a:lnTo>
                    <a:pt x="38290" y="95745"/>
                  </a:lnTo>
                  <a:lnTo>
                    <a:pt x="95745" y="95745"/>
                  </a:lnTo>
                  <a:lnTo>
                    <a:pt x="95745" y="181914"/>
                  </a:lnTo>
                  <a:lnTo>
                    <a:pt x="97993" y="193090"/>
                  </a:lnTo>
                  <a:lnTo>
                    <a:pt x="104152" y="202222"/>
                  </a:lnTo>
                  <a:lnTo>
                    <a:pt x="113284" y="208381"/>
                  </a:lnTo>
                  <a:lnTo>
                    <a:pt x="124460" y="210629"/>
                  </a:lnTo>
                  <a:lnTo>
                    <a:pt x="153187" y="210629"/>
                  </a:lnTo>
                  <a:lnTo>
                    <a:pt x="164363" y="208381"/>
                  </a:lnTo>
                  <a:lnTo>
                    <a:pt x="173494" y="202222"/>
                  </a:lnTo>
                  <a:lnTo>
                    <a:pt x="179654" y="193090"/>
                  </a:lnTo>
                  <a:lnTo>
                    <a:pt x="181914" y="181914"/>
                  </a:lnTo>
                  <a:lnTo>
                    <a:pt x="181914" y="95745"/>
                  </a:lnTo>
                  <a:lnTo>
                    <a:pt x="153187" y="95745"/>
                  </a:lnTo>
                  <a:lnTo>
                    <a:pt x="210629" y="38290"/>
                  </a:lnTo>
                  <a:lnTo>
                    <a:pt x="268084" y="95745"/>
                  </a:lnTo>
                  <a:lnTo>
                    <a:pt x="268084" y="0"/>
                  </a:lnTo>
                  <a:lnTo>
                    <a:pt x="0" y="0"/>
                  </a:lnTo>
                  <a:lnTo>
                    <a:pt x="0" y="306387"/>
                  </a:lnTo>
                  <a:lnTo>
                    <a:pt x="306387" y="306387"/>
                  </a:lnTo>
                  <a:lnTo>
                    <a:pt x="306387" y="268084"/>
                  </a:lnTo>
                  <a:lnTo>
                    <a:pt x="306387" y="38290"/>
                  </a:lnTo>
                  <a:lnTo>
                    <a:pt x="306387" y="0"/>
                  </a:lnTo>
                  <a:close/>
                </a:path>
                <a:path w="1219200" h="306704">
                  <a:moveTo>
                    <a:pt x="1219200" y="0"/>
                  </a:moveTo>
                  <a:lnTo>
                    <a:pt x="912799" y="0"/>
                  </a:lnTo>
                  <a:lnTo>
                    <a:pt x="912799" y="306387"/>
                  </a:lnTo>
                  <a:lnTo>
                    <a:pt x="1219200" y="306387"/>
                  </a:lnTo>
                  <a:lnTo>
                    <a:pt x="1219200" y="0"/>
                  </a:lnTo>
                  <a:close/>
                </a:path>
              </a:pathLst>
            </a:custGeom>
            <a:solidFill>
              <a:srgbClr val="BBE0E3"/>
            </a:solidFill>
          </p:spPr>
          <p:txBody>
            <a:bodyPr wrap="square" lIns="0" tIns="0" rIns="0" bIns="0" rtlCol="0"/>
            <a:lstStyle/>
            <a:p/>
          </p:txBody>
        </p:sp>
        <p:pic>
          <p:nvPicPr>
            <p:cNvPr id="7" name="object 7"/>
            <p:cNvPicPr/>
            <p:nvPr/>
          </p:nvPicPr>
          <p:blipFill>
            <a:blip r:embed="rId2"/>
            <a:stretch>
              <a:fillRect/>
            </a:stretch>
          </p:blipFill>
          <p:spPr>
            <a:xfrm>
              <a:off x="7886897" y="6516886"/>
              <a:ext cx="229792" cy="229790"/>
            </a:xfrm>
            <a:prstGeom prst="rect">
              <a:avLst/>
            </a:prstGeom>
          </p:spPr>
        </p:pic>
        <p:sp>
          <p:nvSpPr>
            <p:cNvPr id="8" name="object 8"/>
            <p:cNvSpPr/>
            <p:nvPr/>
          </p:nvSpPr>
          <p:spPr>
            <a:xfrm>
              <a:off x="7543800" y="6478587"/>
              <a:ext cx="306705" cy="306705"/>
            </a:xfrm>
            <a:custGeom>
              <a:rect l="l" t="t" r="r" b="b"/>
              <a:pathLst>
                <a:path w="306704" h="306704">
                  <a:moveTo>
                    <a:pt x="306388" y="306387"/>
                  </a:moveTo>
                  <a:lnTo>
                    <a:pt x="0" y="306387"/>
                  </a:lnTo>
                  <a:lnTo>
                    <a:pt x="0" y="0"/>
                  </a:lnTo>
                  <a:lnTo>
                    <a:pt x="306388" y="0"/>
                  </a:lnTo>
                  <a:lnTo>
                    <a:pt x="306388" y="38298"/>
                  </a:lnTo>
                  <a:lnTo>
                    <a:pt x="153193" y="38298"/>
                  </a:lnTo>
                  <a:lnTo>
                    <a:pt x="38298" y="153194"/>
                  </a:lnTo>
                  <a:lnTo>
                    <a:pt x="67022" y="153194"/>
                  </a:lnTo>
                  <a:lnTo>
                    <a:pt x="67022" y="268089"/>
                  </a:lnTo>
                  <a:lnTo>
                    <a:pt x="306388" y="268089"/>
                  </a:lnTo>
                  <a:lnTo>
                    <a:pt x="306388" y="306387"/>
                  </a:lnTo>
                  <a:close/>
                </a:path>
                <a:path w="306704" h="306704">
                  <a:moveTo>
                    <a:pt x="196279" y="81384"/>
                  </a:moveTo>
                  <a:lnTo>
                    <a:pt x="153193" y="38298"/>
                  </a:lnTo>
                  <a:lnTo>
                    <a:pt x="306388" y="38298"/>
                  </a:lnTo>
                  <a:lnTo>
                    <a:pt x="306388" y="52660"/>
                  </a:lnTo>
                  <a:lnTo>
                    <a:pt x="196279" y="52660"/>
                  </a:lnTo>
                  <a:lnTo>
                    <a:pt x="196279" y="81384"/>
                  </a:lnTo>
                  <a:close/>
                </a:path>
                <a:path w="306704" h="306704">
                  <a:moveTo>
                    <a:pt x="306388" y="268089"/>
                  </a:moveTo>
                  <a:lnTo>
                    <a:pt x="239366" y="268089"/>
                  </a:lnTo>
                  <a:lnTo>
                    <a:pt x="239366" y="153194"/>
                  </a:lnTo>
                  <a:lnTo>
                    <a:pt x="268089" y="153194"/>
                  </a:lnTo>
                  <a:lnTo>
                    <a:pt x="225003" y="110108"/>
                  </a:lnTo>
                  <a:lnTo>
                    <a:pt x="225003" y="52660"/>
                  </a:lnTo>
                  <a:lnTo>
                    <a:pt x="306388" y="52660"/>
                  </a:lnTo>
                  <a:lnTo>
                    <a:pt x="306388" y="268089"/>
                  </a:lnTo>
                  <a:close/>
                </a:path>
              </a:pathLst>
            </a:custGeom>
            <a:solidFill>
              <a:srgbClr val="BBE0E3"/>
            </a:solidFill>
          </p:spPr>
          <p:txBody>
            <a:bodyPr wrap="square" lIns="0" tIns="0" rIns="0" bIns="0" rtlCol="0"/>
            <a:lstStyle/>
            <a:p/>
          </p:txBody>
        </p:sp>
        <p:pic>
          <p:nvPicPr>
            <p:cNvPr id="9" name="object 9"/>
            <p:cNvPicPr/>
            <p:nvPr/>
          </p:nvPicPr>
          <p:blipFill>
            <a:blip r:embed="rId3"/>
            <a:stretch>
              <a:fillRect/>
            </a:stretch>
          </p:blipFill>
          <p:spPr>
            <a:xfrm>
              <a:off x="7582098" y="6516886"/>
              <a:ext cx="229791" cy="229790"/>
            </a:xfrm>
            <a:prstGeom prst="rect">
              <a:avLst/>
            </a:prstGeom>
          </p:spPr>
        </p:pic>
        <p:sp>
          <p:nvSpPr>
            <p:cNvPr id="10" name="object 10"/>
            <p:cNvSpPr/>
            <p:nvPr/>
          </p:nvSpPr>
          <p:spPr>
            <a:xfrm>
              <a:off x="8153400" y="6476999"/>
              <a:ext cx="306705" cy="306705"/>
            </a:xfrm>
            <a:custGeom>
              <a:rect l="l" t="t" r="r" b="b"/>
              <a:pathLst>
                <a:path w="306704" h="306704">
                  <a:moveTo>
                    <a:pt x="306388" y="306387"/>
                  </a:moveTo>
                  <a:lnTo>
                    <a:pt x="0" y="306387"/>
                  </a:lnTo>
                  <a:lnTo>
                    <a:pt x="0" y="0"/>
                  </a:lnTo>
                  <a:lnTo>
                    <a:pt x="306388" y="0"/>
                  </a:lnTo>
                  <a:lnTo>
                    <a:pt x="306388" y="38298"/>
                  </a:lnTo>
                  <a:lnTo>
                    <a:pt x="268089" y="38298"/>
                  </a:lnTo>
                  <a:lnTo>
                    <a:pt x="38298" y="153194"/>
                  </a:lnTo>
                  <a:lnTo>
                    <a:pt x="268089" y="268089"/>
                  </a:lnTo>
                  <a:lnTo>
                    <a:pt x="306388" y="268089"/>
                  </a:lnTo>
                  <a:lnTo>
                    <a:pt x="306388" y="306387"/>
                  </a:lnTo>
                  <a:close/>
                </a:path>
                <a:path w="306704" h="306704">
                  <a:moveTo>
                    <a:pt x="306388" y="268089"/>
                  </a:moveTo>
                  <a:lnTo>
                    <a:pt x="268089" y="268089"/>
                  </a:lnTo>
                  <a:lnTo>
                    <a:pt x="268089" y="38298"/>
                  </a:lnTo>
                  <a:lnTo>
                    <a:pt x="306388" y="38298"/>
                  </a:lnTo>
                  <a:lnTo>
                    <a:pt x="306388" y="268089"/>
                  </a:lnTo>
                  <a:close/>
                </a:path>
              </a:pathLst>
            </a:custGeom>
            <a:solidFill>
              <a:srgbClr val="BBE0E3"/>
            </a:solidFill>
          </p:spPr>
          <p:txBody>
            <a:bodyPr wrap="square" lIns="0" tIns="0" rIns="0" bIns="0" rtlCol="0"/>
            <a:lstStyle/>
            <a:p/>
          </p:txBody>
        </p:sp>
        <p:sp>
          <p:nvSpPr>
            <p:cNvPr id="11" name="object 11"/>
            <p:cNvSpPr/>
            <p:nvPr/>
          </p:nvSpPr>
          <p:spPr>
            <a:xfrm>
              <a:off x="8191698" y="6515297"/>
              <a:ext cx="229870" cy="229870"/>
            </a:xfrm>
            <a:custGeom>
              <a:rect l="l" t="t" r="r" b="b"/>
              <a:pathLst>
                <a:path w="229870" h="229870">
                  <a:moveTo>
                    <a:pt x="229791" y="229791"/>
                  </a:moveTo>
                  <a:lnTo>
                    <a:pt x="0" y="114896"/>
                  </a:lnTo>
                  <a:lnTo>
                    <a:pt x="229791" y="0"/>
                  </a:lnTo>
                  <a:lnTo>
                    <a:pt x="229791" y="229791"/>
                  </a:lnTo>
                  <a:close/>
                </a:path>
              </a:pathLst>
            </a:custGeom>
            <a:solidFill>
              <a:srgbClr val="708688"/>
            </a:solidFill>
          </p:spPr>
          <p:txBody>
            <a:bodyPr wrap="square" lIns="0" tIns="0" rIns="0" bIns="0" rtlCol="0"/>
            <a:lstStyle/>
            <a:p/>
          </p:txBody>
        </p:sp>
      </p:grpSp>
      <p:pic>
        <p:nvPicPr>
          <p:cNvPr id="12" name="object 12"/>
          <p:cNvPicPr/>
          <p:nvPr/>
        </p:nvPicPr>
        <p:blipFill>
          <a:blip r:embed="rId4"/>
          <a:stretch>
            <a:fillRect/>
          </a:stretch>
        </p:blipFill>
        <p:spPr>
          <a:xfrm>
            <a:off x="469900" y="5167312"/>
            <a:ext cx="6145212" cy="912812"/>
          </a:xfrm>
          <a:prstGeom prst="rect">
            <a:avLst/>
          </a:prstGeom>
        </p:spPr>
      </p:pic>
      <p:sp>
        <p:nvSpPr>
          <p:cNvPr id="13" name="object 13"/>
          <p:cNvSpPr txBox="1"/>
          <p:nvPr/>
        </p:nvSpPr>
        <p:spPr>
          <a:xfrm>
            <a:off x="379311" y="346060"/>
            <a:ext cx="8255000" cy="1476375"/>
          </a:xfrm>
          <a:prstGeom prst="rect">
            <a:avLst/>
          </a:prstGeom>
        </p:spPr>
        <p:txBody>
          <a:bodyPr vert="horz" wrap="square" lIns="0" tIns="180340" rIns="0" bIns="0" rtlCol="0">
            <a:spAutoFit/>
          </a:bodyPr>
          <a:lstStyle/>
          <a:p>
            <a:pPr marL="471805">
              <a:lnSpc>
                <a:spcPct val="100000"/>
              </a:lnSpc>
              <a:spcBef>
                <a:spcPts val="1420"/>
              </a:spcBef>
            </a:pPr>
            <a:r>
              <a:rPr sz="2400" b="1" spc="-10">
                <a:latin typeface="Microsoft JhengHei"/>
                <a:cs typeface="Microsoft JhengHei"/>
              </a:rPr>
              <a:t>一、电压偏差的含义</a:t>
            </a:r>
            <a:endParaRPr sz="2400">
              <a:latin typeface="Microsoft JhengHei"/>
              <a:cs typeface="Microsoft JhengHei"/>
            </a:endParaRPr>
          </a:p>
          <a:p>
            <a:pPr marL="12700" marR="5080">
              <a:lnSpc>
                <a:spcPct val="105000"/>
              </a:lnSpc>
              <a:spcBef>
                <a:spcPts val="1175"/>
              </a:spcBef>
            </a:pPr>
            <a:r>
              <a:rPr sz="2400" b="1" spc="-5">
                <a:latin typeface="Microsoft JhengHei"/>
                <a:cs typeface="Microsoft JhengHei"/>
              </a:rPr>
              <a:t>电压偏差是指电网实际电压与额定电压之差对额定电压的百分</a:t>
            </a:r>
            <a:r>
              <a:rPr sz="2400" b="1" spc="-20">
                <a:latin typeface="Microsoft JhengHei"/>
                <a:cs typeface="Microsoft JhengHei"/>
              </a:rPr>
              <a:t>数，即</a:t>
            </a:r>
            <a:endParaRPr sz="2400">
              <a:latin typeface="Microsoft JhengHei"/>
              <a:cs typeface="Microsoft JhengHei"/>
            </a:endParaRPr>
          </a:p>
        </p:txBody>
      </p:sp>
      <p:sp>
        <p:nvSpPr>
          <p:cNvPr id="14" name="object 14"/>
          <p:cNvSpPr txBox="1"/>
          <p:nvPr/>
        </p:nvSpPr>
        <p:spPr>
          <a:xfrm>
            <a:off x="78740" y="2723501"/>
            <a:ext cx="8860790" cy="2199640"/>
          </a:xfrm>
          <a:prstGeom prst="rect">
            <a:avLst/>
          </a:prstGeom>
        </p:spPr>
        <p:txBody>
          <a:bodyPr vert="horz" wrap="square" lIns="0" tIns="10160" rIns="0" bIns="0" rtlCol="0">
            <a:spAutoFit/>
          </a:bodyPr>
          <a:lstStyle/>
          <a:p>
            <a:pPr marL="313055" marR="309245">
              <a:lnSpc>
                <a:spcPts val="3020"/>
              </a:lnSpc>
              <a:spcBef>
                <a:spcPts val="80"/>
              </a:spcBef>
            </a:pPr>
            <a:r>
              <a:rPr sz="2400" b="1" spc="-5">
                <a:latin typeface="Microsoft JhengHei"/>
                <a:cs typeface="Microsoft JhengHei"/>
              </a:rPr>
              <a:t>产生电压偏差的主要原因是正常的负荷电流或故障电流在系统各元件上流过时所产生的电压损失所引起的。</a:t>
            </a:r>
            <a:endParaRPr sz="2400">
              <a:latin typeface="Microsoft JhengHei"/>
              <a:cs typeface="Microsoft JhengHei"/>
            </a:endParaRPr>
          </a:p>
          <a:p>
            <a:pPr marL="12700">
              <a:lnSpc>
                <a:spcPct val="100000"/>
              </a:lnSpc>
              <a:spcBef>
                <a:spcPts val="690"/>
              </a:spcBef>
            </a:pPr>
            <a:r>
              <a:rPr sz="2400" b="1" spc="-5">
                <a:latin typeface="Microsoft JhengHei"/>
                <a:cs typeface="Microsoft JhengHei"/>
              </a:rPr>
              <a:t>实际电压偏高或偏低，对运行中的电气设备会造成不良影响。</a:t>
            </a:r>
            <a:endParaRPr sz="2400">
              <a:latin typeface="Microsoft JhengHei"/>
              <a:cs typeface="Microsoft JhengHei"/>
            </a:endParaRPr>
          </a:p>
          <a:p>
            <a:pPr marL="924560">
              <a:lnSpc>
                <a:spcPct val="100000"/>
              </a:lnSpc>
              <a:spcBef>
                <a:spcPts val="1050"/>
              </a:spcBef>
            </a:pPr>
            <a:r>
              <a:rPr sz="2400" b="1" spc="-5">
                <a:latin typeface="Microsoft JhengHei"/>
                <a:cs typeface="Microsoft JhengHei"/>
              </a:rPr>
              <a:t>二、变压器对电压偏差的影响</a:t>
            </a:r>
            <a:endParaRPr sz="2400">
              <a:latin typeface="Microsoft JhengHei"/>
              <a:cs typeface="Microsoft JhengHei"/>
            </a:endParaRPr>
          </a:p>
          <a:p>
            <a:pPr marL="313055">
              <a:lnSpc>
                <a:spcPct val="100000"/>
              </a:lnSpc>
              <a:spcBef>
                <a:spcPts val="720"/>
              </a:spcBef>
            </a:pPr>
            <a:r>
              <a:rPr sz="2400" b="1" spc="-5">
                <a:latin typeface="Microsoft JhengHei"/>
                <a:cs typeface="Microsoft JhengHei"/>
              </a:rPr>
              <a:t>由于变压器分接头选择而引入的电压偏差量可按下式进行计算：</a:t>
            </a:r>
            <a:endParaRPr sz="2400">
              <a:latin typeface="Microsoft JhengHei"/>
              <a:cs typeface="Microsoft JhengHei"/>
            </a:endParaRPr>
          </a:p>
        </p:txBody>
      </p:sp>
      <p:grpSp>
        <p:nvGrpSpPr>
          <p:cNvPr id="15" name="object 15"/>
          <p:cNvGrpSpPr/>
          <p:nvPr/>
        </p:nvGrpSpPr>
        <p:grpSpPr>
          <a:xfrm>
            <a:off x="1476375" y="1397000"/>
            <a:ext cx="6143625" cy="4079875"/>
            <a:chOff x="1476375" y="1397000"/>
            <a:chExt cx="6143625" cy="4079875"/>
          </a:xfrm>
        </p:grpSpPr>
        <p:pic>
          <p:nvPicPr>
            <p:cNvPr id="16" name="object 16"/>
            <p:cNvPicPr/>
            <p:nvPr/>
          </p:nvPicPr>
          <p:blipFill>
            <a:blip r:embed="rId5"/>
            <a:stretch>
              <a:fillRect/>
            </a:stretch>
          </p:blipFill>
          <p:spPr>
            <a:xfrm>
              <a:off x="2419350" y="3754437"/>
              <a:ext cx="114300" cy="215900"/>
            </a:xfrm>
            <a:prstGeom prst="rect">
              <a:avLst/>
            </a:prstGeom>
          </p:spPr>
        </p:pic>
        <p:pic>
          <p:nvPicPr>
            <p:cNvPr id="17" name="object 17"/>
            <p:cNvPicPr/>
            <p:nvPr/>
          </p:nvPicPr>
          <p:blipFill>
            <a:blip r:embed="rId6"/>
            <a:stretch>
              <a:fillRect/>
            </a:stretch>
          </p:blipFill>
          <p:spPr>
            <a:xfrm>
              <a:off x="1476375" y="1397000"/>
              <a:ext cx="6143625" cy="4079875"/>
            </a:xfrm>
            <a:prstGeom prst="rect">
              <a:avLst/>
            </a:prstGeom>
          </p:spPr>
        </p:pic>
        <p:pic>
          <p:nvPicPr>
            <p:cNvPr id="18" name="object 18"/>
            <p:cNvPicPr/>
            <p:nvPr/>
          </p:nvPicPr>
          <p:blipFill>
            <a:blip r:embed="rId7"/>
            <a:stretch>
              <a:fillRect/>
            </a:stretch>
          </p:blipFill>
          <p:spPr>
            <a:xfrm>
              <a:off x="2803525" y="1773238"/>
              <a:ext cx="2743200" cy="811211"/>
            </a:xfrm>
            <a:prstGeom prst="rect">
              <a:avLst/>
            </a:prstGeom>
          </p:spPr>
        </p:pic>
      </p:grpSp>
      <p:sp>
        <p:nvSpPr>
          <p:cNvPr id="19" name="object 19"/>
          <p:cNvSpPr txBox="1">
            <a:spLocks noGrp="1"/>
          </p:cNvSpPr>
          <p:nvPr>
            <p:ph type="ftr" sz="quarter" idx="5"/>
          </p:nvPr>
        </p:nvSpPr>
        <p:spPr>
          <a:prstGeom prst="rect">
            <a:avLst/>
          </a:prstGeom>
        </p:spPr>
        <p:txBody>
          <a:bodyPr vert="horz" wrap="square" lIns="0" tIns="38100" rIns="0" bIns="0" rtlCol="0">
            <a:spAutoFit/>
          </a:bodyPr>
          <a:lstStyle/>
          <a:p>
            <a:pPr marL="12700">
              <a:lnSpc>
                <a:spcPct val="100000"/>
              </a:lnSpc>
              <a:spcBef>
                <a:spcPts val="300"/>
              </a:spcBef>
            </a:pPr>
            <a:r>
              <a:rPr/>
              <a:t>X</a:t>
            </a:r>
          </a:p>
        </p:txBody>
      </p:sp>
      <p:sp>
        <p:nvSpPr>
          <p:cNvPr id="20" name="object 20"/>
          <p:cNvSpPr txBox="1">
            <a:spLocks noGrp="1"/>
          </p:cNvSpPr>
          <p:nvPr>
            <p:ph type="dt" sz="half" idx="6"/>
          </p:nvPr>
        </p:nvSpPr>
        <p:spPr>
          <a:prstGeom prst="rect">
            <a:avLst/>
          </a:prstGeom>
        </p:spPr>
        <p:txBody>
          <a:bodyPr vert="horz" wrap="square" lIns="0" tIns="0" rIns="0" bIns="0" rtlCol="0">
            <a:spAutoFit/>
          </a:bodyPr>
          <a:lstStyle/>
          <a:p>
            <a:pPr marL="12700">
              <a:lnSpc>
                <a:spcPts val="2000"/>
              </a:lnSpc>
            </a:pPr>
            <a:r>
              <a:rPr spc="-10"/>
              <a:t>电气工程系</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6400800"/>
            <a:ext cx="9144000" cy="457200"/>
          </a:xfrm>
          <a:prstGeom prst="rect">
            <a:avLst/>
          </a:prstGeom>
        </p:spPr>
      </p:pic>
      <p:pic>
        <p:nvPicPr>
          <p:cNvPr id="3" name="object 3"/>
          <p:cNvPicPr/>
          <p:nvPr/>
        </p:nvPicPr>
        <p:blipFill>
          <a:blip r:embed="rId3"/>
          <a:stretch>
            <a:fillRect/>
          </a:stretch>
        </p:blipFill>
        <p:spPr>
          <a:xfrm>
            <a:off x="177800" y="0"/>
            <a:ext cx="749300" cy="765175"/>
          </a:xfrm>
          <a:prstGeom prst="rect">
            <a:avLst/>
          </a:prstGeom>
        </p:spPr>
      </p:pic>
      <p:pic>
        <p:nvPicPr>
          <p:cNvPr id="4" name="object 4"/>
          <p:cNvPicPr/>
          <p:nvPr/>
        </p:nvPicPr>
        <p:blipFill>
          <a:blip r:embed="rId4"/>
          <a:stretch>
            <a:fillRect/>
          </a:stretch>
        </p:blipFill>
        <p:spPr>
          <a:xfrm>
            <a:off x="1042987" y="0"/>
            <a:ext cx="8101011" cy="1281112"/>
          </a:xfrm>
          <a:prstGeom prst="rect">
            <a:avLst/>
          </a:prstGeom>
        </p:spPr>
      </p:pic>
      <p:sp>
        <p:nvSpPr>
          <p:cNvPr id="5" name="object 5"/>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供电技术电子课件</a:t>
            </a:r>
          </a:p>
        </p:txBody>
      </p:sp>
      <p:grpSp>
        <p:nvGrpSpPr>
          <p:cNvPr id="6" name="object 6"/>
          <p:cNvGrpSpPr/>
          <p:nvPr/>
        </p:nvGrpSpPr>
        <p:grpSpPr>
          <a:xfrm>
            <a:off x="7543800" y="6476999"/>
            <a:ext cx="1524000" cy="307975"/>
            <a:chOff x="7543800" y="6476999"/>
            <a:chExt cx="1524000" cy="307975"/>
          </a:xfrm>
        </p:grpSpPr>
        <p:sp>
          <p:nvSpPr>
            <p:cNvPr id="7" name="object 7"/>
            <p:cNvSpPr/>
            <p:nvPr/>
          </p:nvSpPr>
          <p:spPr>
            <a:xfrm>
              <a:off x="8458200" y="6478587"/>
              <a:ext cx="306705" cy="306705"/>
            </a:xfrm>
            <a:custGeom>
              <a:rect l="l" t="t" r="r" b="b"/>
              <a:pathLst>
                <a:path w="306704" h="306704">
                  <a:moveTo>
                    <a:pt x="306388" y="306387"/>
                  </a:moveTo>
                  <a:lnTo>
                    <a:pt x="0" y="306387"/>
                  </a:lnTo>
                  <a:lnTo>
                    <a:pt x="0" y="0"/>
                  </a:lnTo>
                  <a:lnTo>
                    <a:pt x="306388" y="0"/>
                  </a:lnTo>
                  <a:lnTo>
                    <a:pt x="306388" y="38298"/>
                  </a:lnTo>
                  <a:lnTo>
                    <a:pt x="38298" y="38298"/>
                  </a:lnTo>
                  <a:lnTo>
                    <a:pt x="38298" y="268089"/>
                  </a:lnTo>
                  <a:lnTo>
                    <a:pt x="306388" y="268089"/>
                  </a:lnTo>
                  <a:lnTo>
                    <a:pt x="306388" y="306387"/>
                  </a:lnTo>
                  <a:close/>
                </a:path>
                <a:path w="306704" h="306704">
                  <a:moveTo>
                    <a:pt x="306388" y="268089"/>
                  </a:moveTo>
                  <a:lnTo>
                    <a:pt x="38298" y="268089"/>
                  </a:lnTo>
                  <a:lnTo>
                    <a:pt x="268089" y="153194"/>
                  </a:lnTo>
                  <a:lnTo>
                    <a:pt x="38298" y="38298"/>
                  </a:lnTo>
                  <a:lnTo>
                    <a:pt x="306388" y="38298"/>
                  </a:lnTo>
                  <a:lnTo>
                    <a:pt x="306388" y="268089"/>
                  </a:lnTo>
                  <a:close/>
                </a:path>
              </a:pathLst>
            </a:custGeom>
            <a:solidFill>
              <a:srgbClr val="BBE0E3"/>
            </a:solidFill>
          </p:spPr>
          <p:txBody>
            <a:bodyPr wrap="square" lIns="0" tIns="0" rIns="0" bIns="0" rtlCol="0"/>
            <a:lstStyle/>
            <a:p/>
          </p:txBody>
        </p:sp>
        <p:sp>
          <p:nvSpPr>
            <p:cNvPr id="8" name="object 8"/>
            <p:cNvSpPr/>
            <p:nvPr/>
          </p:nvSpPr>
          <p:spPr>
            <a:xfrm>
              <a:off x="8496498" y="6516886"/>
              <a:ext cx="229870" cy="229870"/>
            </a:xfrm>
            <a:custGeom>
              <a:rect l="l" t="t" r="r" b="b"/>
              <a:pathLst>
                <a:path w="229870" h="229870">
                  <a:moveTo>
                    <a:pt x="0" y="229790"/>
                  </a:moveTo>
                  <a:lnTo>
                    <a:pt x="0" y="0"/>
                  </a:lnTo>
                  <a:lnTo>
                    <a:pt x="229791" y="114895"/>
                  </a:lnTo>
                  <a:lnTo>
                    <a:pt x="0" y="229790"/>
                  </a:lnTo>
                  <a:close/>
                </a:path>
              </a:pathLst>
            </a:custGeom>
            <a:solidFill>
              <a:srgbClr val="708688"/>
            </a:solidFill>
          </p:spPr>
          <p:txBody>
            <a:bodyPr wrap="square" lIns="0" tIns="0" rIns="0" bIns="0" rtlCol="0"/>
            <a:lstStyle/>
            <a:p/>
          </p:txBody>
        </p:sp>
        <p:sp>
          <p:nvSpPr>
            <p:cNvPr id="9" name="object 9"/>
            <p:cNvSpPr/>
            <p:nvPr/>
          </p:nvSpPr>
          <p:spPr>
            <a:xfrm>
              <a:off x="7848600" y="6478600"/>
              <a:ext cx="1219200" cy="306705"/>
            </a:xfrm>
            <a:custGeom>
              <a:rect l="l" t="t" r="r" b="b"/>
              <a:pathLst>
                <a:path w="1219200" h="306704">
                  <a:moveTo>
                    <a:pt x="306387" y="0"/>
                  </a:moveTo>
                  <a:lnTo>
                    <a:pt x="268084" y="0"/>
                  </a:lnTo>
                  <a:lnTo>
                    <a:pt x="268084" y="95745"/>
                  </a:lnTo>
                  <a:lnTo>
                    <a:pt x="239356" y="95745"/>
                  </a:lnTo>
                  <a:lnTo>
                    <a:pt x="239356" y="181914"/>
                  </a:lnTo>
                  <a:lnTo>
                    <a:pt x="232587" y="215455"/>
                  </a:lnTo>
                  <a:lnTo>
                    <a:pt x="214122" y="242849"/>
                  </a:lnTo>
                  <a:lnTo>
                    <a:pt x="186728" y="261315"/>
                  </a:lnTo>
                  <a:lnTo>
                    <a:pt x="153187" y="268084"/>
                  </a:lnTo>
                  <a:lnTo>
                    <a:pt x="124460" y="268084"/>
                  </a:lnTo>
                  <a:lnTo>
                    <a:pt x="90919" y="261315"/>
                  </a:lnTo>
                  <a:lnTo>
                    <a:pt x="63525" y="242849"/>
                  </a:lnTo>
                  <a:lnTo>
                    <a:pt x="45059" y="215455"/>
                  </a:lnTo>
                  <a:lnTo>
                    <a:pt x="38290" y="181914"/>
                  </a:lnTo>
                  <a:lnTo>
                    <a:pt x="38290" y="95745"/>
                  </a:lnTo>
                  <a:lnTo>
                    <a:pt x="95745" y="95745"/>
                  </a:lnTo>
                  <a:lnTo>
                    <a:pt x="95745" y="181914"/>
                  </a:lnTo>
                  <a:lnTo>
                    <a:pt x="97993" y="193090"/>
                  </a:lnTo>
                  <a:lnTo>
                    <a:pt x="104152" y="202222"/>
                  </a:lnTo>
                  <a:lnTo>
                    <a:pt x="113284" y="208381"/>
                  </a:lnTo>
                  <a:lnTo>
                    <a:pt x="124460" y="210629"/>
                  </a:lnTo>
                  <a:lnTo>
                    <a:pt x="153187" y="210629"/>
                  </a:lnTo>
                  <a:lnTo>
                    <a:pt x="164363" y="208381"/>
                  </a:lnTo>
                  <a:lnTo>
                    <a:pt x="173494" y="202222"/>
                  </a:lnTo>
                  <a:lnTo>
                    <a:pt x="179654" y="193090"/>
                  </a:lnTo>
                  <a:lnTo>
                    <a:pt x="181914" y="181914"/>
                  </a:lnTo>
                  <a:lnTo>
                    <a:pt x="181914" y="95745"/>
                  </a:lnTo>
                  <a:lnTo>
                    <a:pt x="153187" y="95745"/>
                  </a:lnTo>
                  <a:lnTo>
                    <a:pt x="210629" y="38290"/>
                  </a:lnTo>
                  <a:lnTo>
                    <a:pt x="268084" y="95745"/>
                  </a:lnTo>
                  <a:lnTo>
                    <a:pt x="268084" y="0"/>
                  </a:lnTo>
                  <a:lnTo>
                    <a:pt x="0" y="0"/>
                  </a:lnTo>
                  <a:lnTo>
                    <a:pt x="0" y="306387"/>
                  </a:lnTo>
                  <a:lnTo>
                    <a:pt x="306387" y="306387"/>
                  </a:lnTo>
                  <a:lnTo>
                    <a:pt x="306387" y="268084"/>
                  </a:lnTo>
                  <a:lnTo>
                    <a:pt x="306387" y="38290"/>
                  </a:lnTo>
                  <a:lnTo>
                    <a:pt x="306387" y="0"/>
                  </a:lnTo>
                  <a:close/>
                </a:path>
                <a:path w="1219200" h="306704">
                  <a:moveTo>
                    <a:pt x="1219200" y="0"/>
                  </a:moveTo>
                  <a:lnTo>
                    <a:pt x="912799" y="0"/>
                  </a:lnTo>
                  <a:lnTo>
                    <a:pt x="912799" y="306387"/>
                  </a:lnTo>
                  <a:lnTo>
                    <a:pt x="1219200" y="306387"/>
                  </a:lnTo>
                  <a:lnTo>
                    <a:pt x="1219200" y="0"/>
                  </a:lnTo>
                  <a:close/>
                </a:path>
              </a:pathLst>
            </a:custGeom>
            <a:solidFill>
              <a:srgbClr val="BBE0E3"/>
            </a:solidFill>
          </p:spPr>
          <p:txBody>
            <a:bodyPr wrap="square" lIns="0" tIns="0" rIns="0" bIns="0" rtlCol="0"/>
            <a:lstStyle/>
            <a:p/>
          </p:txBody>
        </p:sp>
        <p:pic>
          <p:nvPicPr>
            <p:cNvPr id="10" name="object 10"/>
            <p:cNvPicPr/>
            <p:nvPr/>
          </p:nvPicPr>
          <p:blipFill>
            <a:blip r:embed="rId5"/>
            <a:stretch>
              <a:fillRect/>
            </a:stretch>
          </p:blipFill>
          <p:spPr>
            <a:xfrm>
              <a:off x="7886897" y="6516886"/>
              <a:ext cx="229792" cy="229790"/>
            </a:xfrm>
            <a:prstGeom prst="rect">
              <a:avLst/>
            </a:prstGeom>
          </p:spPr>
        </p:pic>
        <p:sp>
          <p:nvSpPr>
            <p:cNvPr id="11" name="object 11"/>
            <p:cNvSpPr/>
            <p:nvPr/>
          </p:nvSpPr>
          <p:spPr>
            <a:xfrm>
              <a:off x="7543800" y="6478587"/>
              <a:ext cx="306705" cy="306705"/>
            </a:xfrm>
            <a:custGeom>
              <a:rect l="l" t="t" r="r" b="b"/>
              <a:pathLst>
                <a:path w="306704" h="306704">
                  <a:moveTo>
                    <a:pt x="306388" y="306387"/>
                  </a:moveTo>
                  <a:lnTo>
                    <a:pt x="0" y="306387"/>
                  </a:lnTo>
                  <a:lnTo>
                    <a:pt x="0" y="0"/>
                  </a:lnTo>
                  <a:lnTo>
                    <a:pt x="306388" y="0"/>
                  </a:lnTo>
                  <a:lnTo>
                    <a:pt x="306388" y="38298"/>
                  </a:lnTo>
                  <a:lnTo>
                    <a:pt x="153193" y="38298"/>
                  </a:lnTo>
                  <a:lnTo>
                    <a:pt x="38298" y="153194"/>
                  </a:lnTo>
                  <a:lnTo>
                    <a:pt x="67022" y="153194"/>
                  </a:lnTo>
                  <a:lnTo>
                    <a:pt x="67022" y="268089"/>
                  </a:lnTo>
                  <a:lnTo>
                    <a:pt x="306388" y="268089"/>
                  </a:lnTo>
                  <a:lnTo>
                    <a:pt x="306388" y="306387"/>
                  </a:lnTo>
                  <a:close/>
                </a:path>
                <a:path w="306704" h="306704">
                  <a:moveTo>
                    <a:pt x="196279" y="81384"/>
                  </a:moveTo>
                  <a:lnTo>
                    <a:pt x="153193" y="38298"/>
                  </a:lnTo>
                  <a:lnTo>
                    <a:pt x="306388" y="38298"/>
                  </a:lnTo>
                  <a:lnTo>
                    <a:pt x="306388" y="52660"/>
                  </a:lnTo>
                  <a:lnTo>
                    <a:pt x="196279" y="52660"/>
                  </a:lnTo>
                  <a:lnTo>
                    <a:pt x="196279" y="81384"/>
                  </a:lnTo>
                  <a:close/>
                </a:path>
                <a:path w="306704" h="306704">
                  <a:moveTo>
                    <a:pt x="306388" y="268089"/>
                  </a:moveTo>
                  <a:lnTo>
                    <a:pt x="239366" y="268089"/>
                  </a:lnTo>
                  <a:lnTo>
                    <a:pt x="239366" y="153194"/>
                  </a:lnTo>
                  <a:lnTo>
                    <a:pt x="268089" y="153194"/>
                  </a:lnTo>
                  <a:lnTo>
                    <a:pt x="225003" y="110108"/>
                  </a:lnTo>
                  <a:lnTo>
                    <a:pt x="225003" y="52660"/>
                  </a:lnTo>
                  <a:lnTo>
                    <a:pt x="306388" y="52660"/>
                  </a:lnTo>
                  <a:lnTo>
                    <a:pt x="306388" y="268089"/>
                  </a:lnTo>
                  <a:close/>
                </a:path>
              </a:pathLst>
            </a:custGeom>
            <a:solidFill>
              <a:srgbClr val="BBE0E3"/>
            </a:solidFill>
          </p:spPr>
          <p:txBody>
            <a:bodyPr wrap="square" lIns="0" tIns="0" rIns="0" bIns="0" rtlCol="0"/>
            <a:lstStyle/>
            <a:p/>
          </p:txBody>
        </p:sp>
        <p:pic>
          <p:nvPicPr>
            <p:cNvPr id="12" name="object 12"/>
            <p:cNvPicPr/>
            <p:nvPr/>
          </p:nvPicPr>
          <p:blipFill>
            <a:blip r:embed="rId6"/>
            <a:stretch>
              <a:fillRect/>
            </a:stretch>
          </p:blipFill>
          <p:spPr>
            <a:xfrm>
              <a:off x="7582098" y="6516886"/>
              <a:ext cx="229791" cy="229790"/>
            </a:xfrm>
            <a:prstGeom prst="rect">
              <a:avLst/>
            </a:prstGeom>
          </p:spPr>
        </p:pic>
        <p:sp>
          <p:nvSpPr>
            <p:cNvPr id="13" name="object 13"/>
            <p:cNvSpPr/>
            <p:nvPr/>
          </p:nvSpPr>
          <p:spPr>
            <a:xfrm>
              <a:off x="8153400" y="6476999"/>
              <a:ext cx="306705" cy="306705"/>
            </a:xfrm>
            <a:custGeom>
              <a:rect l="l" t="t" r="r" b="b"/>
              <a:pathLst>
                <a:path w="306704" h="306704">
                  <a:moveTo>
                    <a:pt x="306388" y="306387"/>
                  </a:moveTo>
                  <a:lnTo>
                    <a:pt x="0" y="306387"/>
                  </a:lnTo>
                  <a:lnTo>
                    <a:pt x="0" y="0"/>
                  </a:lnTo>
                  <a:lnTo>
                    <a:pt x="306388" y="0"/>
                  </a:lnTo>
                  <a:lnTo>
                    <a:pt x="306388" y="38298"/>
                  </a:lnTo>
                  <a:lnTo>
                    <a:pt x="268089" y="38298"/>
                  </a:lnTo>
                  <a:lnTo>
                    <a:pt x="38298" y="153194"/>
                  </a:lnTo>
                  <a:lnTo>
                    <a:pt x="268089" y="268089"/>
                  </a:lnTo>
                  <a:lnTo>
                    <a:pt x="306388" y="268089"/>
                  </a:lnTo>
                  <a:lnTo>
                    <a:pt x="306388" y="306387"/>
                  </a:lnTo>
                  <a:close/>
                </a:path>
                <a:path w="306704" h="306704">
                  <a:moveTo>
                    <a:pt x="306388" y="268089"/>
                  </a:moveTo>
                  <a:lnTo>
                    <a:pt x="268089" y="268089"/>
                  </a:lnTo>
                  <a:lnTo>
                    <a:pt x="268089" y="38298"/>
                  </a:lnTo>
                  <a:lnTo>
                    <a:pt x="306388" y="38298"/>
                  </a:lnTo>
                  <a:lnTo>
                    <a:pt x="306388" y="268089"/>
                  </a:lnTo>
                  <a:close/>
                </a:path>
              </a:pathLst>
            </a:custGeom>
            <a:solidFill>
              <a:srgbClr val="BBE0E3"/>
            </a:solidFill>
          </p:spPr>
          <p:txBody>
            <a:bodyPr wrap="square" lIns="0" tIns="0" rIns="0" bIns="0" rtlCol="0"/>
            <a:lstStyle/>
            <a:p/>
          </p:txBody>
        </p:sp>
        <p:sp>
          <p:nvSpPr>
            <p:cNvPr id="14" name="object 14"/>
            <p:cNvSpPr/>
            <p:nvPr/>
          </p:nvSpPr>
          <p:spPr>
            <a:xfrm>
              <a:off x="8191698" y="6515297"/>
              <a:ext cx="229870" cy="229870"/>
            </a:xfrm>
            <a:custGeom>
              <a:rect l="l" t="t" r="r" b="b"/>
              <a:pathLst>
                <a:path w="229870" h="229870">
                  <a:moveTo>
                    <a:pt x="229791" y="229791"/>
                  </a:moveTo>
                  <a:lnTo>
                    <a:pt x="0" y="114896"/>
                  </a:lnTo>
                  <a:lnTo>
                    <a:pt x="229791" y="0"/>
                  </a:lnTo>
                  <a:lnTo>
                    <a:pt x="229791" y="229791"/>
                  </a:lnTo>
                  <a:close/>
                </a:path>
              </a:pathLst>
            </a:custGeom>
            <a:solidFill>
              <a:srgbClr val="708688"/>
            </a:solidFill>
          </p:spPr>
          <p:txBody>
            <a:bodyPr wrap="square" lIns="0" tIns="0" rIns="0" bIns="0" rtlCol="0"/>
            <a:lstStyle/>
            <a:p/>
          </p:txBody>
        </p:sp>
      </p:grpSp>
      <p:sp>
        <p:nvSpPr>
          <p:cNvPr id="15" name="object 15"/>
          <p:cNvSpPr txBox="1"/>
          <p:nvPr/>
        </p:nvSpPr>
        <p:spPr>
          <a:xfrm>
            <a:off x="303034" y="645724"/>
            <a:ext cx="8407400" cy="2600960"/>
          </a:xfrm>
          <a:prstGeom prst="rect">
            <a:avLst/>
          </a:prstGeom>
        </p:spPr>
        <p:txBody>
          <a:bodyPr vert="horz" wrap="square" lIns="0" tIns="12700" rIns="0" bIns="0" rtlCol="0">
            <a:spAutoFit/>
          </a:bodyPr>
          <a:lstStyle/>
          <a:p>
            <a:pPr marL="167005">
              <a:lnSpc>
                <a:spcPct val="100000"/>
              </a:lnSpc>
              <a:spcBef>
                <a:spcPts val="100"/>
              </a:spcBef>
            </a:pPr>
            <a:r>
              <a:rPr sz="2400" b="1" spc="-5">
                <a:latin typeface="Microsoft JhengHei"/>
                <a:cs typeface="Microsoft JhengHei"/>
              </a:rPr>
              <a:t>变压器中的电压损失按式计算：</a:t>
            </a:r>
            <a:endParaRPr sz="2400">
              <a:latin typeface="Microsoft JhengHei"/>
              <a:cs typeface="Microsoft JhengHei"/>
            </a:endParaRPr>
          </a:p>
          <a:p>
            <a:pPr>
              <a:lnSpc>
                <a:spcPct val="100000"/>
              </a:lnSpc>
            </a:pPr>
            <a:endParaRPr sz="3000">
              <a:latin typeface="Microsoft JhengHei"/>
              <a:cs typeface="Microsoft JhengHei"/>
            </a:endParaRPr>
          </a:p>
          <a:p>
            <a:pPr marL="167005">
              <a:lnSpc>
                <a:spcPct val="100000"/>
              </a:lnSpc>
            </a:pPr>
            <a:r>
              <a:rPr sz="2400" b="1" spc="-5">
                <a:latin typeface="Microsoft JhengHei"/>
                <a:cs typeface="Microsoft JhengHei"/>
              </a:rPr>
              <a:t>变压器负载时二次侧电压为：</a:t>
            </a:r>
            <a:endParaRPr sz="2400">
              <a:latin typeface="Microsoft JhengHei"/>
              <a:cs typeface="Microsoft JhengHei"/>
            </a:endParaRPr>
          </a:p>
          <a:p>
            <a:pPr marL="12700" marR="5080">
              <a:lnSpc>
                <a:spcPct val="125000"/>
              </a:lnSpc>
              <a:spcBef>
                <a:spcPts val="1800"/>
              </a:spcBef>
            </a:pPr>
            <a:r>
              <a:rPr sz="2400" b="1" spc="25">
                <a:latin typeface="Microsoft JhengHei"/>
                <a:cs typeface="Microsoft JhengHei"/>
              </a:rPr>
              <a:t>当变压器一次侧分接头所加电压为额定电压时,</a:t>
            </a:r>
            <a:r>
              <a:rPr sz="2400" b="1" spc="-10">
                <a:latin typeface="Microsoft JhengHei"/>
                <a:cs typeface="Microsoft JhengHei"/>
              </a:rPr>
              <a:t>由变压器本身所</a:t>
            </a:r>
            <a:r>
              <a:rPr sz="2400" b="1" spc="-5">
                <a:latin typeface="Microsoft JhengHei"/>
                <a:cs typeface="Microsoft JhengHei"/>
              </a:rPr>
              <a:t>产生的总电压偏差量为</a:t>
            </a:r>
            <a:endParaRPr sz="2400">
              <a:latin typeface="Microsoft JhengHei"/>
              <a:cs typeface="Microsoft JhengHei"/>
            </a:endParaRPr>
          </a:p>
        </p:txBody>
      </p:sp>
      <p:pic>
        <p:nvPicPr>
          <p:cNvPr id="16" name="object 16"/>
          <p:cNvPicPr/>
          <p:nvPr/>
        </p:nvPicPr>
        <p:blipFill>
          <a:blip r:embed="rId7"/>
          <a:stretch>
            <a:fillRect/>
          </a:stretch>
        </p:blipFill>
        <p:spPr>
          <a:xfrm>
            <a:off x="1331912" y="3644900"/>
            <a:ext cx="5622925" cy="923925"/>
          </a:xfrm>
          <a:prstGeom prst="rect">
            <a:avLst/>
          </a:prstGeom>
        </p:spPr>
      </p:pic>
      <p:pic>
        <p:nvPicPr>
          <p:cNvPr id="17" name="object 17"/>
          <p:cNvPicPr/>
          <p:nvPr/>
        </p:nvPicPr>
        <p:blipFill>
          <a:blip r:embed="rId8"/>
          <a:stretch>
            <a:fillRect/>
          </a:stretch>
        </p:blipFill>
        <p:spPr>
          <a:xfrm>
            <a:off x="4864100" y="1447800"/>
            <a:ext cx="3684587" cy="971550"/>
          </a:xfrm>
          <a:prstGeom prst="rect">
            <a:avLst/>
          </a:prstGeom>
        </p:spPr>
      </p:pic>
      <p:sp>
        <p:nvSpPr>
          <p:cNvPr id="18" name="object 18"/>
          <p:cNvSpPr txBox="1">
            <a:spLocks noGrp="1"/>
          </p:cNvSpPr>
          <p:nvPr>
            <p:ph type="ftr" sz="quarter" idx="5"/>
          </p:nvPr>
        </p:nvSpPr>
        <p:spPr>
          <a:prstGeom prst="rect">
            <a:avLst/>
          </a:prstGeom>
        </p:spPr>
        <p:txBody>
          <a:bodyPr vert="horz" wrap="square" lIns="0" tIns="38100" rIns="0" bIns="0" rtlCol="0">
            <a:spAutoFit/>
          </a:bodyPr>
          <a:lstStyle/>
          <a:p>
            <a:pPr marL="12700">
              <a:lnSpc>
                <a:spcPct val="100000"/>
              </a:lnSpc>
              <a:spcBef>
                <a:spcPts val="300"/>
              </a:spcBef>
            </a:pPr>
            <a:r>
              <a:rPr/>
              <a:t>X</a:t>
            </a:r>
          </a:p>
        </p:txBody>
      </p:sp>
      <p:sp>
        <p:nvSpPr>
          <p:cNvPr id="19" name="object 19"/>
          <p:cNvSpPr txBox="1">
            <a:spLocks noGrp="1"/>
          </p:cNvSpPr>
          <p:nvPr>
            <p:ph type="dt" sz="half" idx="6"/>
          </p:nvPr>
        </p:nvSpPr>
        <p:spPr>
          <a:prstGeom prst="rect">
            <a:avLst/>
          </a:prstGeom>
        </p:spPr>
        <p:txBody>
          <a:bodyPr vert="horz" wrap="square" lIns="0" tIns="0" rIns="0" bIns="0" rtlCol="0">
            <a:spAutoFit/>
          </a:bodyPr>
          <a:lstStyle/>
          <a:p>
            <a:pPr marL="12700">
              <a:lnSpc>
                <a:spcPts val="2000"/>
              </a:lnSpc>
            </a:pPr>
            <a:r>
              <a:rPr spc="-10"/>
              <a:t>电气工程系</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235065" y="40957"/>
            <a:ext cx="2057400" cy="330200"/>
          </a:xfrm>
          <a:prstGeom prst="rect">
            <a:avLst/>
          </a:prstGeom>
        </p:spPr>
        <p:txBody>
          <a:bodyPr vert="horz" wrap="square" lIns="0" tIns="12700" rIns="0" bIns="0" rtlCol="0">
            <a:spAutoFit/>
          </a:bodyPr>
          <a:lstStyle/>
          <a:p>
            <a:pPr marL="12700">
              <a:lnSpc>
                <a:spcPct val="100000"/>
              </a:lnSpc>
              <a:spcBef>
                <a:spcPts val="100"/>
              </a:spcBef>
            </a:pPr>
            <a:r>
              <a:rPr sz="2000" spc="-10">
                <a:solidFill>
                  <a:srgbClr val="003399"/>
                </a:solidFill>
                <a:latin typeface="宋体"/>
                <a:cs typeface="宋体"/>
              </a:rPr>
              <a:t>供电技术电子课件</a:t>
            </a:r>
            <a:endParaRPr sz="2000">
              <a:latin typeface="宋体"/>
              <a:cs typeface="宋体"/>
            </a:endParaRPr>
          </a:p>
        </p:txBody>
      </p:sp>
      <p:grpSp>
        <p:nvGrpSpPr>
          <p:cNvPr id="3" name="object 3"/>
          <p:cNvGrpSpPr/>
          <p:nvPr/>
        </p:nvGrpSpPr>
        <p:grpSpPr>
          <a:xfrm>
            <a:off x="7543800" y="6478587"/>
            <a:ext cx="1524000" cy="306705"/>
            <a:chOff x="7543800" y="6478587"/>
            <a:chExt cx="1524000" cy="306705"/>
          </a:xfrm>
        </p:grpSpPr>
        <p:sp>
          <p:nvSpPr>
            <p:cNvPr id="4" name="object 4"/>
            <p:cNvSpPr/>
            <p:nvPr/>
          </p:nvSpPr>
          <p:spPr>
            <a:xfrm>
              <a:off x="8458200" y="6478587"/>
              <a:ext cx="306705" cy="306705"/>
            </a:xfrm>
            <a:custGeom>
              <a:rect l="l" t="t" r="r" b="b"/>
              <a:pathLst>
                <a:path w="306704" h="306704">
                  <a:moveTo>
                    <a:pt x="306388" y="306387"/>
                  </a:moveTo>
                  <a:lnTo>
                    <a:pt x="0" y="306387"/>
                  </a:lnTo>
                  <a:lnTo>
                    <a:pt x="0" y="0"/>
                  </a:lnTo>
                  <a:lnTo>
                    <a:pt x="306388" y="0"/>
                  </a:lnTo>
                  <a:lnTo>
                    <a:pt x="306388" y="38298"/>
                  </a:lnTo>
                  <a:lnTo>
                    <a:pt x="38298" y="38298"/>
                  </a:lnTo>
                  <a:lnTo>
                    <a:pt x="38298" y="268089"/>
                  </a:lnTo>
                  <a:lnTo>
                    <a:pt x="306388" y="268089"/>
                  </a:lnTo>
                  <a:lnTo>
                    <a:pt x="306388" y="306387"/>
                  </a:lnTo>
                  <a:close/>
                </a:path>
                <a:path w="306704" h="306704">
                  <a:moveTo>
                    <a:pt x="306388" y="268089"/>
                  </a:moveTo>
                  <a:lnTo>
                    <a:pt x="38298" y="268089"/>
                  </a:lnTo>
                  <a:lnTo>
                    <a:pt x="268089" y="153194"/>
                  </a:lnTo>
                  <a:lnTo>
                    <a:pt x="38298" y="38298"/>
                  </a:lnTo>
                  <a:lnTo>
                    <a:pt x="306388" y="38298"/>
                  </a:lnTo>
                  <a:lnTo>
                    <a:pt x="306388" y="268089"/>
                  </a:lnTo>
                  <a:close/>
                </a:path>
              </a:pathLst>
            </a:custGeom>
            <a:solidFill>
              <a:srgbClr val="BBE0E3"/>
            </a:solidFill>
          </p:spPr>
          <p:txBody>
            <a:bodyPr wrap="square" lIns="0" tIns="0" rIns="0" bIns="0" rtlCol="0"/>
            <a:lstStyle/>
            <a:p/>
          </p:txBody>
        </p:sp>
        <p:sp>
          <p:nvSpPr>
            <p:cNvPr id="5" name="object 5"/>
            <p:cNvSpPr/>
            <p:nvPr/>
          </p:nvSpPr>
          <p:spPr>
            <a:xfrm>
              <a:off x="8496498" y="6516886"/>
              <a:ext cx="229870" cy="229870"/>
            </a:xfrm>
            <a:custGeom>
              <a:rect l="l" t="t" r="r" b="b"/>
              <a:pathLst>
                <a:path w="229870" h="229870">
                  <a:moveTo>
                    <a:pt x="0" y="229790"/>
                  </a:moveTo>
                  <a:lnTo>
                    <a:pt x="0" y="0"/>
                  </a:lnTo>
                  <a:lnTo>
                    <a:pt x="229791" y="114895"/>
                  </a:lnTo>
                  <a:lnTo>
                    <a:pt x="0" y="229790"/>
                  </a:lnTo>
                  <a:close/>
                </a:path>
              </a:pathLst>
            </a:custGeom>
            <a:solidFill>
              <a:srgbClr val="708688"/>
            </a:solidFill>
          </p:spPr>
          <p:txBody>
            <a:bodyPr wrap="square" lIns="0" tIns="0" rIns="0" bIns="0" rtlCol="0"/>
            <a:lstStyle/>
            <a:p/>
          </p:txBody>
        </p:sp>
        <p:sp>
          <p:nvSpPr>
            <p:cNvPr id="6" name="object 6"/>
            <p:cNvSpPr/>
            <p:nvPr/>
          </p:nvSpPr>
          <p:spPr>
            <a:xfrm>
              <a:off x="7848600" y="6478600"/>
              <a:ext cx="1219200" cy="306705"/>
            </a:xfrm>
            <a:custGeom>
              <a:rect l="l" t="t" r="r" b="b"/>
              <a:pathLst>
                <a:path w="1219200" h="306704">
                  <a:moveTo>
                    <a:pt x="306387" y="0"/>
                  </a:moveTo>
                  <a:lnTo>
                    <a:pt x="268084" y="0"/>
                  </a:lnTo>
                  <a:lnTo>
                    <a:pt x="268084" y="95745"/>
                  </a:lnTo>
                  <a:lnTo>
                    <a:pt x="239356" y="95745"/>
                  </a:lnTo>
                  <a:lnTo>
                    <a:pt x="239356" y="181914"/>
                  </a:lnTo>
                  <a:lnTo>
                    <a:pt x="232587" y="215455"/>
                  </a:lnTo>
                  <a:lnTo>
                    <a:pt x="214122" y="242849"/>
                  </a:lnTo>
                  <a:lnTo>
                    <a:pt x="186728" y="261315"/>
                  </a:lnTo>
                  <a:lnTo>
                    <a:pt x="153187" y="268084"/>
                  </a:lnTo>
                  <a:lnTo>
                    <a:pt x="124460" y="268084"/>
                  </a:lnTo>
                  <a:lnTo>
                    <a:pt x="90919" y="261315"/>
                  </a:lnTo>
                  <a:lnTo>
                    <a:pt x="63525" y="242849"/>
                  </a:lnTo>
                  <a:lnTo>
                    <a:pt x="45059" y="215455"/>
                  </a:lnTo>
                  <a:lnTo>
                    <a:pt x="38290" y="181914"/>
                  </a:lnTo>
                  <a:lnTo>
                    <a:pt x="38290" y="95745"/>
                  </a:lnTo>
                  <a:lnTo>
                    <a:pt x="95745" y="95745"/>
                  </a:lnTo>
                  <a:lnTo>
                    <a:pt x="95745" y="181914"/>
                  </a:lnTo>
                  <a:lnTo>
                    <a:pt x="97993" y="193090"/>
                  </a:lnTo>
                  <a:lnTo>
                    <a:pt x="104152" y="202222"/>
                  </a:lnTo>
                  <a:lnTo>
                    <a:pt x="113284" y="208381"/>
                  </a:lnTo>
                  <a:lnTo>
                    <a:pt x="124460" y="210629"/>
                  </a:lnTo>
                  <a:lnTo>
                    <a:pt x="153187" y="210629"/>
                  </a:lnTo>
                  <a:lnTo>
                    <a:pt x="164363" y="208381"/>
                  </a:lnTo>
                  <a:lnTo>
                    <a:pt x="173494" y="202222"/>
                  </a:lnTo>
                  <a:lnTo>
                    <a:pt x="179654" y="193090"/>
                  </a:lnTo>
                  <a:lnTo>
                    <a:pt x="181914" y="181914"/>
                  </a:lnTo>
                  <a:lnTo>
                    <a:pt x="181914" y="95745"/>
                  </a:lnTo>
                  <a:lnTo>
                    <a:pt x="153187" y="95745"/>
                  </a:lnTo>
                  <a:lnTo>
                    <a:pt x="210629" y="38290"/>
                  </a:lnTo>
                  <a:lnTo>
                    <a:pt x="268084" y="95745"/>
                  </a:lnTo>
                  <a:lnTo>
                    <a:pt x="268084" y="0"/>
                  </a:lnTo>
                  <a:lnTo>
                    <a:pt x="0" y="0"/>
                  </a:lnTo>
                  <a:lnTo>
                    <a:pt x="0" y="306387"/>
                  </a:lnTo>
                  <a:lnTo>
                    <a:pt x="306387" y="306387"/>
                  </a:lnTo>
                  <a:lnTo>
                    <a:pt x="306387" y="268084"/>
                  </a:lnTo>
                  <a:lnTo>
                    <a:pt x="306387" y="38290"/>
                  </a:lnTo>
                  <a:lnTo>
                    <a:pt x="306387" y="0"/>
                  </a:lnTo>
                  <a:close/>
                </a:path>
                <a:path w="1219200" h="306704">
                  <a:moveTo>
                    <a:pt x="1219200" y="0"/>
                  </a:moveTo>
                  <a:lnTo>
                    <a:pt x="912799" y="0"/>
                  </a:lnTo>
                  <a:lnTo>
                    <a:pt x="912799" y="306387"/>
                  </a:lnTo>
                  <a:lnTo>
                    <a:pt x="1219200" y="306387"/>
                  </a:lnTo>
                  <a:lnTo>
                    <a:pt x="1219200" y="0"/>
                  </a:lnTo>
                  <a:close/>
                </a:path>
              </a:pathLst>
            </a:custGeom>
            <a:solidFill>
              <a:srgbClr val="BBE0E3"/>
            </a:solidFill>
          </p:spPr>
          <p:txBody>
            <a:bodyPr wrap="square" lIns="0" tIns="0" rIns="0" bIns="0" rtlCol="0"/>
            <a:lstStyle/>
            <a:p/>
          </p:txBody>
        </p:sp>
        <p:pic>
          <p:nvPicPr>
            <p:cNvPr id="7" name="object 7"/>
            <p:cNvPicPr/>
            <p:nvPr/>
          </p:nvPicPr>
          <p:blipFill>
            <a:blip r:embed="rId2"/>
            <a:stretch>
              <a:fillRect/>
            </a:stretch>
          </p:blipFill>
          <p:spPr>
            <a:xfrm>
              <a:off x="7886897" y="6516886"/>
              <a:ext cx="229792" cy="229790"/>
            </a:xfrm>
            <a:prstGeom prst="rect">
              <a:avLst/>
            </a:prstGeom>
          </p:spPr>
        </p:pic>
        <p:sp>
          <p:nvSpPr>
            <p:cNvPr id="8" name="object 8"/>
            <p:cNvSpPr/>
            <p:nvPr/>
          </p:nvSpPr>
          <p:spPr>
            <a:xfrm>
              <a:off x="7543800" y="6478587"/>
              <a:ext cx="306705" cy="306705"/>
            </a:xfrm>
            <a:custGeom>
              <a:rect l="l" t="t" r="r" b="b"/>
              <a:pathLst>
                <a:path w="306704" h="306704">
                  <a:moveTo>
                    <a:pt x="306388" y="306387"/>
                  </a:moveTo>
                  <a:lnTo>
                    <a:pt x="0" y="306387"/>
                  </a:lnTo>
                  <a:lnTo>
                    <a:pt x="0" y="0"/>
                  </a:lnTo>
                  <a:lnTo>
                    <a:pt x="306388" y="0"/>
                  </a:lnTo>
                  <a:lnTo>
                    <a:pt x="306388" y="38298"/>
                  </a:lnTo>
                  <a:lnTo>
                    <a:pt x="153193" y="38298"/>
                  </a:lnTo>
                  <a:lnTo>
                    <a:pt x="38298" y="153194"/>
                  </a:lnTo>
                  <a:lnTo>
                    <a:pt x="67022" y="153194"/>
                  </a:lnTo>
                  <a:lnTo>
                    <a:pt x="67022" y="268089"/>
                  </a:lnTo>
                  <a:lnTo>
                    <a:pt x="306388" y="268089"/>
                  </a:lnTo>
                  <a:lnTo>
                    <a:pt x="306388" y="306387"/>
                  </a:lnTo>
                  <a:close/>
                </a:path>
                <a:path w="306704" h="306704">
                  <a:moveTo>
                    <a:pt x="196279" y="81384"/>
                  </a:moveTo>
                  <a:lnTo>
                    <a:pt x="153193" y="38298"/>
                  </a:lnTo>
                  <a:lnTo>
                    <a:pt x="306388" y="38298"/>
                  </a:lnTo>
                  <a:lnTo>
                    <a:pt x="306388" y="52660"/>
                  </a:lnTo>
                  <a:lnTo>
                    <a:pt x="196279" y="52660"/>
                  </a:lnTo>
                  <a:lnTo>
                    <a:pt x="196279" y="81384"/>
                  </a:lnTo>
                  <a:close/>
                </a:path>
                <a:path w="306704" h="306704">
                  <a:moveTo>
                    <a:pt x="306388" y="268089"/>
                  </a:moveTo>
                  <a:lnTo>
                    <a:pt x="239366" y="268089"/>
                  </a:lnTo>
                  <a:lnTo>
                    <a:pt x="239366" y="153194"/>
                  </a:lnTo>
                  <a:lnTo>
                    <a:pt x="268089" y="153194"/>
                  </a:lnTo>
                  <a:lnTo>
                    <a:pt x="225003" y="110108"/>
                  </a:lnTo>
                  <a:lnTo>
                    <a:pt x="225003" y="52660"/>
                  </a:lnTo>
                  <a:lnTo>
                    <a:pt x="306388" y="52660"/>
                  </a:lnTo>
                  <a:lnTo>
                    <a:pt x="306388" y="268089"/>
                  </a:lnTo>
                  <a:close/>
                </a:path>
              </a:pathLst>
            </a:custGeom>
            <a:solidFill>
              <a:srgbClr val="BBE0E3"/>
            </a:solidFill>
          </p:spPr>
          <p:txBody>
            <a:bodyPr wrap="square" lIns="0" tIns="0" rIns="0" bIns="0" rtlCol="0"/>
            <a:lstStyle/>
            <a:p/>
          </p:txBody>
        </p:sp>
        <p:pic>
          <p:nvPicPr>
            <p:cNvPr id="9" name="object 9"/>
            <p:cNvPicPr/>
            <p:nvPr/>
          </p:nvPicPr>
          <p:blipFill>
            <a:blip r:embed="rId3"/>
            <a:stretch>
              <a:fillRect/>
            </a:stretch>
          </p:blipFill>
          <p:spPr>
            <a:xfrm>
              <a:off x="7582098" y="6516886"/>
              <a:ext cx="229791" cy="229790"/>
            </a:xfrm>
            <a:prstGeom prst="rect">
              <a:avLst/>
            </a:prstGeom>
          </p:spPr>
        </p:pic>
      </p:grpSp>
      <p:sp>
        <p:nvSpPr>
          <p:cNvPr id="10" name="object 10"/>
          <p:cNvSpPr txBox="1"/>
          <p:nvPr/>
        </p:nvSpPr>
        <p:spPr>
          <a:xfrm>
            <a:off x="8803121" y="6450569"/>
            <a:ext cx="223520" cy="330200"/>
          </a:xfrm>
          <a:prstGeom prst="rect">
            <a:avLst/>
          </a:prstGeom>
        </p:spPr>
        <p:txBody>
          <a:bodyPr vert="horz" wrap="square" lIns="0" tIns="12700" rIns="0" bIns="0" rtlCol="0">
            <a:spAutoFit/>
          </a:bodyPr>
          <a:lstStyle/>
          <a:p>
            <a:pPr marL="12700">
              <a:lnSpc>
                <a:spcPct val="100000"/>
              </a:lnSpc>
              <a:spcBef>
                <a:spcPts val="100"/>
              </a:spcBef>
            </a:pPr>
            <a:r>
              <a:rPr sz="2000">
                <a:solidFill>
                  <a:srgbClr val="204060"/>
                </a:solidFill>
                <a:latin typeface="Arial Black"/>
                <a:cs typeface="Arial Black"/>
              </a:rPr>
              <a:t>X</a:t>
            </a:r>
            <a:endParaRPr sz="2000">
              <a:latin typeface="Arial Black"/>
              <a:cs typeface="Arial Black"/>
            </a:endParaRPr>
          </a:p>
        </p:txBody>
      </p:sp>
      <p:grpSp>
        <p:nvGrpSpPr>
          <p:cNvPr id="11" name="object 11"/>
          <p:cNvGrpSpPr/>
          <p:nvPr/>
        </p:nvGrpSpPr>
        <p:grpSpPr>
          <a:xfrm>
            <a:off x="8153400" y="6476999"/>
            <a:ext cx="306705" cy="306705"/>
            <a:chOff x="8153400" y="6476999"/>
            <a:chExt cx="306705" cy="306705"/>
          </a:xfrm>
        </p:grpSpPr>
        <p:sp>
          <p:nvSpPr>
            <p:cNvPr id="12" name="object 12"/>
            <p:cNvSpPr/>
            <p:nvPr/>
          </p:nvSpPr>
          <p:spPr>
            <a:xfrm>
              <a:off x="8153400" y="6476999"/>
              <a:ext cx="306705" cy="306705"/>
            </a:xfrm>
            <a:custGeom>
              <a:rect l="l" t="t" r="r" b="b"/>
              <a:pathLst>
                <a:path w="306704" h="306704">
                  <a:moveTo>
                    <a:pt x="306388" y="306387"/>
                  </a:moveTo>
                  <a:lnTo>
                    <a:pt x="0" y="306387"/>
                  </a:lnTo>
                  <a:lnTo>
                    <a:pt x="0" y="0"/>
                  </a:lnTo>
                  <a:lnTo>
                    <a:pt x="306388" y="0"/>
                  </a:lnTo>
                  <a:lnTo>
                    <a:pt x="306388" y="38298"/>
                  </a:lnTo>
                  <a:lnTo>
                    <a:pt x="268089" y="38298"/>
                  </a:lnTo>
                  <a:lnTo>
                    <a:pt x="38298" y="153194"/>
                  </a:lnTo>
                  <a:lnTo>
                    <a:pt x="268089" y="268089"/>
                  </a:lnTo>
                  <a:lnTo>
                    <a:pt x="306388" y="268089"/>
                  </a:lnTo>
                  <a:lnTo>
                    <a:pt x="306388" y="306387"/>
                  </a:lnTo>
                  <a:close/>
                </a:path>
                <a:path w="306704" h="306704">
                  <a:moveTo>
                    <a:pt x="306388" y="268089"/>
                  </a:moveTo>
                  <a:lnTo>
                    <a:pt x="268089" y="268089"/>
                  </a:lnTo>
                  <a:lnTo>
                    <a:pt x="268089" y="38298"/>
                  </a:lnTo>
                  <a:lnTo>
                    <a:pt x="306388" y="38298"/>
                  </a:lnTo>
                  <a:lnTo>
                    <a:pt x="306388" y="268089"/>
                  </a:lnTo>
                  <a:close/>
                </a:path>
              </a:pathLst>
            </a:custGeom>
            <a:solidFill>
              <a:srgbClr val="BBE0E3"/>
            </a:solidFill>
          </p:spPr>
          <p:txBody>
            <a:bodyPr wrap="square" lIns="0" tIns="0" rIns="0" bIns="0" rtlCol="0"/>
            <a:lstStyle/>
            <a:p/>
          </p:txBody>
        </p:sp>
        <p:sp>
          <p:nvSpPr>
            <p:cNvPr id="13" name="object 13"/>
            <p:cNvSpPr/>
            <p:nvPr/>
          </p:nvSpPr>
          <p:spPr>
            <a:xfrm>
              <a:off x="8191698" y="6515297"/>
              <a:ext cx="229870" cy="229870"/>
            </a:xfrm>
            <a:custGeom>
              <a:rect l="l" t="t" r="r" b="b"/>
              <a:pathLst>
                <a:path w="229870" h="229870">
                  <a:moveTo>
                    <a:pt x="229791" y="229791"/>
                  </a:moveTo>
                  <a:lnTo>
                    <a:pt x="0" y="114896"/>
                  </a:lnTo>
                  <a:lnTo>
                    <a:pt x="229791" y="0"/>
                  </a:lnTo>
                  <a:lnTo>
                    <a:pt x="229791" y="229791"/>
                  </a:lnTo>
                  <a:close/>
                </a:path>
              </a:pathLst>
            </a:custGeom>
            <a:solidFill>
              <a:srgbClr val="708688"/>
            </a:solidFill>
          </p:spPr>
          <p:txBody>
            <a:bodyPr wrap="square" lIns="0" tIns="0" rIns="0" bIns="0" rtlCol="0"/>
            <a:lstStyle/>
            <a:p/>
          </p:txBody>
        </p:sp>
      </p:grpSp>
      <p:sp>
        <p:nvSpPr>
          <p:cNvPr id="14" name="object 14"/>
          <p:cNvSpPr txBox="1"/>
          <p:nvPr/>
        </p:nvSpPr>
        <p:spPr>
          <a:xfrm>
            <a:off x="258127" y="6436925"/>
            <a:ext cx="1168400" cy="391160"/>
          </a:xfrm>
          <a:prstGeom prst="rect">
            <a:avLst/>
          </a:prstGeom>
        </p:spPr>
        <p:txBody>
          <a:bodyPr vert="horz" wrap="square" lIns="0" tIns="12700" rIns="0" bIns="0" rtlCol="0">
            <a:spAutoFit/>
          </a:bodyPr>
          <a:lstStyle/>
          <a:p>
            <a:pPr marL="12700">
              <a:lnSpc>
                <a:spcPct val="100000"/>
              </a:lnSpc>
              <a:spcBef>
                <a:spcPts val="100"/>
              </a:spcBef>
            </a:pPr>
            <a:r>
              <a:rPr sz="2700" spc="-2152" baseline="1543">
                <a:solidFill>
                  <a:srgbClr val="003399"/>
                </a:solidFill>
                <a:latin typeface="黑体"/>
                <a:cs typeface="黑体"/>
              </a:rPr>
              <a:t>电</a:t>
            </a:r>
            <a:r>
              <a:rPr sz="2400" b="1" spc="815">
                <a:latin typeface="Microsoft JhengHei"/>
                <a:cs typeface="Microsoft JhengHei"/>
              </a:rPr>
              <a:t>:</a:t>
            </a:r>
            <a:r>
              <a:rPr sz="2700" spc="-22" baseline="1543">
                <a:solidFill>
                  <a:srgbClr val="003399"/>
                </a:solidFill>
                <a:latin typeface="黑体"/>
                <a:cs typeface="黑体"/>
              </a:rPr>
              <a:t>气工程系</a:t>
            </a:r>
            <a:endParaRPr sz="2700" baseline="1543">
              <a:latin typeface="黑体"/>
              <a:cs typeface="黑体"/>
            </a:endParaRPr>
          </a:p>
        </p:txBody>
      </p:sp>
      <p:pic>
        <p:nvPicPr>
          <p:cNvPr id="15" name="object 15"/>
          <p:cNvPicPr/>
          <p:nvPr/>
        </p:nvPicPr>
        <p:blipFill>
          <a:blip r:embed="rId4"/>
          <a:stretch>
            <a:fillRect/>
          </a:stretch>
        </p:blipFill>
        <p:spPr>
          <a:xfrm>
            <a:off x="179387" y="568325"/>
            <a:ext cx="8780462" cy="5140325"/>
          </a:xfrm>
          <a:prstGeom prst="rect">
            <a:avLst/>
          </a:prstGeom>
        </p:spPr>
      </p:pic>
      <p:sp>
        <p:nvSpPr>
          <p:cNvPr id="16" name="object 16"/>
          <p:cNvSpPr txBox="1">
            <a:spLocks noGrp="1"/>
          </p:cNvSpPr>
          <p:nvPr>
            <p:ph type="title"/>
          </p:nvPr>
        </p:nvSpPr>
        <p:spPr>
          <a:xfrm>
            <a:off x="2235199" y="42545"/>
            <a:ext cx="2768600" cy="391160"/>
          </a:xfrm>
          <a:prstGeom prst="rect">
            <a:avLst/>
          </a:prstGeom>
        </p:spPr>
        <p:txBody>
          <a:bodyPr vert="horz" wrap="square" lIns="0" tIns="12700" rIns="0" bIns="0" rtlCol="0">
            <a:spAutoFit/>
          </a:bodyPr>
          <a:lstStyle/>
          <a:p>
            <a:pPr marL="12700">
              <a:lnSpc>
                <a:spcPct val="100000"/>
              </a:lnSpc>
              <a:spcBef>
                <a:spcPts val="100"/>
              </a:spcBef>
            </a:pPr>
            <a:r>
              <a:rPr sz="2400" b="1" spc="-10">
                <a:solidFill>
                  <a:srgbClr val="000000"/>
                </a:solidFill>
                <a:latin typeface="Microsoft JhengHei"/>
                <a:cs typeface="Microsoft JhengHei"/>
              </a:rPr>
              <a:t>三、电压偏差的计算</a:t>
            </a:r>
            <a:endParaRPr sz="2400">
              <a:latin typeface="Microsoft JhengHei"/>
              <a:cs typeface="Microsoft JhengHei"/>
            </a:endParaRPr>
          </a:p>
        </p:txBody>
      </p:sp>
      <p:sp>
        <p:nvSpPr>
          <p:cNvPr id="17" name="object 17"/>
          <p:cNvSpPr txBox="1"/>
          <p:nvPr/>
        </p:nvSpPr>
        <p:spPr>
          <a:xfrm>
            <a:off x="304824" y="5979725"/>
            <a:ext cx="4749800" cy="391160"/>
          </a:xfrm>
          <a:prstGeom prst="rect">
            <a:avLst/>
          </a:prstGeom>
        </p:spPr>
        <p:txBody>
          <a:bodyPr vert="horz" wrap="square" lIns="0" tIns="12700" rIns="0" bIns="0" rtlCol="0">
            <a:spAutoFit/>
          </a:bodyPr>
          <a:lstStyle/>
          <a:p>
            <a:pPr marL="12700">
              <a:lnSpc>
                <a:spcPct val="100000"/>
              </a:lnSpc>
              <a:spcBef>
                <a:spcPts val="100"/>
              </a:spcBef>
            </a:pPr>
            <a:r>
              <a:rPr sz="2400" b="1">
                <a:latin typeface="Microsoft JhengHei"/>
                <a:cs typeface="Microsoft JhengHei"/>
              </a:rPr>
              <a:t>指定地点</a:t>
            </a:r>
            <a:r>
              <a:rPr sz="2400" b="1" spc="-155">
                <a:latin typeface="Microsoft JhengHei"/>
                <a:cs typeface="Microsoft JhengHei"/>
              </a:rPr>
              <a:t>E</a:t>
            </a:r>
            <a:r>
              <a:rPr sz="2400" b="1" spc="-5">
                <a:latin typeface="Microsoft JhengHei"/>
                <a:cs typeface="Microsoft JhengHei"/>
              </a:rPr>
              <a:t>的电压偏差可由下式计算</a:t>
            </a:r>
            <a:endParaRPr sz="2400">
              <a:latin typeface="Microsoft JhengHei"/>
              <a:cs typeface="Microsoft JhengHei"/>
            </a:endParaRPr>
          </a:p>
        </p:txBody>
      </p:sp>
      <p:pic>
        <p:nvPicPr>
          <p:cNvPr id="18" name="object 18"/>
          <p:cNvPicPr/>
          <p:nvPr/>
        </p:nvPicPr>
        <p:blipFill>
          <a:blip r:embed="rId5"/>
          <a:stretch>
            <a:fillRect/>
          </a:stretch>
        </p:blipFill>
        <p:spPr>
          <a:xfrm>
            <a:off x="5410200" y="5943600"/>
            <a:ext cx="3276600" cy="458787"/>
          </a:xfrm>
          <a:prstGeom prst="rect">
            <a:avLst/>
          </a:prstGeom>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供电技术电子课件</a:t>
            </a:r>
          </a:p>
        </p:txBody>
      </p:sp>
      <p:grpSp>
        <p:nvGrpSpPr>
          <p:cNvPr id="3" name="object 3"/>
          <p:cNvGrpSpPr/>
          <p:nvPr/>
        </p:nvGrpSpPr>
        <p:grpSpPr>
          <a:xfrm>
            <a:off x="7543800" y="6476999"/>
            <a:ext cx="1524000" cy="307975"/>
            <a:chOff x="7543800" y="6476999"/>
            <a:chExt cx="1524000" cy="307975"/>
          </a:xfrm>
        </p:grpSpPr>
        <p:sp>
          <p:nvSpPr>
            <p:cNvPr id="4" name="object 4"/>
            <p:cNvSpPr/>
            <p:nvPr/>
          </p:nvSpPr>
          <p:spPr>
            <a:xfrm>
              <a:off x="8458200" y="6478587"/>
              <a:ext cx="306705" cy="306705"/>
            </a:xfrm>
            <a:custGeom>
              <a:rect l="l" t="t" r="r" b="b"/>
              <a:pathLst>
                <a:path w="306704" h="306704">
                  <a:moveTo>
                    <a:pt x="306388" y="306387"/>
                  </a:moveTo>
                  <a:lnTo>
                    <a:pt x="0" y="306387"/>
                  </a:lnTo>
                  <a:lnTo>
                    <a:pt x="0" y="0"/>
                  </a:lnTo>
                  <a:lnTo>
                    <a:pt x="306388" y="0"/>
                  </a:lnTo>
                  <a:lnTo>
                    <a:pt x="306388" y="38298"/>
                  </a:lnTo>
                  <a:lnTo>
                    <a:pt x="38298" y="38298"/>
                  </a:lnTo>
                  <a:lnTo>
                    <a:pt x="38298" y="268089"/>
                  </a:lnTo>
                  <a:lnTo>
                    <a:pt x="306388" y="268089"/>
                  </a:lnTo>
                  <a:lnTo>
                    <a:pt x="306388" y="306387"/>
                  </a:lnTo>
                  <a:close/>
                </a:path>
                <a:path w="306704" h="306704">
                  <a:moveTo>
                    <a:pt x="306388" y="268089"/>
                  </a:moveTo>
                  <a:lnTo>
                    <a:pt x="38298" y="268089"/>
                  </a:lnTo>
                  <a:lnTo>
                    <a:pt x="268089" y="153194"/>
                  </a:lnTo>
                  <a:lnTo>
                    <a:pt x="38298" y="38298"/>
                  </a:lnTo>
                  <a:lnTo>
                    <a:pt x="306388" y="38298"/>
                  </a:lnTo>
                  <a:lnTo>
                    <a:pt x="306388" y="268089"/>
                  </a:lnTo>
                  <a:close/>
                </a:path>
              </a:pathLst>
            </a:custGeom>
            <a:solidFill>
              <a:srgbClr val="BBE0E3"/>
            </a:solidFill>
          </p:spPr>
          <p:txBody>
            <a:bodyPr wrap="square" lIns="0" tIns="0" rIns="0" bIns="0" rtlCol="0"/>
            <a:lstStyle/>
            <a:p/>
          </p:txBody>
        </p:sp>
        <p:sp>
          <p:nvSpPr>
            <p:cNvPr id="5" name="object 5"/>
            <p:cNvSpPr/>
            <p:nvPr/>
          </p:nvSpPr>
          <p:spPr>
            <a:xfrm>
              <a:off x="8496498" y="6516886"/>
              <a:ext cx="229870" cy="229870"/>
            </a:xfrm>
            <a:custGeom>
              <a:rect l="l" t="t" r="r" b="b"/>
              <a:pathLst>
                <a:path w="229870" h="229870">
                  <a:moveTo>
                    <a:pt x="0" y="229790"/>
                  </a:moveTo>
                  <a:lnTo>
                    <a:pt x="0" y="0"/>
                  </a:lnTo>
                  <a:lnTo>
                    <a:pt x="229791" y="114895"/>
                  </a:lnTo>
                  <a:lnTo>
                    <a:pt x="0" y="229790"/>
                  </a:lnTo>
                  <a:close/>
                </a:path>
              </a:pathLst>
            </a:custGeom>
            <a:solidFill>
              <a:srgbClr val="708688"/>
            </a:solidFill>
          </p:spPr>
          <p:txBody>
            <a:bodyPr wrap="square" lIns="0" tIns="0" rIns="0" bIns="0" rtlCol="0"/>
            <a:lstStyle/>
            <a:p/>
          </p:txBody>
        </p:sp>
        <p:sp>
          <p:nvSpPr>
            <p:cNvPr id="6" name="object 6"/>
            <p:cNvSpPr/>
            <p:nvPr/>
          </p:nvSpPr>
          <p:spPr>
            <a:xfrm>
              <a:off x="7848600" y="6478600"/>
              <a:ext cx="1219200" cy="306705"/>
            </a:xfrm>
            <a:custGeom>
              <a:rect l="l" t="t" r="r" b="b"/>
              <a:pathLst>
                <a:path w="1219200" h="306704">
                  <a:moveTo>
                    <a:pt x="306387" y="0"/>
                  </a:moveTo>
                  <a:lnTo>
                    <a:pt x="268084" y="0"/>
                  </a:lnTo>
                  <a:lnTo>
                    <a:pt x="268084" y="95745"/>
                  </a:lnTo>
                  <a:lnTo>
                    <a:pt x="239356" y="95745"/>
                  </a:lnTo>
                  <a:lnTo>
                    <a:pt x="239356" y="181914"/>
                  </a:lnTo>
                  <a:lnTo>
                    <a:pt x="232587" y="215455"/>
                  </a:lnTo>
                  <a:lnTo>
                    <a:pt x="214122" y="242849"/>
                  </a:lnTo>
                  <a:lnTo>
                    <a:pt x="186728" y="261315"/>
                  </a:lnTo>
                  <a:lnTo>
                    <a:pt x="153187" y="268084"/>
                  </a:lnTo>
                  <a:lnTo>
                    <a:pt x="124460" y="268084"/>
                  </a:lnTo>
                  <a:lnTo>
                    <a:pt x="90919" y="261315"/>
                  </a:lnTo>
                  <a:lnTo>
                    <a:pt x="63525" y="242849"/>
                  </a:lnTo>
                  <a:lnTo>
                    <a:pt x="45059" y="215455"/>
                  </a:lnTo>
                  <a:lnTo>
                    <a:pt x="38290" y="181914"/>
                  </a:lnTo>
                  <a:lnTo>
                    <a:pt x="38290" y="95745"/>
                  </a:lnTo>
                  <a:lnTo>
                    <a:pt x="95745" y="95745"/>
                  </a:lnTo>
                  <a:lnTo>
                    <a:pt x="95745" y="181914"/>
                  </a:lnTo>
                  <a:lnTo>
                    <a:pt x="97993" y="193090"/>
                  </a:lnTo>
                  <a:lnTo>
                    <a:pt x="104152" y="202222"/>
                  </a:lnTo>
                  <a:lnTo>
                    <a:pt x="113284" y="208381"/>
                  </a:lnTo>
                  <a:lnTo>
                    <a:pt x="124460" y="210629"/>
                  </a:lnTo>
                  <a:lnTo>
                    <a:pt x="153187" y="210629"/>
                  </a:lnTo>
                  <a:lnTo>
                    <a:pt x="164363" y="208381"/>
                  </a:lnTo>
                  <a:lnTo>
                    <a:pt x="173494" y="202222"/>
                  </a:lnTo>
                  <a:lnTo>
                    <a:pt x="179654" y="193090"/>
                  </a:lnTo>
                  <a:lnTo>
                    <a:pt x="181914" y="181914"/>
                  </a:lnTo>
                  <a:lnTo>
                    <a:pt x="181914" y="95745"/>
                  </a:lnTo>
                  <a:lnTo>
                    <a:pt x="153187" y="95745"/>
                  </a:lnTo>
                  <a:lnTo>
                    <a:pt x="210629" y="38290"/>
                  </a:lnTo>
                  <a:lnTo>
                    <a:pt x="268084" y="95745"/>
                  </a:lnTo>
                  <a:lnTo>
                    <a:pt x="268084" y="0"/>
                  </a:lnTo>
                  <a:lnTo>
                    <a:pt x="0" y="0"/>
                  </a:lnTo>
                  <a:lnTo>
                    <a:pt x="0" y="306387"/>
                  </a:lnTo>
                  <a:lnTo>
                    <a:pt x="306387" y="306387"/>
                  </a:lnTo>
                  <a:lnTo>
                    <a:pt x="306387" y="268084"/>
                  </a:lnTo>
                  <a:lnTo>
                    <a:pt x="306387" y="38290"/>
                  </a:lnTo>
                  <a:lnTo>
                    <a:pt x="306387" y="0"/>
                  </a:lnTo>
                  <a:close/>
                </a:path>
                <a:path w="1219200" h="306704">
                  <a:moveTo>
                    <a:pt x="1219200" y="0"/>
                  </a:moveTo>
                  <a:lnTo>
                    <a:pt x="912799" y="0"/>
                  </a:lnTo>
                  <a:lnTo>
                    <a:pt x="912799" y="306387"/>
                  </a:lnTo>
                  <a:lnTo>
                    <a:pt x="1219200" y="306387"/>
                  </a:lnTo>
                  <a:lnTo>
                    <a:pt x="1219200" y="0"/>
                  </a:lnTo>
                  <a:close/>
                </a:path>
              </a:pathLst>
            </a:custGeom>
            <a:solidFill>
              <a:srgbClr val="BBE0E3"/>
            </a:solidFill>
          </p:spPr>
          <p:txBody>
            <a:bodyPr wrap="square" lIns="0" tIns="0" rIns="0" bIns="0" rtlCol="0"/>
            <a:lstStyle/>
            <a:p/>
          </p:txBody>
        </p:sp>
        <p:pic>
          <p:nvPicPr>
            <p:cNvPr id="7" name="object 7"/>
            <p:cNvPicPr/>
            <p:nvPr/>
          </p:nvPicPr>
          <p:blipFill>
            <a:blip r:embed="rId2"/>
            <a:stretch>
              <a:fillRect/>
            </a:stretch>
          </p:blipFill>
          <p:spPr>
            <a:xfrm>
              <a:off x="7886897" y="6516886"/>
              <a:ext cx="229792" cy="229790"/>
            </a:xfrm>
            <a:prstGeom prst="rect">
              <a:avLst/>
            </a:prstGeom>
          </p:spPr>
        </p:pic>
        <p:sp>
          <p:nvSpPr>
            <p:cNvPr id="8" name="object 8"/>
            <p:cNvSpPr/>
            <p:nvPr/>
          </p:nvSpPr>
          <p:spPr>
            <a:xfrm>
              <a:off x="7543800" y="6478587"/>
              <a:ext cx="306705" cy="306705"/>
            </a:xfrm>
            <a:custGeom>
              <a:rect l="l" t="t" r="r" b="b"/>
              <a:pathLst>
                <a:path w="306704" h="306704">
                  <a:moveTo>
                    <a:pt x="306388" y="306387"/>
                  </a:moveTo>
                  <a:lnTo>
                    <a:pt x="0" y="306387"/>
                  </a:lnTo>
                  <a:lnTo>
                    <a:pt x="0" y="0"/>
                  </a:lnTo>
                  <a:lnTo>
                    <a:pt x="306388" y="0"/>
                  </a:lnTo>
                  <a:lnTo>
                    <a:pt x="306388" y="38298"/>
                  </a:lnTo>
                  <a:lnTo>
                    <a:pt x="153193" y="38298"/>
                  </a:lnTo>
                  <a:lnTo>
                    <a:pt x="38298" y="153194"/>
                  </a:lnTo>
                  <a:lnTo>
                    <a:pt x="67022" y="153194"/>
                  </a:lnTo>
                  <a:lnTo>
                    <a:pt x="67022" y="268089"/>
                  </a:lnTo>
                  <a:lnTo>
                    <a:pt x="306388" y="268089"/>
                  </a:lnTo>
                  <a:lnTo>
                    <a:pt x="306388" y="306387"/>
                  </a:lnTo>
                  <a:close/>
                </a:path>
                <a:path w="306704" h="306704">
                  <a:moveTo>
                    <a:pt x="196279" y="81384"/>
                  </a:moveTo>
                  <a:lnTo>
                    <a:pt x="153193" y="38298"/>
                  </a:lnTo>
                  <a:lnTo>
                    <a:pt x="306388" y="38298"/>
                  </a:lnTo>
                  <a:lnTo>
                    <a:pt x="306388" y="52660"/>
                  </a:lnTo>
                  <a:lnTo>
                    <a:pt x="196279" y="52660"/>
                  </a:lnTo>
                  <a:lnTo>
                    <a:pt x="196279" y="81384"/>
                  </a:lnTo>
                  <a:close/>
                </a:path>
                <a:path w="306704" h="306704">
                  <a:moveTo>
                    <a:pt x="306388" y="268089"/>
                  </a:moveTo>
                  <a:lnTo>
                    <a:pt x="239366" y="268089"/>
                  </a:lnTo>
                  <a:lnTo>
                    <a:pt x="239366" y="153194"/>
                  </a:lnTo>
                  <a:lnTo>
                    <a:pt x="268089" y="153194"/>
                  </a:lnTo>
                  <a:lnTo>
                    <a:pt x="225003" y="110108"/>
                  </a:lnTo>
                  <a:lnTo>
                    <a:pt x="225003" y="52660"/>
                  </a:lnTo>
                  <a:lnTo>
                    <a:pt x="306388" y="52660"/>
                  </a:lnTo>
                  <a:lnTo>
                    <a:pt x="306388" y="268089"/>
                  </a:lnTo>
                  <a:close/>
                </a:path>
              </a:pathLst>
            </a:custGeom>
            <a:solidFill>
              <a:srgbClr val="BBE0E3"/>
            </a:solidFill>
          </p:spPr>
          <p:txBody>
            <a:bodyPr wrap="square" lIns="0" tIns="0" rIns="0" bIns="0" rtlCol="0"/>
            <a:lstStyle/>
            <a:p/>
          </p:txBody>
        </p:sp>
        <p:pic>
          <p:nvPicPr>
            <p:cNvPr id="9" name="object 9"/>
            <p:cNvPicPr/>
            <p:nvPr/>
          </p:nvPicPr>
          <p:blipFill>
            <a:blip r:embed="rId3"/>
            <a:stretch>
              <a:fillRect/>
            </a:stretch>
          </p:blipFill>
          <p:spPr>
            <a:xfrm>
              <a:off x="7582098" y="6516886"/>
              <a:ext cx="229791" cy="229790"/>
            </a:xfrm>
            <a:prstGeom prst="rect">
              <a:avLst/>
            </a:prstGeom>
          </p:spPr>
        </p:pic>
        <p:sp>
          <p:nvSpPr>
            <p:cNvPr id="10" name="object 10"/>
            <p:cNvSpPr/>
            <p:nvPr/>
          </p:nvSpPr>
          <p:spPr>
            <a:xfrm>
              <a:off x="8153400" y="6476999"/>
              <a:ext cx="306705" cy="306705"/>
            </a:xfrm>
            <a:custGeom>
              <a:rect l="l" t="t" r="r" b="b"/>
              <a:pathLst>
                <a:path w="306704" h="306704">
                  <a:moveTo>
                    <a:pt x="306388" y="306387"/>
                  </a:moveTo>
                  <a:lnTo>
                    <a:pt x="0" y="306387"/>
                  </a:lnTo>
                  <a:lnTo>
                    <a:pt x="0" y="0"/>
                  </a:lnTo>
                  <a:lnTo>
                    <a:pt x="306388" y="0"/>
                  </a:lnTo>
                  <a:lnTo>
                    <a:pt x="306388" y="38298"/>
                  </a:lnTo>
                  <a:lnTo>
                    <a:pt x="268089" y="38298"/>
                  </a:lnTo>
                  <a:lnTo>
                    <a:pt x="38298" y="153194"/>
                  </a:lnTo>
                  <a:lnTo>
                    <a:pt x="268089" y="268089"/>
                  </a:lnTo>
                  <a:lnTo>
                    <a:pt x="306388" y="268089"/>
                  </a:lnTo>
                  <a:lnTo>
                    <a:pt x="306388" y="306387"/>
                  </a:lnTo>
                  <a:close/>
                </a:path>
                <a:path w="306704" h="306704">
                  <a:moveTo>
                    <a:pt x="306388" y="268089"/>
                  </a:moveTo>
                  <a:lnTo>
                    <a:pt x="268089" y="268089"/>
                  </a:lnTo>
                  <a:lnTo>
                    <a:pt x="268089" y="38298"/>
                  </a:lnTo>
                  <a:lnTo>
                    <a:pt x="306388" y="38298"/>
                  </a:lnTo>
                  <a:lnTo>
                    <a:pt x="306388" y="268089"/>
                  </a:lnTo>
                  <a:close/>
                </a:path>
              </a:pathLst>
            </a:custGeom>
            <a:solidFill>
              <a:srgbClr val="BBE0E3"/>
            </a:solidFill>
          </p:spPr>
          <p:txBody>
            <a:bodyPr wrap="square" lIns="0" tIns="0" rIns="0" bIns="0" rtlCol="0"/>
            <a:lstStyle/>
            <a:p/>
          </p:txBody>
        </p:sp>
        <p:sp>
          <p:nvSpPr>
            <p:cNvPr id="11" name="object 11"/>
            <p:cNvSpPr/>
            <p:nvPr/>
          </p:nvSpPr>
          <p:spPr>
            <a:xfrm>
              <a:off x="8191698" y="6515297"/>
              <a:ext cx="229870" cy="229870"/>
            </a:xfrm>
            <a:custGeom>
              <a:rect l="l" t="t" r="r" b="b"/>
              <a:pathLst>
                <a:path w="229870" h="229870">
                  <a:moveTo>
                    <a:pt x="229791" y="229791"/>
                  </a:moveTo>
                  <a:lnTo>
                    <a:pt x="0" y="114896"/>
                  </a:lnTo>
                  <a:lnTo>
                    <a:pt x="229791" y="0"/>
                  </a:lnTo>
                  <a:lnTo>
                    <a:pt x="229791" y="229791"/>
                  </a:lnTo>
                  <a:close/>
                </a:path>
              </a:pathLst>
            </a:custGeom>
            <a:solidFill>
              <a:srgbClr val="708688"/>
            </a:solidFill>
          </p:spPr>
          <p:txBody>
            <a:bodyPr wrap="square" lIns="0" tIns="0" rIns="0" bIns="0" rtlCol="0"/>
            <a:lstStyle/>
            <a:p/>
          </p:txBody>
        </p:sp>
      </p:grpSp>
      <p:sp>
        <p:nvSpPr>
          <p:cNvPr id="12" name="object 12"/>
          <p:cNvSpPr txBox="1"/>
          <p:nvPr/>
        </p:nvSpPr>
        <p:spPr>
          <a:xfrm>
            <a:off x="2997199" y="1033145"/>
            <a:ext cx="2768600" cy="391160"/>
          </a:xfrm>
          <a:prstGeom prst="rect">
            <a:avLst/>
          </a:prstGeom>
        </p:spPr>
        <p:txBody>
          <a:bodyPr vert="horz" wrap="square" lIns="0" tIns="12700" rIns="0" bIns="0" rtlCol="0">
            <a:spAutoFit/>
          </a:bodyPr>
          <a:lstStyle/>
          <a:p>
            <a:pPr marL="12700">
              <a:lnSpc>
                <a:spcPct val="100000"/>
              </a:lnSpc>
              <a:spcBef>
                <a:spcPts val="100"/>
              </a:spcBef>
            </a:pPr>
            <a:r>
              <a:rPr sz="2400" b="1" spc="-10">
                <a:latin typeface="Microsoft JhengHei"/>
                <a:cs typeface="Microsoft JhengHei"/>
              </a:rPr>
              <a:t>四、电压偏差的调节</a:t>
            </a:r>
            <a:endParaRPr sz="2400">
              <a:latin typeface="Microsoft JhengHei"/>
              <a:cs typeface="Microsoft JhengHei"/>
            </a:endParaRPr>
          </a:p>
        </p:txBody>
      </p:sp>
      <p:sp>
        <p:nvSpPr>
          <p:cNvPr id="14" name="object 14"/>
          <p:cNvSpPr txBox="1">
            <a:spLocks noGrp="1"/>
          </p:cNvSpPr>
          <p:nvPr>
            <p:ph type="ftr" sz="quarter" idx="5"/>
          </p:nvPr>
        </p:nvSpPr>
        <p:spPr>
          <a:prstGeom prst="rect">
            <a:avLst/>
          </a:prstGeom>
        </p:spPr>
        <p:txBody>
          <a:bodyPr vert="horz" wrap="square" lIns="0" tIns="38100" rIns="0" bIns="0" rtlCol="0">
            <a:spAutoFit/>
          </a:bodyPr>
          <a:lstStyle/>
          <a:p>
            <a:pPr marL="12700">
              <a:lnSpc>
                <a:spcPct val="100000"/>
              </a:lnSpc>
              <a:spcBef>
                <a:spcPts val="300"/>
              </a:spcBef>
            </a:pPr>
            <a:r>
              <a:rPr/>
              <a:t>X</a:t>
            </a:r>
          </a:p>
        </p:txBody>
      </p:sp>
      <p:sp>
        <p:nvSpPr>
          <p:cNvPr id="15" name="object 15"/>
          <p:cNvSpPr txBox="1">
            <a:spLocks noGrp="1"/>
          </p:cNvSpPr>
          <p:nvPr>
            <p:ph type="dt" sz="half" idx="6"/>
          </p:nvPr>
        </p:nvSpPr>
        <p:spPr>
          <a:prstGeom prst="rect">
            <a:avLst/>
          </a:prstGeom>
        </p:spPr>
        <p:txBody>
          <a:bodyPr vert="horz" wrap="square" lIns="0" tIns="0" rIns="0" bIns="0" rtlCol="0">
            <a:spAutoFit/>
          </a:bodyPr>
          <a:lstStyle/>
          <a:p>
            <a:pPr marL="12700">
              <a:lnSpc>
                <a:spcPts val="2000"/>
              </a:lnSpc>
            </a:pPr>
            <a:r>
              <a:rPr spc="-10"/>
              <a:t>电气工程系</a:t>
            </a:r>
          </a:p>
        </p:txBody>
      </p:sp>
      <p:sp>
        <p:nvSpPr>
          <p:cNvPr id="13" name="object 13"/>
          <p:cNvSpPr txBox="1"/>
          <p:nvPr/>
        </p:nvSpPr>
        <p:spPr>
          <a:xfrm>
            <a:off x="303034" y="2416495"/>
            <a:ext cx="8322945" cy="2682875"/>
          </a:xfrm>
          <a:prstGeom prst="rect">
            <a:avLst/>
          </a:prstGeom>
        </p:spPr>
        <p:txBody>
          <a:bodyPr vert="horz" wrap="square" lIns="0" tIns="24130" rIns="0" bIns="0" rtlCol="0">
            <a:spAutoFit/>
          </a:bodyPr>
          <a:lstStyle/>
          <a:p>
            <a:pPr marL="12700" marR="5080" algn="just">
              <a:lnSpc>
                <a:spcPct val="123200"/>
              </a:lnSpc>
              <a:spcBef>
                <a:spcPts val="190"/>
              </a:spcBef>
            </a:pPr>
            <a:r>
              <a:rPr sz="2400" spc="-10">
                <a:latin typeface="Times New Roman"/>
                <a:cs typeface="Times New Roman"/>
              </a:rPr>
              <a:t>GB12325-</a:t>
            </a:r>
            <a:r>
              <a:rPr sz="2400">
                <a:latin typeface="Times New Roman"/>
                <a:cs typeface="Times New Roman"/>
              </a:rPr>
              <a:t>1990</a:t>
            </a:r>
            <a:r>
              <a:rPr sz="2400" b="1" spc="-5">
                <a:latin typeface="Microsoft JhengHei"/>
                <a:cs typeface="Microsoft JhengHei"/>
              </a:rPr>
              <a:t>《电能质量供电电压允许偏差》中规定，供电部门与用户的产权分界处或供用电协议规定的电能计量的最大允许电压偏差应不超过：</a:t>
            </a:r>
            <a:endParaRPr sz="2400">
              <a:latin typeface="Microsoft JhengHei"/>
              <a:cs typeface="Microsoft JhengHei"/>
            </a:endParaRPr>
          </a:p>
          <a:p>
            <a:pPr marL="12700">
              <a:lnSpc>
                <a:spcPct val="100000"/>
              </a:lnSpc>
              <a:spcBef>
                <a:spcPts val="390"/>
              </a:spcBef>
            </a:pPr>
            <a:r>
              <a:rPr sz="2400">
                <a:latin typeface="Times New Roman"/>
                <a:cs typeface="Times New Roman"/>
              </a:rPr>
              <a:t>35kV</a:t>
            </a:r>
            <a:r>
              <a:rPr sz="2400" b="1">
                <a:latin typeface="Microsoft JhengHei"/>
                <a:cs typeface="Microsoft JhengHei"/>
              </a:rPr>
              <a:t>及以上供电电压：电压正、负偏差绝对值之和为</a:t>
            </a:r>
            <a:r>
              <a:rPr sz="2400" spc="-20">
                <a:latin typeface="Times New Roman"/>
                <a:cs typeface="Times New Roman"/>
              </a:rPr>
              <a:t>10%</a:t>
            </a:r>
            <a:r>
              <a:rPr sz="2400" b="1" spc="-20">
                <a:latin typeface="Microsoft JhengHei"/>
                <a:cs typeface="Microsoft JhengHei"/>
              </a:rPr>
              <a:t>；</a:t>
            </a:r>
            <a:endParaRPr sz="2400">
              <a:latin typeface="Microsoft JhengHei"/>
              <a:cs typeface="Microsoft JhengHei"/>
            </a:endParaRPr>
          </a:p>
          <a:p>
            <a:pPr marL="12700">
              <a:lnSpc>
                <a:spcPct val="100000"/>
              </a:lnSpc>
              <a:spcBef>
                <a:spcPts val="580"/>
              </a:spcBef>
            </a:pPr>
            <a:r>
              <a:rPr sz="2400">
                <a:latin typeface="Times New Roman"/>
                <a:cs typeface="Times New Roman"/>
              </a:rPr>
              <a:t>10kV</a:t>
            </a:r>
            <a:r>
              <a:rPr sz="2400" b="1" spc="-5">
                <a:latin typeface="Microsoft JhengHei"/>
                <a:cs typeface="Microsoft JhengHei"/>
              </a:rPr>
              <a:t>及以下三相供电电压：</a:t>
            </a:r>
            <a:r>
              <a:rPr sz="2400" spc="-10">
                <a:latin typeface="Times New Roman"/>
                <a:cs typeface="Times New Roman"/>
              </a:rPr>
              <a:t>±7%</a:t>
            </a:r>
            <a:r>
              <a:rPr sz="2400" b="1" spc="-10">
                <a:latin typeface="Microsoft JhengHei"/>
                <a:cs typeface="Microsoft JhengHei"/>
              </a:rPr>
              <a:t>；</a:t>
            </a:r>
            <a:endParaRPr sz="2400">
              <a:latin typeface="Microsoft JhengHei"/>
              <a:cs typeface="Microsoft JhengHei"/>
            </a:endParaRPr>
          </a:p>
          <a:p>
            <a:pPr marL="12700">
              <a:lnSpc>
                <a:spcPct val="100000"/>
              </a:lnSpc>
              <a:spcBef>
                <a:spcPts val="575"/>
              </a:spcBef>
            </a:pPr>
            <a:r>
              <a:rPr sz="2400">
                <a:latin typeface="Times New Roman"/>
                <a:cs typeface="Times New Roman"/>
              </a:rPr>
              <a:t>220V</a:t>
            </a:r>
            <a:r>
              <a:rPr sz="2400" b="1" spc="-5">
                <a:latin typeface="Microsoft JhengHei"/>
                <a:cs typeface="Microsoft JhengHei"/>
              </a:rPr>
              <a:t>单相供电电压：</a:t>
            </a:r>
            <a:r>
              <a:rPr sz="2400" spc="-10">
                <a:latin typeface="Times New Roman"/>
                <a:cs typeface="Times New Roman"/>
              </a:rPr>
              <a:t>+7%</a:t>
            </a:r>
            <a:r>
              <a:rPr sz="2400" spc="-10">
                <a:latin typeface="宋体"/>
                <a:cs typeface="宋体"/>
              </a:rPr>
              <a:t>，</a:t>
            </a:r>
            <a:r>
              <a:rPr sz="2400" spc="-10">
                <a:latin typeface="Times New Roman"/>
                <a:cs typeface="Times New Roman"/>
              </a:rPr>
              <a:t>-</a:t>
            </a:r>
            <a:r>
              <a:rPr sz="2400">
                <a:latin typeface="Times New Roman"/>
                <a:cs typeface="Times New Roman"/>
              </a:rPr>
              <a:t>10%</a:t>
            </a:r>
            <a:r>
              <a:rPr sz="2400" b="1" spc="-50">
                <a:latin typeface="Microsoft JhengHei"/>
                <a:cs typeface="Microsoft JhengHei"/>
              </a:rPr>
              <a:t>。</a:t>
            </a:r>
            <a:endParaRPr sz="2400">
              <a:latin typeface="Microsoft JhengHei"/>
              <a:cs typeface="Microsoft JhengHei"/>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供电技术电子课件</a:t>
            </a:r>
          </a:p>
        </p:txBody>
      </p:sp>
      <p:grpSp>
        <p:nvGrpSpPr>
          <p:cNvPr id="3" name="object 3"/>
          <p:cNvGrpSpPr/>
          <p:nvPr/>
        </p:nvGrpSpPr>
        <p:grpSpPr>
          <a:xfrm>
            <a:off x="7543800" y="6476999"/>
            <a:ext cx="1524000" cy="307975"/>
            <a:chOff x="7543800" y="6476999"/>
            <a:chExt cx="1524000" cy="307975"/>
          </a:xfrm>
        </p:grpSpPr>
        <p:sp>
          <p:nvSpPr>
            <p:cNvPr id="4" name="object 4"/>
            <p:cNvSpPr/>
            <p:nvPr/>
          </p:nvSpPr>
          <p:spPr>
            <a:xfrm>
              <a:off x="8458200" y="6478587"/>
              <a:ext cx="306705" cy="306705"/>
            </a:xfrm>
            <a:custGeom>
              <a:rect l="l" t="t" r="r" b="b"/>
              <a:pathLst>
                <a:path w="306704" h="306704">
                  <a:moveTo>
                    <a:pt x="306388" y="306387"/>
                  </a:moveTo>
                  <a:lnTo>
                    <a:pt x="0" y="306387"/>
                  </a:lnTo>
                  <a:lnTo>
                    <a:pt x="0" y="0"/>
                  </a:lnTo>
                  <a:lnTo>
                    <a:pt x="306388" y="0"/>
                  </a:lnTo>
                  <a:lnTo>
                    <a:pt x="306388" y="38298"/>
                  </a:lnTo>
                  <a:lnTo>
                    <a:pt x="38298" y="38298"/>
                  </a:lnTo>
                  <a:lnTo>
                    <a:pt x="38298" y="268089"/>
                  </a:lnTo>
                  <a:lnTo>
                    <a:pt x="306388" y="268089"/>
                  </a:lnTo>
                  <a:lnTo>
                    <a:pt x="306388" y="306387"/>
                  </a:lnTo>
                  <a:close/>
                </a:path>
                <a:path w="306704" h="306704">
                  <a:moveTo>
                    <a:pt x="306388" y="268089"/>
                  </a:moveTo>
                  <a:lnTo>
                    <a:pt x="38298" y="268089"/>
                  </a:lnTo>
                  <a:lnTo>
                    <a:pt x="268089" y="153194"/>
                  </a:lnTo>
                  <a:lnTo>
                    <a:pt x="38298" y="38298"/>
                  </a:lnTo>
                  <a:lnTo>
                    <a:pt x="306388" y="38298"/>
                  </a:lnTo>
                  <a:lnTo>
                    <a:pt x="306388" y="268089"/>
                  </a:lnTo>
                  <a:close/>
                </a:path>
              </a:pathLst>
            </a:custGeom>
            <a:solidFill>
              <a:srgbClr val="BBE0E3"/>
            </a:solidFill>
          </p:spPr>
          <p:txBody>
            <a:bodyPr wrap="square" lIns="0" tIns="0" rIns="0" bIns="0" rtlCol="0"/>
            <a:lstStyle/>
            <a:p/>
          </p:txBody>
        </p:sp>
        <p:sp>
          <p:nvSpPr>
            <p:cNvPr id="5" name="object 5"/>
            <p:cNvSpPr/>
            <p:nvPr/>
          </p:nvSpPr>
          <p:spPr>
            <a:xfrm>
              <a:off x="8496498" y="6516886"/>
              <a:ext cx="229870" cy="229870"/>
            </a:xfrm>
            <a:custGeom>
              <a:rect l="l" t="t" r="r" b="b"/>
              <a:pathLst>
                <a:path w="229870" h="229870">
                  <a:moveTo>
                    <a:pt x="0" y="229790"/>
                  </a:moveTo>
                  <a:lnTo>
                    <a:pt x="0" y="0"/>
                  </a:lnTo>
                  <a:lnTo>
                    <a:pt x="229791" y="114895"/>
                  </a:lnTo>
                  <a:lnTo>
                    <a:pt x="0" y="229790"/>
                  </a:lnTo>
                  <a:close/>
                </a:path>
              </a:pathLst>
            </a:custGeom>
            <a:solidFill>
              <a:srgbClr val="708688"/>
            </a:solidFill>
          </p:spPr>
          <p:txBody>
            <a:bodyPr wrap="square" lIns="0" tIns="0" rIns="0" bIns="0" rtlCol="0"/>
            <a:lstStyle/>
            <a:p/>
          </p:txBody>
        </p:sp>
        <p:sp>
          <p:nvSpPr>
            <p:cNvPr id="6" name="object 6"/>
            <p:cNvSpPr/>
            <p:nvPr/>
          </p:nvSpPr>
          <p:spPr>
            <a:xfrm>
              <a:off x="7848600" y="6478600"/>
              <a:ext cx="1219200" cy="306705"/>
            </a:xfrm>
            <a:custGeom>
              <a:rect l="l" t="t" r="r" b="b"/>
              <a:pathLst>
                <a:path w="1219200" h="306704">
                  <a:moveTo>
                    <a:pt x="306387" y="0"/>
                  </a:moveTo>
                  <a:lnTo>
                    <a:pt x="268084" y="0"/>
                  </a:lnTo>
                  <a:lnTo>
                    <a:pt x="268084" y="95745"/>
                  </a:lnTo>
                  <a:lnTo>
                    <a:pt x="239356" y="95745"/>
                  </a:lnTo>
                  <a:lnTo>
                    <a:pt x="239356" y="181914"/>
                  </a:lnTo>
                  <a:lnTo>
                    <a:pt x="232587" y="215455"/>
                  </a:lnTo>
                  <a:lnTo>
                    <a:pt x="214122" y="242849"/>
                  </a:lnTo>
                  <a:lnTo>
                    <a:pt x="186728" y="261315"/>
                  </a:lnTo>
                  <a:lnTo>
                    <a:pt x="153187" y="268084"/>
                  </a:lnTo>
                  <a:lnTo>
                    <a:pt x="124460" y="268084"/>
                  </a:lnTo>
                  <a:lnTo>
                    <a:pt x="90919" y="261315"/>
                  </a:lnTo>
                  <a:lnTo>
                    <a:pt x="63525" y="242849"/>
                  </a:lnTo>
                  <a:lnTo>
                    <a:pt x="45059" y="215455"/>
                  </a:lnTo>
                  <a:lnTo>
                    <a:pt x="38290" y="181914"/>
                  </a:lnTo>
                  <a:lnTo>
                    <a:pt x="38290" y="95745"/>
                  </a:lnTo>
                  <a:lnTo>
                    <a:pt x="95745" y="95745"/>
                  </a:lnTo>
                  <a:lnTo>
                    <a:pt x="95745" y="181914"/>
                  </a:lnTo>
                  <a:lnTo>
                    <a:pt x="97993" y="193090"/>
                  </a:lnTo>
                  <a:lnTo>
                    <a:pt x="104152" y="202222"/>
                  </a:lnTo>
                  <a:lnTo>
                    <a:pt x="113284" y="208381"/>
                  </a:lnTo>
                  <a:lnTo>
                    <a:pt x="124460" y="210629"/>
                  </a:lnTo>
                  <a:lnTo>
                    <a:pt x="153187" y="210629"/>
                  </a:lnTo>
                  <a:lnTo>
                    <a:pt x="164363" y="208381"/>
                  </a:lnTo>
                  <a:lnTo>
                    <a:pt x="173494" y="202222"/>
                  </a:lnTo>
                  <a:lnTo>
                    <a:pt x="179654" y="193090"/>
                  </a:lnTo>
                  <a:lnTo>
                    <a:pt x="181914" y="181914"/>
                  </a:lnTo>
                  <a:lnTo>
                    <a:pt x="181914" y="95745"/>
                  </a:lnTo>
                  <a:lnTo>
                    <a:pt x="153187" y="95745"/>
                  </a:lnTo>
                  <a:lnTo>
                    <a:pt x="210629" y="38290"/>
                  </a:lnTo>
                  <a:lnTo>
                    <a:pt x="268084" y="95745"/>
                  </a:lnTo>
                  <a:lnTo>
                    <a:pt x="268084" y="0"/>
                  </a:lnTo>
                  <a:lnTo>
                    <a:pt x="0" y="0"/>
                  </a:lnTo>
                  <a:lnTo>
                    <a:pt x="0" y="306387"/>
                  </a:lnTo>
                  <a:lnTo>
                    <a:pt x="306387" y="306387"/>
                  </a:lnTo>
                  <a:lnTo>
                    <a:pt x="306387" y="268084"/>
                  </a:lnTo>
                  <a:lnTo>
                    <a:pt x="306387" y="38290"/>
                  </a:lnTo>
                  <a:lnTo>
                    <a:pt x="306387" y="0"/>
                  </a:lnTo>
                  <a:close/>
                </a:path>
                <a:path w="1219200" h="306704">
                  <a:moveTo>
                    <a:pt x="1219200" y="0"/>
                  </a:moveTo>
                  <a:lnTo>
                    <a:pt x="912799" y="0"/>
                  </a:lnTo>
                  <a:lnTo>
                    <a:pt x="912799" y="306387"/>
                  </a:lnTo>
                  <a:lnTo>
                    <a:pt x="1219200" y="306387"/>
                  </a:lnTo>
                  <a:lnTo>
                    <a:pt x="1219200" y="0"/>
                  </a:lnTo>
                  <a:close/>
                </a:path>
              </a:pathLst>
            </a:custGeom>
            <a:solidFill>
              <a:srgbClr val="BBE0E3"/>
            </a:solidFill>
          </p:spPr>
          <p:txBody>
            <a:bodyPr wrap="square" lIns="0" tIns="0" rIns="0" bIns="0" rtlCol="0"/>
            <a:lstStyle/>
            <a:p/>
          </p:txBody>
        </p:sp>
        <p:pic>
          <p:nvPicPr>
            <p:cNvPr id="7" name="object 7"/>
            <p:cNvPicPr/>
            <p:nvPr/>
          </p:nvPicPr>
          <p:blipFill>
            <a:blip r:embed="rId2"/>
            <a:stretch>
              <a:fillRect/>
            </a:stretch>
          </p:blipFill>
          <p:spPr>
            <a:xfrm>
              <a:off x="7886897" y="6516886"/>
              <a:ext cx="229792" cy="229790"/>
            </a:xfrm>
            <a:prstGeom prst="rect">
              <a:avLst/>
            </a:prstGeom>
          </p:spPr>
        </p:pic>
        <p:sp>
          <p:nvSpPr>
            <p:cNvPr id="8" name="object 8"/>
            <p:cNvSpPr/>
            <p:nvPr/>
          </p:nvSpPr>
          <p:spPr>
            <a:xfrm>
              <a:off x="7543800" y="6478587"/>
              <a:ext cx="306705" cy="306705"/>
            </a:xfrm>
            <a:custGeom>
              <a:rect l="l" t="t" r="r" b="b"/>
              <a:pathLst>
                <a:path w="306704" h="306704">
                  <a:moveTo>
                    <a:pt x="306388" y="306387"/>
                  </a:moveTo>
                  <a:lnTo>
                    <a:pt x="0" y="306387"/>
                  </a:lnTo>
                  <a:lnTo>
                    <a:pt x="0" y="0"/>
                  </a:lnTo>
                  <a:lnTo>
                    <a:pt x="306388" y="0"/>
                  </a:lnTo>
                  <a:lnTo>
                    <a:pt x="306388" y="38298"/>
                  </a:lnTo>
                  <a:lnTo>
                    <a:pt x="153193" y="38298"/>
                  </a:lnTo>
                  <a:lnTo>
                    <a:pt x="38298" y="153194"/>
                  </a:lnTo>
                  <a:lnTo>
                    <a:pt x="67022" y="153194"/>
                  </a:lnTo>
                  <a:lnTo>
                    <a:pt x="67022" y="268089"/>
                  </a:lnTo>
                  <a:lnTo>
                    <a:pt x="306388" y="268089"/>
                  </a:lnTo>
                  <a:lnTo>
                    <a:pt x="306388" y="306387"/>
                  </a:lnTo>
                  <a:close/>
                </a:path>
                <a:path w="306704" h="306704">
                  <a:moveTo>
                    <a:pt x="196279" y="81384"/>
                  </a:moveTo>
                  <a:lnTo>
                    <a:pt x="153193" y="38298"/>
                  </a:lnTo>
                  <a:lnTo>
                    <a:pt x="306388" y="38298"/>
                  </a:lnTo>
                  <a:lnTo>
                    <a:pt x="306388" y="52660"/>
                  </a:lnTo>
                  <a:lnTo>
                    <a:pt x="196279" y="52660"/>
                  </a:lnTo>
                  <a:lnTo>
                    <a:pt x="196279" y="81384"/>
                  </a:lnTo>
                  <a:close/>
                </a:path>
                <a:path w="306704" h="306704">
                  <a:moveTo>
                    <a:pt x="306388" y="268089"/>
                  </a:moveTo>
                  <a:lnTo>
                    <a:pt x="239366" y="268089"/>
                  </a:lnTo>
                  <a:lnTo>
                    <a:pt x="239366" y="153194"/>
                  </a:lnTo>
                  <a:lnTo>
                    <a:pt x="268089" y="153194"/>
                  </a:lnTo>
                  <a:lnTo>
                    <a:pt x="225003" y="110108"/>
                  </a:lnTo>
                  <a:lnTo>
                    <a:pt x="225003" y="52660"/>
                  </a:lnTo>
                  <a:lnTo>
                    <a:pt x="306388" y="52660"/>
                  </a:lnTo>
                  <a:lnTo>
                    <a:pt x="306388" y="268089"/>
                  </a:lnTo>
                  <a:close/>
                </a:path>
              </a:pathLst>
            </a:custGeom>
            <a:solidFill>
              <a:srgbClr val="BBE0E3"/>
            </a:solidFill>
          </p:spPr>
          <p:txBody>
            <a:bodyPr wrap="square" lIns="0" tIns="0" rIns="0" bIns="0" rtlCol="0"/>
            <a:lstStyle/>
            <a:p/>
          </p:txBody>
        </p:sp>
        <p:pic>
          <p:nvPicPr>
            <p:cNvPr id="9" name="object 9"/>
            <p:cNvPicPr/>
            <p:nvPr/>
          </p:nvPicPr>
          <p:blipFill>
            <a:blip r:embed="rId3"/>
            <a:stretch>
              <a:fillRect/>
            </a:stretch>
          </p:blipFill>
          <p:spPr>
            <a:xfrm>
              <a:off x="7582098" y="6516886"/>
              <a:ext cx="229791" cy="229790"/>
            </a:xfrm>
            <a:prstGeom prst="rect">
              <a:avLst/>
            </a:prstGeom>
          </p:spPr>
        </p:pic>
        <p:sp>
          <p:nvSpPr>
            <p:cNvPr id="10" name="object 10"/>
            <p:cNvSpPr/>
            <p:nvPr/>
          </p:nvSpPr>
          <p:spPr>
            <a:xfrm>
              <a:off x="8153400" y="6476999"/>
              <a:ext cx="306705" cy="306705"/>
            </a:xfrm>
            <a:custGeom>
              <a:rect l="l" t="t" r="r" b="b"/>
              <a:pathLst>
                <a:path w="306704" h="306704">
                  <a:moveTo>
                    <a:pt x="306388" y="306387"/>
                  </a:moveTo>
                  <a:lnTo>
                    <a:pt x="0" y="306387"/>
                  </a:lnTo>
                  <a:lnTo>
                    <a:pt x="0" y="0"/>
                  </a:lnTo>
                  <a:lnTo>
                    <a:pt x="306388" y="0"/>
                  </a:lnTo>
                  <a:lnTo>
                    <a:pt x="306388" y="38298"/>
                  </a:lnTo>
                  <a:lnTo>
                    <a:pt x="268089" y="38298"/>
                  </a:lnTo>
                  <a:lnTo>
                    <a:pt x="38298" y="153194"/>
                  </a:lnTo>
                  <a:lnTo>
                    <a:pt x="268089" y="268089"/>
                  </a:lnTo>
                  <a:lnTo>
                    <a:pt x="306388" y="268089"/>
                  </a:lnTo>
                  <a:lnTo>
                    <a:pt x="306388" y="306387"/>
                  </a:lnTo>
                  <a:close/>
                </a:path>
                <a:path w="306704" h="306704">
                  <a:moveTo>
                    <a:pt x="306388" y="268089"/>
                  </a:moveTo>
                  <a:lnTo>
                    <a:pt x="268089" y="268089"/>
                  </a:lnTo>
                  <a:lnTo>
                    <a:pt x="268089" y="38298"/>
                  </a:lnTo>
                  <a:lnTo>
                    <a:pt x="306388" y="38298"/>
                  </a:lnTo>
                  <a:lnTo>
                    <a:pt x="306388" y="268089"/>
                  </a:lnTo>
                  <a:close/>
                </a:path>
              </a:pathLst>
            </a:custGeom>
            <a:solidFill>
              <a:srgbClr val="BBE0E3"/>
            </a:solidFill>
          </p:spPr>
          <p:txBody>
            <a:bodyPr wrap="square" lIns="0" tIns="0" rIns="0" bIns="0" rtlCol="0"/>
            <a:lstStyle/>
            <a:p/>
          </p:txBody>
        </p:sp>
        <p:sp>
          <p:nvSpPr>
            <p:cNvPr id="11" name="object 11"/>
            <p:cNvSpPr/>
            <p:nvPr/>
          </p:nvSpPr>
          <p:spPr>
            <a:xfrm>
              <a:off x="8191698" y="6515297"/>
              <a:ext cx="229870" cy="229870"/>
            </a:xfrm>
            <a:custGeom>
              <a:rect l="l" t="t" r="r" b="b"/>
              <a:pathLst>
                <a:path w="229870" h="229870">
                  <a:moveTo>
                    <a:pt x="229791" y="229791"/>
                  </a:moveTo>
                  <a:lnTo>
                    <a:pt x="0" y="114896"/>
                  </a:lnTo>
                  <a:lnTo>
                    <a:pt x="229791" y="0"/>
                  </a:lnTo>
                  <a:lnTo>
                    <a:pt x="229791" y="229791"/>
                  </a:lnTo>
                  <a:close/>
                </a:path>
              </a:pathLst>
            </a:custGeom>
            <a:solidFill>
              <a:srgbClr val="708688"/>
            </a:solidFill>
          </p:spPr>
          <p:txBody>
            <a:bodyPr wrap="square" lIns="0" tIns="0" rIns="0" bIns="0" rtlCol="0"/>
            <a:lstStyle/>
            <a:p/>
          </p:txBody>
        </p:sp>
      </p:grpSp>
      <p:sp>
        <p:nvSpPr>
          <p:cNvPr id="12" name="object 12"/>
          <p:cNvSpPr txBox="1"/>
          <p:nvPr/>
        </p:nvSpPr>
        <p:spPr>
          <a:xfrm>
            <a:off x="177164" y="605486"/>
            <a:ext cx="8379459" cy="2891790"/>
          </a:xfrm>
          <a:prstGeom prst="rect">
            <a:avLst/>
          </a:prstGeom>
        </p:spPr>
        <p:txBody>
          <a:bodyPr vert="horz" wrap="square" lIns="0" tIns="73660" rIns="0" bIns="0" rtlCol="0">
            <a:spAutoFit/>
          </a:bodyPr>
          <a:lstStyle/>
          <a:p>
            <a:pPr marL="12700">
              <a:lnSpc>
                <a:spcPct val="100000"/>
              </a:lnSpc>
              <a:spcBef>
                <a:spcPts val="580"/>
              </a:spcBef>
            </a:pPr>
            <a:r>
              <a:rPr sz="2400" b="1">
                <a:latin typeface="Microsoft JhengHei"/>
                <a:cs typeface="Microsoft JhengHei"/>
              </a:rPr>
              <a:t>（一）</a:t>
            </a:r>
            <a:r>
              <a:rPr sz="2400" b="1" spc="-10">
                <a:latin typeface="Microsoft JhengHei"/>
                <a:cs typeface="Microsoft JhengHei"/>
              </a:rPr>
              <a:t>电压调节的方式</a:t>
            </a:r>
            <a:endParaRPr sz="2400">
              <a:latin typeface="Microsoft JhengHei"/>
              <a:cs typeface="Microsoft JhengHei"/>
            </a:endParaRPr>
          </a:p>
          <a:p>
            <a:pPr marL="160655">
              <a:lnSpc>
                <a:spcPct val="100000"/>
              </a:lnSpc>
              <a:spcBef>
                <a:spcPts val="480"/>
              </a:spcBef>
            </a:pPr>
            <a:r>
              <a:rPr sz="2400" b="1" spc="-5">
                <a:latin typeface="Microsoft JhengHei"/>
                <a:cs typeface="Microsoft JhengHei"/>
              </a:rPr>
              <a:t>对中枢点的电压进行监视和调节。</a:t>
            </a:r>
            <a:endParaRPr sz="2400">
              <a:latin typeface="Microsoft JhengHei"/>
              <a:cs typeface="Microsoft JhengHei"/>
            </a:endParaRPr>
          </a:p>
          <a:p>
            <a:pPr marL="17780">
              <a:lnSpc>
                <a:spcPct val="100000"/>
              </a:lnSpc>
              <a:spcBef>
                <a:spcPts val="870"/>
              </a:spcBef>
            </a:pPr>
            <a:r>
              <a:rPr sz="2400" b="1" spc="-10">
                <a:latin typeface="Microsoft JhengHei"/>
                <a:cs typeface="Microsoft JhengHei"/>
              </a:rPr>
              <a:t>中枢点调压方式：</a:t>
            </a:r>
            <a:endParaRPr sz="2400">
              <a:latin typeface="Microsoft JhengHei"/>
              <a:cs typeface="Microsoft JhengHei"/>
            </a:endParaRPr>
          </a:p>
          <a:p>
            <a:pPr marL="136525" indent="-119380">
              <a:lnSpc>
                <a:spcPct val="100000"/>
              </a:lnSpc>
              <a:spcBef>
                <a:spcPts val="140"/>
              </a:spcBef>
              <a:buClr>
                <a:srgbClr val="99CC00"/>
              </a:buClr>
              <a:buSzPct val="47916"/>
              <a:buFont typeface="Wingdings"/>
              <a:buChar char=""/>
              <a:tabLst>
                <a:tab pos="137160"/>
              </a:tabLst>
            </a:pPr>
            <a:r>
              <a:rPr sz="2400" b="1" spc="-5">
                <a:latin typeface="Microsoft JhengHei"/>
                <a:cs typeface="Microsoft JhengHei"/>
              </a:rPr>
              <a:t>常调压：不管中枢点的负荷怎样变动，都要保持中枢点的电压</a:t>
            </a:r>
            <a:endParaRPr sz="2400">
              <a:latin typeface="Microsoft JhengHei"/>
              <a:cs typeface="Microsoft JhengHei"/>
            </a:endParaRPr>
          </a:p>
          <a:p>
            <a:pPr marL="17780">
              <a:lnSpc>
                <a:spcPct val="100000"/>
              </a:lnSpc>
              <a:spcBef>
                <a:spcPts val="145"/>
              </a:spcBef>
            </a:pPr>
            <a:r>
              <a:rPr sz="2400" b="1" spc="-10">
                <a:latin typeface="Microsoft JhengHei"/>
                <a:cs typeface="Microsoft JhengHei"/>
              </a:rPr>
              <a:t>偏差为恒定值；</a:t>
            </a:r>
            <a:endParaRPr sz="2400">
              <a:latin typeface="Microsoft JhengHei"/>
              <a:cs typeface="Microsoft JhengHei"/>
            </a:endParaRPr>
          </a:p>
          <a:p>
            <a:pPr marL="136525" indent="-119380">
              <a:lnSpc>
                <a:spcPct val="100000"/>
              </a:lnSpc>
              <a:spcBef>
                <a:spcPts val="145"/>
              </a:spcBef>
              <a:buClr>
                <a:srgbClr val="99CC00"/>
              </a:buClr>
              <a:buSzPct val="47916"/>
              <a:buFont typeface="Wingdings"/>
              <a:buChar char=""/>
              <a:tabLst>
                <a:tab pos="137160"/>
              </a:tabLst>
            </a:pPr>
            <a:r>
              <a:rPr sz="2400" b="1" spc="-5">
                <a:latin typeface="Microsoft JhengHei"/>
                <a:cs typeface="Microsoft JhengHei"/>
              </a:rPr>
              <a:t>逆调压：在最大负荷时，升高母线电压，在最小负荷时，降低</a:t>
            </a:r>
            <a:endParaRPr sz="2400">
              <a:latin typeface="Microsoft JhengHei"/>
              <a:cs typeface="Microsoft JhengHei"/>
            </a:endParaRPr>
          </a:p>
          <a:p>
            <a:pPr marL="17780">
              <a:lnSpc>
                <a:spcPct val="100000"/>
              </a:lnSpc>
              <a:spcBef>
                <a:spcPts val="145"/>
              </a:spcBef>
            </a:pPr>
            <a:r>
              <a:rPr sz="2400" b="1" spc="-10">
                <a:latin typeface="Microsoft JhengHei"/>
                <a:cs typeface="Microsoft JhengHei"/>
              </a:rPr>
              <a:t>母线电压。</a:t>
            </a:r>
            <a:endParaRPr sz="2400">
              <a:latin typeface="Microsoft JhengHei"/>
              <a:cs typeface="Microsoft JhengHei"/>
            </a:endParaRPr>
          </a:p>
        </p:txBody>
      </p:sp>
      <p:sp>
        <p:nvSpPr>
          <p:cNvPr id="13" name="object 13"/>
          <p:cNvSpPr txBox="1">
            <a:spLocks noGrp="1"/>
          </p:cNvSpPr>
          <p:nvPr>
            <p:ph type="ftr" sz="quarter" idx="5"/>
          </p:nvPr>
        </p:nvSpPr>
        <p:spPr>
          <a:prstGeom prst="rect">
            <a:avLst/>
          </a:prstGeom>
        </p:spPr>
        <p:txBody>
          <a:bodyPr vert="horz" wrap="square" lIns="0" tIns="38100" rIns="0" bIns="0" rtlCol="0">
            <a:spAutoFit/>
          </a:bodyPr>
          <a:lstStyle/>
          <a:p>
            <a:pPr marL="12700">
              <a:lnSpc>
                <a:spcPct val="100000"/>
              </a:lnSpc>
              <a:spcBef>
                <a:spcPts val="300"/>
              </a:spcBef>
            </a:pPr>
            <a:r>
              <a:rPr/>
              <a:t>X</a:t>
            </a:r>
          </a:p>
        </p:txBody>
      </p:sp>
      <p:sp>
        <p:nvSpPr>
          <p:cNvPr id="14" name="object 14"/>
          <p:cNvSpPr txBox="1">
            <a:spLocks noGrp="1"/>
          </p:cNvSpPr>
          <p:nvPr>
            <p:ph type="dt" sz="half" idx="6"/>
          </p:nvPr>
        </p:nvSpPr>
        <p:spPr>
          <a:prstGeom prst="rect">
            <a:avLst/>
          </a:prstGeom>
        </p:spPr>
        <p:txBody>
          <a:bodyPr vert="horz" wrap="square" lIns="0" tIns="0" rIns="0" bIns="0" rtlCol="0">
            <a:spAutoFit/>
          </a:bodyPr>
          <a:lstStyle/>
          <a:p>
            <a:pPr marL="12700">
              <a:lnSpc>
                <a:spcPts val="2000"/>
              </a:lnSpc>
            </a:pPr>
            <a:r>
              <a:rPr spc="-10"/>
              <a:t>电气工程系</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供电技术电子课件</a:t>
            </a:r>
          </a:p>
        </p:txBody>
      </p:sp>
      <p:grpSp>
        <p:nvGrpSpPr>
          <p:cNvPr id="3" name="object 3"/>
          <p:cNvGrpSpPr/>
          <p:nvPr/>
        </p:nvGrpSpPr>
        <p:grpSpPr>
          <a:xfrm>
            <a:off x="7543800" y="6476999"/>
            <a:ext cx="1524000" cy="307975"/>
            <a:chOff x="7543800" y="6476999"/>
            <a:chExt cx="1524000" cy="307975"/>
          </a:xfrm>
        </p:grpSpPr>
        <p:sp>
          <p:nvSpPr>
            <p:cNvPr id="4" name="object 4"/>
            <p:cNvSpPr/>
            <p:nvPr/>
          </p:nvSpPr>
          <p:spPr>
            <a:xfrm>
              <a:off x="8458200" y="6478587"/>
              <a:ext cx="306705" cy="306705"/>
            </a:xfrm>
            <a:custGeom>
              <a:rect l="l" t="t" r="r" b="b"/>
              <a:pathLst>
                <a:path w="306704" h="306704">
                  <a:moveTo>
                    <a:pt x="306388" y="306387"/>
                  </a:moveTo>
                  <a:lnTo>
                    <a:pt x="0" y="306387"/>
                  </a:lnTo>
                  <a:lnTo>
                    <a:pt x="0" y="0"/>
                  </a:lnTo>
                  <a:lnTo>
                    <a:pt x="306388" y="0"/>
                  </a:lnTo>
                  <a:lnTo>
                    <a:pt x="306388" y="38298"/>
                  </a:lnTo>
                  <a:lnTo>
                    <a:pt x="38298" y="38298"/>
                  </a:lnTo>
                  <a:lnTo>
                    <a:pt x="38298" y="268089"/>
                  </a:lnTo>
                  <a:lnTo>
                    <a:pt x="306388" y="268089"/>
                  </a:lnTo>
                  <a:lnTo>
                    <a:pt x="306388" y="306387"/>
                  </a:lnTo>
                  <a:close/>
                </a:path>
                <a:path w="306704" h="306704">
                  <a:moveTo>
                    <a:pt x="306388" y="268089"/>
                  </a:moveTo>
                  <a:lnTo>
                    <a:pt x="38298" y="268089"/>
                  </a:lnTo>
                  <a:lnTo>
                    <a:pt x="268089" y="153194"/>
                  </a:lnTo>
                  <a:lnTo>
                    <a:pt x="38298" y="38298"/>
                  </a:lnTo>
                  <a:lnTo>
                    <a:pt x="306388" y="38298"/>
                  </a:lnTo>
                  <a:lnTo>
                    <a:pt x="306388" y="268089"/>
                  </a:lnTo>
                  <a:close/>
                </a:path>
              </a:pathLst>
            </a:custGeom>
            <a:solidFill>
              <a:srgbClr val="BBE0E3"/>
            </a:solidFill>
          </p:spPr>
          <p:txBody>
            <a:bodyPr wrap="square" lIns="0" tIns="0" rIns="0" bIns="0" rtlCol="0"/>
            <a:lstStyle/>
            <a:p/>
          </p:txBody>
        </p:sp>
        <p:sp>
          <p:nvSpPr>
            <p:cNvPr id="5" name="object 5"/>
            <p:cNvSpPr/>
            <p:nvPr/>
          </p:nvSpPr>
          <p:spPr>
            <a:xfrm>
              <a:off x="8496498" y="6516886"/>
              <a:ext cx="229870" cy="229870"/>
            </a:xfrm>
            <a:custGeom>
              <a:rect l="l" t="t" r="r" b="b"/>
              <a:pathLst>
                <a:path w="229870" h="229870">
                  <a:moveTo>
                    <a:pt x="0" y="229790"/>
                  </a:moveTo>
                  <a:lnTo>
                    <a:pt x="0" y="0"/>
                  </a:lnTo>
                  <a:lnTo>
                    <a:pt x="229791" y="114895"/>
                  </a:lnTo>
                  <a:lnTo>
                    <a:pt x="0" y="229790"/>
                  </a:lnTo>
                  <a:close/>
                </a:path>
              </a:pathLst>
            </a:custGeom>
            <a:solidFill>
              <a:srgbClr val="708688"/>
            </a:solidFill>
          </p:spPr>
          <p:txBody>
            <a:bodyPr wrap="square" lIns="0" tIns="0" rIns="0" bIns="0" rtlCol="0"/>
            <a:lstStyle/>
            <a:p/>
          </p:txBody>
        </p:sp>
        <p:sp>
          <p:nvSpPr>
            <p:cNvPr id="6" name="object 6"/>
            <p:cNvSpPr/>
            <p:nvPr/>
          </p:nvSpPr>
          <p:spPr>
            <a:xfrm>
              <a:off x="7848600" y="6478600"/>
              <a:ext cx="1219200" cy="306705"/>
            </a:xfrm>
            <a:custGeom>
              <a:rect l="l" t="t" r="r" b="b"/>
              <a:pathLst>
                <a:path w="1219200" h="306704">
                  <a:moveTo>
                    <a:pt x="306387" y="0"/>
                  </a:moveTo>
                  <a:lnTo>
                    <a:pt x="268084" y="0"/>
                  </a:lnTo>
                  <a:lnTo>
                    <a:pt x="268084" y="95745"/>
                  </a:lnTo>
                  <a:lnTo>
                    <a:pt x="239356" y="95745"/>
                  </a:lnTo>
                  <a:lnTo>
                    <a:pt x="239356" y="181914"/>
                  </a:lnTo>
                  <a:lnTo>
                    <a:pt x="232587" y="215455"/>
                  </a:lnTo>
                  <a:lnTo>
                    <a:pt x="214122" y="242849"/>
                  </a:lnTo>
                  <a:lnTo>
                    <a:pt x="186728" y="261315"/>
                  </a:lnTo>
                  <a:lnTo>
                    <a:pt x="153187" y="268084"/>
                  </a:lnTo>
                  <a:lnTo>
                    <a:pt x="124460" y="268084"/>
                  </a:lnTo>
                  <a:lnTo>
                    <a:pt x="90919" y="261315"/>
                  </a:lnTo>
                  <a:lnTo>
                    <a:pt x="63525" y="242849"/>
                  </a:lnTo>
                  <a:lnTo>
                    <a:pt x="45059" y="215455"/>
                  </a:lnTo>
                  <a:lnTo>
                    <a:pt x="38290" y="181914"/>
                  </a:lnTo>
                  <a:lnTo>
                    <a:pt x="38290" y="95745"/>
                  </a:lnTo>
                  <a:lnTo>
                    <a:pt x="95745" y="95745"/>
                  </a:lnTo>
                  <a:lnTo>
                    <a:pt x="95745" y="181914"/>
                  </a:lnTo>
                  <a:lnTo>
                    <a:pt x="97993" y="193090"/>
                  </a:lnTo>
                  <a:lnTo>
                    <a:pt x="104152" y="202222"/>
                  </a:lnTo>
                  <a:lnTo>
                    <a:pt x="113284" y="208381"/>
                  </a:lnTo>
                  <a:lnTo>
                    <a:pt x="124460" y="210629"/>
                  </a:lnTo>
                  <a:lnTo>
                    <a:pt x="153187" y="210629"/>
                  </a:lnTo>
                  <a:lnTo>
                    <a:pt x="164363" y="208381"/>
                  </a:lnTo>
                  <a:lnTo>
                    <a:pt x="173494" y="202222"/>
                  </a:lnTo>
                  <a:lnTo>
                    <a:pt x="179654" y="193090"/>
                  </a:lnTo>
                  <a:lnTo>
                    <a:pt x="181914" y="181914"/>
                  </a:lnTo>
                  <a:lnTo>
                    <a:pt x="181914" y="95745"/>
                  </a:lnTo>
                  <a:lnTo>
                    <a:pt x="153187" y="95745"/>
                  </a:lnTo>
                  <a:lnTo>
                    <a:pt x="210629" y="38290"/>
                  </a:lnTo>
                  <a:lnTo>
                    <a:pt x="268084" y="95745"/>
                  </a:lnTo>
                  <a:lnTo>
                    <a:pt x="268084" y="0"/>
                  </a:lnTo>
                  <a:lnTo>
                    <a:pt x="0" y="0"/>
                  </a:lnTo>
                  <a:lnTo>
                    <a:pt x="0" y="306387"/>
                  </a:lnTo>
                  <a:lnTo>
                    <a:pt x="306387" y="306387"/>
                  </a:lnTo>
                  <a:lnTo>
                    <a:pt x="306387" y="268084"/>
                  </a:lnTo>
                  <a:lnTo>
                    <a:pt x="306387" y="38290"/>
                  </a:lnTo>
                  <a:lnTo>
                    <a:pt x="306387" y="0"/>
                  </a:lnTo>
                  <a:close/>
                </a:path>
                <a:path w="1219200" h="306704">
                  <a:moveTo>
                    <a:pt x="1219200" y="0"/>
                  </a:moveTo>
                  <a:lnTo>
                    <a:pt x="912799" y="0"/>
                  </a:lnTo>
                  <a:lnTo>
                    <a:pt x="912799" y="306387"/>
                  </a:lnTo>
                  <a:lnTo>
                    <a:pt x="1219200" y="306387"/>
                  </a:lnTo>
                  <a:lnTo>
                    <a:pt x="1219200" y="0"/>
                  </a:lnTo>
                  <a:close/>
                </a:path>
              </a:pathLst>
            </a:custGeom>
            <a:solidFill>
              <a:srgbClr val="BBE0E3"/>
            </a:solidFill>
          </p:spPr>
          <p:txBody>
            <a:bodyPr wrap="square" lIns="0" tIns="0" rIns="0" bIns="0" rtlCol="0"/>
            <a:lstStyle/>
            <a:p/>
          </p:txBody>
        </p:sp>
        <p:pic>
          <p:nvPicPr>
            <p:cNvPr id="7" name="object 7"/>
            <p:cNvPicPr/>
            <p:nvPr/>
          </p:nvPicPr>
          <p:blipFill>
            <a:blip r:embed="rId2"/>
            <a:stretch>
              <a:fillRect/>
            </a:stretch>
          </p:blipFill>
          <p:spPr>
            <a:xfrm>
              <a:off x="7886897" y="6516886"/>
              <a:ext cx="229792" cy="229790"/>
            </a:xfrm>
            <a:prstGeom prst="rect">
              <a:avLst/>
            </a:prstGeom>
          </p:spPr>
        </p:pic>
        <p:sp>
          <p:nvSpPr>
            <p:cNvPr id="8" name="object 8"/>
            <p:cNvSpPr/>
            <p:nvPr/>
          </p:nvSpPr>
          <p:spPr>
            <a:xfrm>
              <a:off x="7543800" y="6478587"/>
              <a:ext cx="306705" cy="306705"/>
            </a:xfrm>
            <a:custGeom>
              <a:rect l="l" t="t" r="r" b="b"/>
              <a:pathLst>
                <a:path w="306704" h="306704">
                  <a:moveTo>
                    <a:pt x="306388" y="306387"/>
                  </a:moveTo>
                  <a:lnTo>
                    <a:pt x="0" y="306387"/>
                  </a:lnTo>
                  <a:lnTo>
                    <a:pt x="0" y="0"/>
                  </a:lnTo>
                  <a:lnTo>
                    <a:pt x="306388" y="0"/>
                  </a:lnTo>
                  <a:lnTo>
                    <a:pt x="306388" y="38298"/>
                  </a:lnTo>
                  <a:lnTo>
                    <a:pt x="153193" y="38298"/>
                  </a:lnTo>
                  <a:lnTo>
                    <a:pt x="38298" y="153194"/>
                  </a:lnTo>
                  <a:lnTo>
                    <a:pt x="67022" y="153194"/>
                  </a:lnTo>
                  <a:lnTo>
                    <a:pt x="67022" y="268089"/>
                  </a:lnTo>
                  <a:lnTo>
                    <a:pt x="306388" y="268089"/>
                  </a:lnTo>
                  <a:lnTo>
                    <a:pt x="306388" y="306387"/>
                  </a:lnTo>
                  <a:close/>
                </a:path>
                <a:path w="306704" h="306704">
                  <a:moveTo>
                    <a:pt x="196279" y="81384"/>
                  </a:moveTo>
                  <a:lnTo>
                    <a:pt x="153193" y="38298"/>
                  </a:lnTo>
                  <a:lnTo>
                    <a:pt x="306388" y="38298"/>
                  </a:lnTo>
                  <a:lnTo>
                    <a:pt x="306388" y="52660"/>
                  </a:lnTo>
                  <a:lnTo>
                    <a:pt x="196279" y="52660"/>
                  </a:lnTo>
                  <a:lnTo>
                    <a:pt x="196279" y="81384"/>
                  </a:lnTo>
                  <a:close/>
                </a:path>
                <a:path w="306704" h="306704">
                  <a:moveTo>
                    <a:pt x="306388" y="268089"/>
                  </a:moveTo>
                  <a:lnTo>
                    <a:pt x="239366" y="268089"/>
                  </a:lnTo>
                  <a:lnTo>
                    <a:pt x="239366" y="153194"/>
                  </a:lnTo>
                  <a:lnTo>
                    <a:pt x="268089" y="153194"/>
                  </a:lnTo>
                  <a:lnTo>
                    <a:pt x="225003" y="110108"/>
                  </a:lnTo>
                  <a:lnTo>
                    <a:pt x="225003" y="52660"/>
                  </a:lnTo>
                  <a:lnTo>
                    <a:pt x="306388" y="52660"/>
                  </a:lnTo>
                  <a:lnTo>
                    <a:pt x="306388" y="268089"/>
                  </a:lnTo>
                  <a:close/>
                </a:path>
              </a:pathLst>
            </a:custGeom>
            <a:solidFill>
              <a:srgbClr val="BBE0E3"/>
            </a:solidFill>
          </p:spPr>
          <p:txBody>
            <a:bodyPr wrap="square" lIns="0" tIns="0" rIns="0" bIns="0" rtlCol="0"/>
            <a:lstStyle/>
            <a:p/>
          </p:txBody>
        </p:sp>
        <p:pic>
          <p:nvPicPr>
            <p:cNvPr id="9" name="object 9"/>
            <p:cNvPicPr/>
            <p:nvPr/>
          </p:nvPicPr>
          <p:blipFill>
            <a:blip r:embed="rId3"/>
            <a:stretch>
              <a:fillRect/>
            </a:stretch>
          </p:blipFill>
          <p:spPr>
            <a:xfrm>
              <a:off x="7582098" y="6516886"/>
              <a:ext cx="229791" cy="229790"/>
            </a:xfrm>
            <a:prstGeom prst="rect">
              <a:avLst/>
            </a:prstGeom>
          </p:spPr>
        </p:pic>
        <p:sp>
          <p:nvSpPr>
            <p:cNvPr id="10" name="object 10"/>
            <p:cNvSpPr/>
            <p:nvPr/>
          </p:nvSpPr>
          <p:spPr>
            <a:xfrm>
              <a:off x="8153400" y="6476999"/>
              <a:ext cx="306705" cy="306705"/>
            </a:xfrm>
            <a:custGeom>
              <a:rect l="l" t="t" r="r" b="b"/>
              <a:pathLst>
                <a:path w="306704" h="306704">
                  <a:moveTo>
                    <a:pt x="306388" y="306387"/>
                  </a:moveTo>
                  <a:lnTo>
                    <a:pt x="0" y="306387"/>
                  </a:lnTo>
                  <a:lnTo>
                    <a:pt x="0" y="0"/>
                  </a:lnTo>
                  <a:lnTo>
                    <a:pt x="306388" y="0"/>
                  </a:lnTo>
                  <a:lnTo>
                    <a:pt x="306388" y="38298"/>
                  </a:lnTo>
                  <a:lnTo>
                    <a:pt x="268089" y="38298"/>
                  </a:lnTo>
                  <a:lnTo>
                    <a:pt x="38298" y="153194"/>
                  </a:lnTo>
                  <a:lnTo>
                    <a:pt x="268089" y="268089"/>
                  </a:lnTo>
                  <a:lnTo>
                    <a:pt x="306388" y="268089"/>
                  </a:lnTo>
                  <a:lnTo>
                    <a:pt x="306388" y="306387"/>
                  </a:lnTo>
                  <a:close/>
                </a:path>
                <a:path w="306704" h="306704">
                  <a:moveTo>
                    <a:pt x="306388" y="268089"/>
                  </a:moveTo>
                  <a:lnTo>
                    <a:pt x="268089" y="268089"/>
                  </a:lnTo>
                  <a:lnTo>
                    <a:pt x="268089" y="38298"/>
                  </a:lnTo>
                  <a:lnTo>
                    <a:pt x="306388" y="38298"/>
                  </a:lnTo>
                  <a:lnTo>
                    <a:pt x="306388" y="268089"/>
                  </a:lnTo>
                  <a:close/>
                </a:path>
              </a:pathLst>
            </a:custGeom>
            <a:solidFill>
              <a:srgbClr val="BBE0E3"/>
            </a:solidFill>
          </p:spPr>
          <p:txBody>
            <a:bodyPr wrap="square" lIns="0" tIns="0" rIns="0" bIns="0" rtlCol="0"/>
            <a:lstStyle/>
            <a:p/>
          </p:txBody>
        </p:sp>
        <p:sp>
          <p:nvSpPr>
            <p:cNvPr id="11" name="object 11"/>
            <p:cNvSpPr/>
            <p:nvPr/>
          </p:nvSpPr>
          <p:spPr>
            <a:xfrm>
              <a:off x="8191698" y="6515297"/>
              <a:ext cx="229870" cy="229870"/>
            </a:xfrm>
            <a:custGeom>
              <a:rect l="l" t="t" r="r" b="b"/>
              <a:pathLst>
                <a:path w="229870" h="229870">
                  <a:moveTo>
                    <a:pt x="229791" y="229791"/>
                  </a:moveTo>
                  <a:lnTo>
                    <a:pt x="0" y="114896"/>
                  </a:lnTo>
                  <a:lnTo>
                    <a:pt x="229791" y="0"/>
                  </a:lnTo>
                  <a:lnTo>
                    <a:pt x="229791" y="229791"/>
                  </a:lnTo>
                  <a:close/>
                </a:path>
              </a:pathLst>
            </a:custGeom>
            <a:solidFill>
              <a:srgbClr val="708688"/>
            </a:solidFill>
          </p:spPr>
          <p:txBody>
            <a:bodyPr wrap="square" lIns="0" tIns="0" rIns="0" bIns="0" rtlCol="0"/>
            <a:lstStyle/>
            <a:p/>
          </p:txBody>
        </p:sp>
      </p:grpSp>
      <p:sp>
        <p:nvSpPr>
          <p:cNvPr id="12" name="object 12"/>
          <p:cNvSpPr txBox="1"/>
          <p:nvPr/>
        </p:nvSpPr>
        <p:spPr>
          <a:xfrm>
            <a:off x="229120" y="300214"/>
            <a:ext cx="3838575" cy="6133465"/>
          </a:xfrm>
          <a:prstGeom prst="rect">
            <a:avLst/>
          </a:prstGeom>
        </p:spPr>
        <p:txBody>
          <a:bodyPr vert="horz" wrap="square" lIns="0" tIns="12700" rIns="0" bIns="0" rtlCol="0">
            <a:spAutoFit/>
          </a:bodyPr>
          <a:lstStyle/>
          <a:p>
            <a:pPr marL="12700" marR="527050" indent="241935">
              <a:lnSpc>
                <a:spcPct val="139800"/>
              </a:lnSpc>
              <a:spcBef>
                <a:spcPts val="100"/>
              </a:spcBef>
            </a:pPr>
            <a:r>
              <a:rPr sz="2400" b="1">
                <a:latin typeface="Microsoft JhengHei"/>
                <a:cs typeface="Microsoft JhengHei"/>
              </a:rPr>
              <a:t>（二）</a:t>
            </a:r>
            <a:r>
              <a:rPr sz="2400" b="1" spc="-10">
                <a:latin typeface="Microsoft JhengHei"/>
                <a:cs typeface="Microsoft JhengHei"/>
              </a:rPr>
              <a:t>电压调节的方法对于电力用户的供配</a:t>
            </a:r>
            <a:endParaRPr sz="2400">
              <a:latin typeface="Microsoft JhengHei"/>
              <a:cs typeface="Microsoft JhengHei"/>
            </a:endParaRPr>
          </a:p>
          <a:p>
            <a:pPr marL="12700" marR="1074420" algn="just">
              <a:lnSpc>
                <a:spcPct val="100000"/>
              </a:lnSpc>
            </a:pPr>
            <a:r>
              <a:rPr sz="2400" b="1" spc="-10">
                <a:latin typeface="Microsoft JhengHei"/>
                <a:cs typeface="Microsoft JhengHei"/>
              </a:rPr>
              <a:t>电系统，电压偏差调节主要以下两方面入</a:t>
            </a:r>
            <a:r>
              <a:rPr sz="2400" b="1" spc="-25">
                <a:latin typeface="Microsoft JhengHei"/>
                <a:cs typeface="Microsoft JhengHei"/>
              </a:rPr>
              <a:t>手。</a:t>
            </a:r>
            <a:endParaRPr sz="2400">
              <a:latin typeface="Microsoft JhengHei"/>
              <a:cs typeface="Microsoft JhengHei"/>
            </a:endParaRPr>
          </a:p>
          <a:p>
            <a:pPr marL="165100">
              <a:lnSpc>
                <a:spcPct val="100000"/>
              </a:lnSpc>
              <a:spcBef>
                <a:spcPts val="1310"/>
              </a:spcBef>
            </a:pPr>
            <a:r>
              <a:rPr sz="2400" b="1">
                <a:latin typeface="Times New Roman"/>
                <a:cs typeface="Times New Roman"/>
              </a:rPr>
              <a:t>1.</a:t>
            </a:r>
            <a:r>
              <a:rPr sz="2400" b="1" spc="-10">
                <a:latin typeface="Microsoft JhengHei"/>
                <a:cs typeface="Microsoft JhengHei"/>
              </a:rPr>
              <a:t>减小线路电压损失</a:t>
            </a:r>
            <a:endParaRPr sz="2400">
              <a:latin typeface="Microsoft JhengHei"/>
              <a:cs typeface="Microsoft JhengHei"/>
            </a:endParaRPr>
          </a:p>
          <a:p>
            <a:pPr marL="168275" indent="-155575">
              <a:lnSpc>
                <a:spcPct val="100000"/>
              </a:lnSpc>
              <a:spcBef>
                <a:spcPts val="1640"/>
              </a:spcBef>
              <a:buClr>
                <a:srgbClr val="99CC00"/>
              </a:buClr>
              <a:buSzPct val="102083"/>
              <a:buFont typeface="Wingdings"/>
              <a:buChar char=""/>
              <a:tabLst>
                <a:tab pos="168275"/>
              </a:tabLst>
            </a:pPr>
            <a:r>
              <a:rPr sz="2400" b="1" spc="-5">
                <a:latin typeface="Microsoft JhengHei"/>
                <a:cs typeface="Microsoft JhengHei"/>
              </a:rPr>
              <a:t>合理地减少系统的阻抗，</a:t>
            </a:r>
            <a:endParaRPr sz="2400">
              <a:latin typeface="Microsoft JhengHei"/>
              <a:cs typeface="Microsoft JhengHei"/>
            </a:endParaRPr>
          </a:p>
          <a:p>
            <a:pPr marL="168275" indent="-155575">
              <a:lnSpc>
                <a:spcPct val="100000"/>
              </a:lnSpc>
              <a:spcBef>
                <a:spcPts val="660"/>
              </a:spcBef>
              <a:buClr>
                <a:srgbClr val="99CC00"/>
              </a:buClr>
              <a:buSzPct val="102083"/>
              <a:buFont typeface="Wingdings"/>
              <a:buChar char=""/>
              <a:tabLst>
                <a:tab pos="168275"/>
              </a:tabLst>
            </a:pPr>
            <a:r>
              <a:rPr sz="2400" b="1" spc="-5">
                <a:latin typeface="Microsoft JhengHei"/>
                <a:cs typeface="Microsoft JhengHei"/>
              </a:rPr>
              <a:t>减少系统的变压级数；</a:t>
            </a:r>
            <a:endParaRPr sz="2400">
              <a:latin typeface="Microsoft JhengHei"/>
              <a:cs typeface="Microsoft JhengHei"/>
            </a:endParaRPr>
          </a:p>
          <a:p>
            <a:pPr marL="168275" indent="-155575">
              <a:lnSpc>
                <a:spcPct val="100000"/>
              </a:lnSpc>
              <a:spcBef>
                <a:spcPts val="660"/>
              </a:spcBef>
              <a:buClr>
                <a:srgbClr val="99CC00"/>
              </a:buClr>
              <a:buSzPct val="102083"/>
              <a:buFont typeface="Wingdings"/>
              <a:buChar char=""/>
              <a:tabLst>
                <a:tab pos="168275"/>
              </a:tabLst>
            </a:pPr>
            <a:r>
              <a:rPr sz="2400" b="1" spc="-5">
                <a:latin typeface="Microsoft JhengHei"/>
                <a:cs typeface="Microsoft JhengHei"/>
              </a:rPr>
              <a:t>尽量保持系统三相平衡；</a:t>
            </a:r>
            <a:endParaRPr sz="2400">
              <a:latin typeface="Microsoft JhengHei"/>
              <a:cs typeface="Microsoft JhengHei"/>
            </a:endParaRPr>
          </a:p>
          <a:p>
            <a:pPr marL="168275" indent="-155575">
              <a:lnSpc>
                <a:spcPct val="100000"/>
              </a:lnSpc>
              <a:spcBef>
                <a:spcPts val="660"/>
              </a:spcBef>
              <a:buClr>
                <a:srgbClr val="99CC00"/>
              </a:buClr>
              <a:buSzPct val="102083"/>
              <a:buFont typeface="Wingdings"/>
              <a:buChar char=""/>
              <a:tabLst>
                <a:tab pos="168275"/>
              </a:tabLst>
            </a:pPr>
            <a:r>
              <a:rPr sz="2400" b="1" spc="-5">
                <a:latin typeface="Microsoft JhengHei"/>
                <a:cs typeface="Microsoft JhengHei"/>
              </a:rPr>
              <a:t>使高压线路深入负荷中心；</a:t>
            </a:r>
            <a:endParaRPr sz="2400">
              <a:latin typeface="Microsoft JhengHei"/>
              <a:cs typeface="Microsoft JhengHei"/>
            </a:endParaRPr>
          </a:p>
          <a:p>
            <a:pPr marL="168275" indent="-155575">
              <a:lnSpc>
                <a:spcPct val="100000"/>
              </a:lnSpc>
              <a:spcBef>
                <a:spcPts val="660"/>
              </a:spcBef>
              <a:buClr>
                <a:srgbClr val="99CC00"/>
              </a:buClr>
              <a:buSzPct val="102083"/>
              <a:buFont typeface="Wingdings"/>
              <a:buChar char=""/>
              <a:tabLst>
                <a:tab pos="168275"/>
              </a:tabLst>
            </a:pPr>
            <a:r>
              <a:rPr sz="2400" b="1" spc="-5">
                <a:latin typeface="Microsoft JhengHei"/>
                <a:cs typeface="Microsoft JhengHei"/>
              </a:rPr>
              <a:t>采用多回路并联供电；</a:t>
            </a:r>
            <a:endParaRPr sz="2400">
              <a:latin typeface="Microsoft JhengHei"/>
              <a:cs typeface="Microsoft JhengHei"/>
            </a:endParaRPr>
          </a:p>
          <a:p>
            <a:pPr marL="168275" indent="-155575">
              <a:lnSpc>
                <a:spcPct val="100000"/>
              </a:lnSpc>
              <a:spcBef>
                <a:spcPts val="660"/>
              </a:spcBef>
              <a:buClr>
                <a:srgbClr val="99CC00"/>
              </a:buClr>
              <a:buSzPct val="102083"/>
              <a:buFont typeface="Wingdings"/>
              <a:buChar char=""/>
              <a:tabLst>
                <a:tab pos="168275"/>
              </a:tabLst>
            </a:pPr>
            <a:r>
              <a:rPr sz="2400" b="1" spc="-5">
                <a:latin typeface="Microsoft JhengHei"/>
                <a:cs typeface="Microsoft JhengHei"/>
              </a:rPr>
              <a:t>设置无功补偿装置等。</a:t>
            </a:r>
            <a:endParaRPr sz="2400">
              <a:latin typeface="Microsoft JhengHei"/>
              <a:cs typeface="Microsoft JhengHei"/>
            </a:endParaRPr>
          </a:p>
          <a:p>
            <a:pPr marL="88265">
              <a:lnSpc>
                <a:spcPct val="100000"/>
              </a:lnSpc>
              <a:spcBef>
                <a:spcPts val="1750"/>
              </a:spcBef>
            </a:pPr>
            <a:r>
              <a:rPr sz="2400" b="1">
                <a:latin typeface="Times New Roman"/>
                <a:cs typeface="Times New Roman"/>
              </a:rPr>
              <a:t>2.</a:t>
            </a:r>
            <a:r>
              <a:rPr sz="2400" b="1" spc="-5">
                <a:latin typeface="Microsoft JhengHei"/>
                <a:cs typeface="Microsoft JhengHei"/>
              </a:rPr>
              <a:t>合理选择变压器的分接头</a:t>
            </a:r>
            <a:endParaRPr sz="2400">
              <a:latin typeface="Microsoft JhengHei"/>
              <a:cs typeface="Microsoft JhengHei"/>
            </a:endParaRPr>
          </a:p>
        </p:txBody>
      </p:sp>
      <p:sp>
        <p:nvSpPr>
          <p:cNvPr id="13" name="object 13"/>
          <p:cNvSpPr txBox="1">
            <a:spLocks noGrp="1"/>
          </p:cNvSpPr>
          <p:nvPr>
            <p:ph type="ftr" sz="quarter" idx="5"/>
          </p:nvPr>
        </p:nvSpPr>
        <p:spPr>
          <a:prstGeom prst="rect">
            <a:avLst/>
          </a:prstGeom>
        </p:spPr>
        <p:txBody>
          <a:bodyPr vert="horz" wrap="square" lIns="0" tIns="38100" rIns="0" bIns="0" rtlCol="0">
            <a:spAutoFit/>
          </a:bodyPr>
          <a:lstStyle/>
          <a:p>
            <a:pPr marL="12700">
              <a:lnSpc>
                <a:spcPct val="100000"/>
              </a:lnSpc>
              <a:spcBef>
                <a:spcPts val="300"/>
              </a:spcBef>
            </a:pPr>
            <a:r>
              <a:rPr/>
              <a:t>X</a:t>
            </a:r>
          </a:p>
        </p:txBody>
      </p:sp>
      <p:sp>
        <p:nvSpPr>
          <p:cNvPr id="14" name="object 14"/>
          <p:cNvSpPr txBox="1">
            <a:spLocks noGrp="1"/>
          </p:cNvSpPr>
          <p:nvPr>
            <p:ph type="dt" sz="half" idx="6"/>
          </p:nvPr>
        </p:nvSpPr>
        <p:spPr>
          <a:prstGeom prst="rect">
            <a:avLst/>
          </a:prstGeom>
        </p:spPr>
        <p:txBody>
          <a:bodyPr vert="horz" wrap="square" lIns="0" tIns="0" rIns="0" bIns="0" rtlCol="0">
            <a:spAutoFit/>
          </a:bodyPr>
          <a:lstStyle/>
          <a:p>
            <a:pPr marL="12700">
              <a:lnSpc>
                <a:spcPts val="2000"/>
              </a:lnSpc>
            </a:pPr>
            <a:r>
              <a:rPr spc="-10"/>
              <a:t>电气工程系</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ctrTitle"/>
          </p:nvPr>
        </p:nvSpPr>
        <p:spPr>
          <a:prstGeom prst="rect">
            <a:avLst/>
          </a:prstGeom>
        </p:spPr>
        <p:txBody>
          <a:bodyPr vert="horz" wrap="square" lIns="0" tIns="12700" rIns="0" bIns="0" rtlCol="0">
            <a:spAutoFit/>
          </a:bodyPr>
          <a:lstStyle/>
          <a:p>
            <a:pPr marL="12700">
              <a:lnSpc>
                <a:spcPct val="100000"/>
              </a:lnSpc>
              <a:spcBef>
                <a:spcPts val="100"/>
              </a:spcBef>
            </a:pPr>
            <a:r>
              <a:rPr spc="-10"/>
              <a:t>供电技术电子课件</a:t>
            </a:r>
          </a:p>
        </p:txBody>
      </p:sp>
      <p:grpSp>
        <p:nvGrpSpPr>
          <p:cNvPr id="3" name="object 3"/>
          <p:cNvGrpSpPr/>
          <p:nvPr/>
        </p:nvGrpSpPr>
        <p:grpSpPr>
          <a:xfrm>
            <a:off x="7543800" y="6476999"/>
            <a:ext cx="1524000" cy="307975"/>
            <a:chOff x="7543800" y="6476999"/>
            <a:chExt cx="1524000" cy="307975"/>
          </a:xfrm>
        </p:grpSpPr>
        <p:sp>
          <p:nvSpPr>
            <p:cNvPr id="4" name="object 4"/>
            <p:cNvSpPr/>
            <p:nvPr/>
          </p:nvSpPr>
          <p:spPr>
            <a:xfrm>
              <a:off x="8458200" y="6478587"/>
              <a:ext cx="306705" cy="306705"/>
            </a:xfrm>
            <a:custGeom>
              <a:rect l="l" t="t" r="r" b="b"/>
              <a:pathLst>
                <a:path w="306704" h="306704">
                  <a:moveTo>
                    <a:pt x="306388" y="306387"/>
                  </a:moveTo>
                  <a:lnTo>
                    <a:pt x="0" y="306387"/>
                  </a:lnTo>
                  <a:lnTo>
                    <a:pt x="0" y="0"/>
                  </a:lnTo>
                  <a:lnTo>
                    <a:pt x="306388" y="0"/>
                  </a:lnTo>
                  <a:lnTo>
                    <a:pt x="306388" y="38298"/>
                  </a:lnTo>
                  <a:lnTo>
                    <a:pt x="38298" y="38298"/>
                  </a:lnTo>
                  <a:lnTo>
                    <a:pt x="38298" y="268089"/>
                  </a:lnTo>
                  <a:lnTo>
                    <a:pt x="306388" y="268089"/>
                  </a:lnTo>
                  <a:lnTo>
                    <a:pt x="306388" y="306387"/>
                  </a:lnTo>
                  <a:close/>
                </a:path>
                <a:path w="306704" h="306704">
                  <a:moveTo>
                    <a:pt x="306388" y="268089"/>
                  </a:moveTo>
                  <a:lnTo>
                    <a:pt x="38298" y="268089"/>
                  </a:lnTo>
                  <a:lnTo>
                    <a:pt x="268089" y="153194"/>
                  </a:lnTo>
                  <a:lnTo>
                    <a:pt x="38298" y="38298"/>
                  </a:lnTo>
                  <a:lnTo>
                    <a:pt x="306388" y="38298"/>
                  </a:lnTo>
                  <a:lnTo>
                    <a:pt x="306388" y="268089"/>
                  </a:lnTo>
                  <a:close/>
                </a:path>
              </a:pathLst>
            </a:custGeom>
            <a:solidFill>
              <a:srgbClr val="BBE0E3"/>
            </a:solidFill>
          </p:spPr>
          <p:txBody>
            <a:bodyPr wrap="square" lIns="0" tIns="0" rIns="0" bIns="0" rtlCol="0"/>
            <a:lstStyle/>
            <a:p/>
          </p:txBody>
        </p:sp>
        <p:sp>
          <p:nvSpPr>
            <p:cNvPr id="5" name="object 5"/>
            <p:cNvSpPr/>
            <p:nvPr/>
          </p:nvSpPr>
          <p:spPr>
            <a:xfrm>
              <a:off x="8496498" y="6516886"/>
              <a:ext cx="229870" cy="229870"/>
            </a:xfrm>
            <a:custGeom>
              <a:rect l="l" t="t" r="r" b="b"/>
              <a:pathLst>
                <a:path w="229870" h="229870">
                  <a:moveTo>
                    <a:pt x="0" y="229790"/>
                  </a:moveTo>
                  <a:lnTo>
                    <a:pt x="0" y="0"/>
                  </a:lnTo>
                  <a:lnTo>
                    <a:pt x="229791" y="114895"/>
                  </a:lnTo>
                  <a:lnTo>
                    <a:pt x="0" y="229790"/>
                  </a:lnTo>
                  <a:close/>
                </a:path>
              </a:pathLst>
            </a:custGeom>
            <a:solidFill>
              <a:srgbClr val="708688"/>
            </a:solidFill>
          </p:spPr>
          <p:txBody>
            <a:bodyPr wrap="square" lIns="0" tIns="0" rIns="0" bIns="0" rtlCol="0"/>
            <a:lstStyle/>
            <a:p/>
          </p:txBody>
        </p:sp>
        <p:sp>
          <p:nvSpPr>
            <p:cNvPr id="6" name="object 6"/>
            <p:cNvSpPr/>
            <p:nvPr/>
          </p:nvSpPr>
          <p:spPr>
            <a:xfrm>
              <a:off x="7848600" y="6478600"/>
              <a:ext cx="1219200" cy="306705"/>
            </a:xfrm>
            <a:custGeom>
              <a:rect l="l" t="t" r="r" b="b"/>
              <a:pathLst>
                <a:path w="1219200" h="306704">
                  <a:moveTo>
                    <a:pt x="306387" y="0"/>
                  </a:moveTo>
                  <a:lnTo>
                    <a:pt x="268084" y="0"/>
                  </a:lnTo>
                  <a:lnTo>
                    <a:pt x="268084" y="95745"/>
                  </a:lnTo>
                  <a:lnTo>
                    <a:pt x="239356" y="95745"/>
                  </a:lnTo>
                  <a:lnTo>
                    <a:pt x="239356" y="181914"/>
                  </a:lnTo>
                  <a:lnTo>
                    <a:pt x="232587" y="215455"/>
                  </a:lnTo>
                  <a:lnTo>
                    <a:pt x="214122" y="242849"/>
                  </a:lnTo>
                  <a:lnTo>
                    <a:pt x="186728" y="261315"/>
                  </a:lnTo>
                  <a:lnTo>
                    <a:pt x="153187" y="268084"/>
                  </a:lnTo>
                  <a:lnTo>
                    <a:pt x="124460" y="268084"/>
                  </a:lnTo>
                  <a:lnTo>
                    <a:pt x="90919" y="261315"/>
                  </a:lnTo>
                  <a:lnTo>
                    <a:pt x="63525" y="242849"/>
                  </a:lnTo>
                  <a:lnTo>
                    <a:pt x="45059" y="215455"/>
                  </a:lnTo>
                  <a:lnTo>
                    <a:pt x="38290" y="181914"/>
                  </a:lnTo>
                  <a:lnTo>
                    <a:pt x="38290" y="95745"/>
                  </a:lnTo>
                  <a:lnTo>
                    <a:pt x="95745" y="95745"/>
                  </a:lnTo>
                  <a:lnTo>
                    <a:pt x="95745" y="181914"/>
                  </a:lnTo>
                  <a:lnTo>
                    <a:pt x="97993" y="193090"/>
                  </a:lnTo>
                  <a:lnTo>
                    <a:pt x="104152" y="202222"/>
                  </a:lnTo>
                  <a:lnTo>
                    <a:pt x="113284" y="208381"/>
                  </a:lnTo>
                  <a:lnTo>
                    <a:pt x="124460" y="210629"/>
                  </a:lnTo>
                  <a:lnTo>
                    <a:pt x="153187" y="210629"/>
                  </a:lnTo>
                  <a:lnTo>
                    <a:pt x="164363" y="208381"/>
                  </a:lnTo>
                  <a:lnTo>
                    <a:pt x="173494" y="202222"/>
                  </a:lnTo>
                  <a:lnTo>
                    <a:pt x="179654" y="193090"/>
                  </a:lnTo>
                  <a:lnTo>
                    <a:pt x="181914" y="181914"/>
                  </a:lnTo>
                  <a:lnTo>
                    <a:pt x="181914" y="95745"/>
                  </a:lnTo>
                  <a:lnTo>
                    <a:pt x="153187" y="95745"/>
                  </a:lnTo>
                  <a:lnTo>
                    <a:pt x="210629" y="38290"/>
                  </a:lnTo>
                  <a:lnTo>
                    <a:pt x="268084" y="95745"/>
                  </a:lnTo>
                  <a:lnTo>
                    <a:pt x="268084" y="0"/>
                  </a:lnTo>
                  <a:lnTo>
                    <a:pt x="0" y="0"/>
                  </a:lnTo>
                  <a:lnTo>
                    <a:pt x="0" y="306387"/>
                  </a:lnTo>
                  <a:lnTo>
                    <a:pt x="306387" y="306387"/>
                  </a:lnTo>
                  <a:lnTo>
                    <a:pt x="306387" y="268084"/>
                  </a:lnTo>
                  <a:lnTo>
                    <a:pt x="306387" y="38290"/>
                  </a:lnTo>
                  <a:lnTo>
                    <a:pt x="306387" y="0"/>
                  </a:lnTo>
                  <a:close/>
                </a:path>
                <a:path w="1219200" h="306704">
                  <a:moveTo>
                    <a:pt x="1219200" y="0"/>
                  </a:moveTo>
                  <a:lnTo>
                    <a:pt x="912799" y="0"/>
                  </a:lnTo>
                  <a:lnTo>
                    <a:pt x="912799" y="306387"/>
                  </a:lnTo>
                  <a:lnTo>
                    <a:pt x="1219200" y="306387"/>
                  </a:lnTo>
                  <a:lnTo>
                    <a:pt x="1219200" y="0"/>
                  </a:lnTo>
                  <a:close/>
                </a:path>
              </a:pathLst>
            </a:custGeom>
            <a:solidFill>
              <a:srgbClr val="BBE0E3"/>
            </a:solidFill>
          </p:spPr>
          <p:txBody>
            <a:bodyPr wrap="square" lIns="0" tIns="0" rIns="0" bIns="0" rtlCol="0"/>
            <a:lstStyle/>
            <a:p/>
          </p:txBody>
        </p:sp>
        <p:pic>
          <p:nvPicPr>
            <p:cNvPr id="7" name="object 7"/>
            <p:cNvPicPr/>
            <p:nvPr/>
          </p:nvPicPr>
          <p:blipFill>
            <a:blip r:embed="rId2"/>
            <a:stretch>
              <a:fillRect/>
            </a:stretch>
          </p:blipFill>
          <p:spPr>
            <a:xfrm>
              <a:off x="7886897" y="6516886"/>
              <a:ext cx="229792" cy="229790"/>
            </a:xfrm>
            <a:prstGeom prst="rect">
              <a:avLst/>
            </a:prstGeom>
          </p:spPr>
        </p:pic>
        <p:sp>
          <p:nvSpPr>
            <p:cNvPr id="8" name="object 8"/>
            <p:cNvSpPr/>
            <p:nvPr/>
          </p:nvSpPr>
          <p:spPr>
            <a:xfrm>
              <a:off x="7543800" y="6478587"/>
              <a:ext cx="306705" cy="306705"/>
            </a:xfrm>
            <a:custGeom>
              <a:rect l="l" t="t" r="r" b="b"/>
              <a:pathLst>
                <a:path w="306704" h="306704">
                  <a:moveTo>
                    <a:pt x="306388" y="306387"/>
                  </a:moveTo>
                  <a:lnTo>
                    <a:pt x="0" y="306387"/>
                  </a:lnTo>
                  <a:lnTo>
                    <a:pt x="0" y="0"/>
                  </a:lnTo>
                  <a:lnTo>
                    <a:pt x="306388" y="0"/>
                  </a:lnTo>
                  <a:lnTo>
                    <a:pt x="306388" y="38298"/>
                  </a:lnTo>
                  <a:lnTo>
                    <a:pt x="153193" y="38298"/>
                  </a:lnTo>
                  <a:lnTo>
                    <a:pt x="38298" y="153194"/>
                  </a:lnTo>
                  <a:lnTo>
                    <a:pt x="67022" y="153194"/>
                  </a:lnTo>
                  <a:lnTo>
                    <a:pt x="67022" y="268089"/>
                  </a:lnTo>
                  <a:lnTo>
                    <a:pt x="306388" y="268089"/>
                  </a:lnTo>
                  <a:lnTo>
                    <a:pt x="306388" y="306387"/>
                  </a:lnTo>
                  <a:close/>
                </a:path>
                <a:path w="306704" h="306704">
                  <a:moveTo>
                    <a:pt x="196279" y="81384"/>
                  </a:moveTo>
                  <a:lnTo>
                    <a:pt x="153193" y="38298"/>
                  </a:lnTo>
                  <a:lnTo>
                    <a:pt x="306388" y="38298"/>
                  </a:lnTo>
                  <a:lnTo>
                    <a:pt x="306388" y="52660"/>
                  </a:lnTo>
                  <a:lnTo>
                    <a:pt x="196279" y="52660"/>
                  </a:lnTo>
                  <a:lnTo>
                    <a:pt x="196279" y="81384"/>
                  </a:lnTo>
                  <a:close/>
                </a:path>
                <a:path w="306704" h="306704">
                  <a:moveTo>
                    <a:pt x="306388" y="268089"/>
                  </a:moveTo>
                  <a:lnTo>
                    <a:pt x="239366" y="268089"/>
                  </a:lnTo>
                  <a:lnTo>
                    <a:pt x="239366" y="153194"/>
                  </a:lnTo>
                  <a:lnTo>
                    <a:pt x="268089" y="153194"/>
                  </a:lnTo>
                  <a:lnTo>
                    <a:pt x="225003" y="110108"/>
                  </a:lnTo>
                  <a:lnTo>
                    <a:pt x="225003" y="52660"/>
                  </a:lnTo>
                  <a:lnTo>
                    <a:pt x="306388" y="52660"/>
                  </a:lnTo>
                  <a:lnTo>
                    <a:pt x="306388" y="268089"/>
                  </a:lnTo>
                  <a:close/>
                </a:path>
              </a:pathLst>
            </a:custGeom>
            <a:solidFill>
              <a:srgbClr val="BBE0E3"/>
            </a:solidFill>
          </p:spPr>
          <p:txBody>
            <a:bodyPr wrap="square" lIns="0" tIns="0" rIns="0" bIns="0" rtlCol="0"/>
            <a:lstStyle/>
            <a:p/>
          </p:txBody>
        </p:sp>
        <p:pic>
          <p:nvPicPr>
            <p:cNvPr id="9" name="object 9"/>
            <p:cNvPicPr/>
            <p:nvPr/>
          </p:nvPicPr>
          <p:blipFill>
            <a:blip r:embed="rId3"/>
            <a:stretch>
              <a:fillRect/>
            </a:stretch>
          </p:blipFill>
          <p:spPr>
            <a:xfrm>
              <a:off x="7582098" y="6516886"/>
              <a:ext cx="229791" cy="229790"/>
            </a:xfrm>
            <a:prstGeom prst="rect">
              <a:avLst/>
            </a:prstGeom>
          </p:spPr>
        </p:pic>
        <p:sp>
          <p:nvSpPr>
            <p:cNvPr id="10" name="object 10"/>
            <p:cNvSpPr/>
            <p:nvPr/>
          </p:nvSpPr>
          <p:spPr>
            <a:xfrm>
              <a:off x="8153400" y="6476999"/>
              <a:ext cx="306705" cy="306705"/>
            </a:xfrm>
            <a:custGeom>
              <a:rect l="l" t="t" r="r" b="b"/>
              <a:pathLst>
                <a:path w="306704" h="306704">
                  <a:moveTo>
                    <a:pt x="306388" y="306387"/>
                  </a:moveTo>
                  <a:lnTo>
                    <a:pt x="0" y="306387"/>
                  </a:lnTo>
                  <a:lnTo>
                    <a:pt x="0" y="0"/>
                  </a:lnTo>
                  <a:lnTo>
                    <a:pt x="306388" y="0"/>
                  </a:lnTo>
                  <a:lnTo>
                    <a:pt x="306388" y="38298"/>
                  </a:lnTo>
                  <a:lnTo>
                    <a:pt x="268089" y="38298"/>
                  </a:lnTo>
                  <a:lnTo>
                    <a:pt x="38298" y="153194"/>
                  </a:lnTo>
                  <a:lnTo>
                    <a:pt x="268089" y="268089"/>
                  </a:lnTo>
                  <a:lnTo>
                    <a:pt x="306388" y="268089"/>
                  </a:lnTo>
                  <a:lnTo>
                    <a:pt x="306388" y="306387"/>
                  </a:lnTo>
                  <a:close/>
                </a:path>
                <a:path w="306704" h="306704">
                  <a:moveTo>
                    <a:pt x="306388" y="268089"/>
                  </a:moveTo>
                  <a:lnTo>
                    <a:pt x="268089" y="268089"/>
                  </a:lnTo>
                  <a:lnTo>
                    <a:pt x="268089" y="38298"/>
                  </a:lnTo>
                  <a:lnTo>
                    <a:pt x="306388" y="38298"/>
                  </a:lnTo>
                  <a:lnTo>
                    <a:pt x="306388" y="268089"/>
                  </a:lnTo>
                  <a:close/>
                </a:path>
              </a:pathLst>
            </a:custGeom>
            <a:solidFill>
              <a:srgbClr val="BBE0E3"/>
            </a:solidFill>
          </p:spPr>
          <p:txBody>
            <a:bodyPr wrap="square" lIns="0" tIns="0" rIns="0" bIns="0" rtlCol="0"/>
            <a:lstStyle/>
            <a:p/>
          </p:txBody>
        </p:sp>
        <p:sp>
          <p:nvSpPr>
            <p:cNvPr id="11" name="object 11"/>
            <p:cNvSpPr/>
            <p:nvPr/>
          </p:nvSpPr>
          <p:spPr>
            <a:xfrm>
              <a:off x="8191698" y="6515297"/>
              <a:ext cx="229870" cy="229870"/>
            </a:xfrm>
            <a:custGeom>
              <a:rect l="l" t="t" r="r" b="b"/>
              <a:pathLst>
                <a:path w="229870" h="229870">
                  <a:moveTo>
                    <a:pt x="229791" y="229791"/>
                  </a:moveTo>
                  <a:lnTo>
                    <a:pt x="0" y="114896"/>
                  </a:lnTo>
                  <a:lnTo>
                    <a:pt x="229791" y="0"/>
                  </a:lnTo>
                  <a:lnTo>
                    <a:pt x="229791" y="229791"/>
                  </a:lnTo>
                  <a:close/>
                </a:path>
              </a:pathLst>
            </a:custGeom>
            <a:solidFill>
              <a:srgbClr val="708688"/>
            </a:solidFill>
          </p:spPr>
          <p:txBody>
            <a:bodyPr wrap="square" lIns="0" tIns="0" rIns="0" bIns="0" rtlCol="0"/>
            <a:lstStyle/>
            <a:p/>
          </p:txBody>
        </p:sp>
      </p:grpSp>
      <p:sp>
        <p:nvSpPr>
          <p:cNvPr id="12" name="object 12"/>
          <p:cNvSpPr txBox="1"/>
          <p:nvPr/>
        </p:nvSpPr>
        <p:spPr>
          <a:xfrm>
            <a:off x="1703387" y="2484120"/>
            <a:ext cx="5715000" cy="513080"/>
          </a:xfrm>
          <a:prstGeom prst="rect">
            <a:avLst/>
          </a:prstGeom>
        </p:spPr>
        <p:txBody>
          <a:bodyPr vert="horz" wrap="square" lIns="0" tIns="12700" rIns="0" bIns="0" rtlCol="0">
            <a:spAutoFit/>
          </a:bodyPr>
          <a:lstStyle/>
          <a:p>
            <a:pPr marL="12700">
              <a:lnSpc>
                <a:spcPct val="100000"/>
              </a:lnSpc>
              <a:spcBef>
                <a:spcPts val="100"/>
              </a:spcBef>
            </a:pPr>
            <a:r>
              <a:rPr sz="3200" b="1" spc="-5">
                <a:latin typeface="Microsoft JhengHei"/>
                <a:cs typeface="Microsoft JhengHei"/>
              </a:rPr>
              <a:t>第三节电压波动和闪变及其抑制</a:t>
            </a:r>
            <a:endParaRPr sz="3200">
              <a:latin typeface="Microsoft JhengHei"/>
              <a:cs typeface="Microsoft JhengHei"/>
            </a:endParaRPr>
          </a:p>
        </p:txBody>
      </p:sp>
      <p:sp>
        <p:nvSpPr>
          <p:cNvPr id="13" name="object 13"/>
          <p:cNvSpPr txBox="1">
            <a:spLocks noGrp="1"/>
          </p:cNvSpPr>
          <p:nvPr>
            <p:ph type="ftr" sz="quarter" idx="5"/>
          </p:nvPr>
        </p:nvSpPr>
        <p:spPr>
          <a:prstGeom prst="rect">
            <a:avLst/>
          </a:prstGeom>
        </p:spPr>
        <p:txBody>
          <a:bodyPr vert="horz" wrap="square" lIns="0" tIns="38100" rIns="0" bIns="0" rtlCol="0">
            <a:spAutoFit/>
          </a:bodyPr>
          <a:lstStyle/>
          <a:p>
            <a:pPr marL="12700">
              <a:lnSpc>
                <a:spcPct val="100000"/>
              </a:lnSpc>
              <a:spcBef>
                <a:spcPts val="300"/>
              </a:spcBef>
            </a:pPr>
            <a:r>
              <a:rPr/>
              <a:t>X</a:t>
            </a:r>
          </a:p>
        </p:txBody>
      </p:sp>
      <p:sp>
        <p:nvSpPr>
          <p:cNvPr id="14" name="object 14"/>
          <p:cNvSpPr txBox="1">
            <a:spLocks noGrp="1"/>
          </p:cNvSpPr>
          <p:nvPr>
            <p:ph type="dt" sz="half" idx="6"/>
          </p:nvPr>
        </p:nvSpPr>
        <p:spPr>
          <a:prstGeom prst="rect">
            <a:avLst/>
          </a:prstGeom>
        </p:spPr>
        <p:txBody>
          <a:bodyPr vert="horz" wrap="square" lIns="0" tIns="0" rIns="0" bIns="0" rtlCol="0">
            <a:spAutoFit/>
          </a:bodyPr>
          <a:lstStyle/>
          <a:p>
            <a:pPr marL="12700">
              <a:lnSpc>
                <a:spcPts val="2000"/>
              </a:lnSpc>
            </a:pPr>
            <a:r>
              <a:rPr spc="-10"/>
              <a:t>电气工程系</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供电技术电子课件</a:t>
            </a:r>
          </a:p>
        </p:txBody>
      </p:sp>
      <p:grpSp>
        <p:nvGrpSpPr>
          <p:cNvPr id="3" name="object 3"/>
          <p:cNvGrpSpPr/>
          <p:nvPr/>
        </p:nvGrpSpPr>
        <p:grpSpPr>
          <a:xfrm>
            <a:off x="7543800" y="6476999"/>
            <a:ext cx="1524000" cy="307975"/>
            <a:chOff x="7543800" y="6476999"/>
            <a:chExt cx="1524000" cy="307975"/>
          </a:xfrm>
        </p:grpSpPr>
        <p:sp>
          <p:nvSpPr>
            <p:cNvPr id="4" name="object 4"/>
            <p:cNvSpPr/>
            <p:nvPr/>
          </p:nvSpPr>
          <p:spPr>
            <a:xfrm>
              <a:off x="8458200" y="6478587"/>
              <a:ext cx="306705" cy="306705"/>
            </a:xfrm>
            <a:custGeom>
              <a:rect l="l" t="t" r="r" b="b"/>
              <a:pathLst>
                <a:path w="306704" h="306704">
                  <a:moveTo>
                    <a:pt x="306388" y="306387"/>
                  </a:moveTo>
                  <a:lnTo>
                    <a:pt x="0" y="306387"/>
                  </a:lnTo>
                  <a:lnTo>
                    <a:pt x="0" y="0"/>
                  </a:lnTo>
                  <a:lnTo>
                    <a:pt x="306388" y="0"/>
                  </a:lnTo>
                  <a:lnTo>
                    <a:pt x="306388" y="38298"/>
                  </a:lnTo>
                  <a:lnTo>
                    <a:pt x="38298" y="38298"/>
                  </a:lnTo>
                  <a:lnTo>
                    <a:pt x="38298" y="268089"/>
                  </a:lnTo>
                  <a:lnTo>
                    <a:pt x="306388" y="268089"/>
                  </a:lnTo>
                  <a:lnTo>
                    <a:pt x="306388" y="306387"/>
                  </a:lnTo>
                  <a:close/>
                </a:path>
                <a:path w="306704" h="306704">
                  <a:moveTo>
                    <a:pt x="306388" y="268089"/>
                  </a:moveTo>
                  <a:lnTo>
                    <a:pt x="38298" y="268089"/>
                  </a:lnTo>
                  <a:lnTo>
                    <a:pt x="268089" y="153194"/>
                  </a:lnTo>
                  <a:lnTo>
                    <a:pt x="38298" y="38298"/>
                  </a:lnTo>
                  <a:lnTo>
                    <a:pt x="306388" y="38298"/>
                  </a:lnTo>
                  <a:lnTo>
                    <a:pt x="306388" y="268089"/>
                  </a:lnTo>
                  <a:close/>
                </a:path>
              </a:pathLst>
            </a:custGeom>
            <a:solidFill>
              <a:srgbClr val="BBE0E3"/>
            </a:solidFill>
          </p:spPr>
          <p:txBody>
            <a:bodyPr wrap="square" lIns="0" tIns="0" rIns="0" bIns="0" rtlCol="0"/>
            <a:lstStyle/>
            <a:p/>
          </p:txBody>
        </p:sp>
        <p:sp>
          <p:nvSpPr>
            <p:cNvPr id="5" name="object 5"/>
            <p:cNvSpPr/>
            <p:nvPr/>
          </p:nvSpPr>
          <p:spPr>
            <a:xfrm>
              <a:off x="8496498" y="6516886"/>
              <a:ext cx="229870" cy="229870"/>
            </a:xfrm>
            <a:custGeom>
              <a:rect l="l" t="t" r="r" b="b"/>
              <a:pathLst>
                <a:path w="229870" h="229870">
                  <a:moveTo>
                    <a:pt x="0" y="229790"/>
                  </a:moveTo>
                  <a:lnTo>
                    <a:pt x="0" y="0"/>
                  </a:lnTo>
                  <a:lnTo>
                    <a:pt x="229791" y="114895"/>
                  </a:lnTo>
                  <a:lnTo>
                    <a:pt x="0" y="229790"/>
                  </a:lnTo>
                  <a:close/>
                </a:path>
              </a:pathLst>
            </a:custGeom>
            <a:solidFill>
              <a:srgbClr val="708688"/>
            </a:solidFill>
          </p:spPr>
          <p:txBody>
            <a:bodyPr wrap="square" lIns="0" tIns="0" rIns="0" bIns="0" rtlCol="0"/>
            <a:lstStyle/>
            <a:p/>
          </p:txBody>
        </p:sp>
        <p:sp>
          <p:nvSpPr>
            <p:cNvPr id="6" name="object 6"/>
            <p:cNvSpPr/>
            <p:nvPr/>
          </p:nvSpPr>
          <p:spPr>
            <a:xfrm>
              <a:off x="7848600" y="6478600"/>
              <a:ext cx="1219200" cy="306705"/>
            </a:xfrm>
            <a:custGeom>
              <a:rect l="l" t="t" r="r" b="b"/>
              <a:pathLst>
                <a:path w="1219200" h="306704">
                  <a:moveTo>
                    <a:pt x="306387" y="0"/>
                  </a:moveTo>
                  <a:lnTo>
                    <a:pt x="268084" y="0"/>
                  </a:lnTo>
                  <a:lnTo>
                    <a:pt x="268084" y="95745"/>
                  </a:lnTo>
                  <a:lnTo>
                    <a:pt x="239356" y="95745"/>
                  </a:lnTo>
                  <a:lnTo>
                    <a:pt x="239356" y="181914"/>
                  </a:lnTo>
                  <a:lnTo>
                    <a:pt x="232587" y="215455"/>
                  </a:lnTo>
                  <a:lnTo>
                    <a:pt x="214122" y="242849"/>
                  </a:lnTo>
                  <a:lnTo>
                    <a:pt x="186728" y="261315"/>
                  </a:lnTo>
                  <a:lnTo>
                    <a:pt x="153187" y="268084"/>
                  </a:lnTo>
                  <a:lnTo>
                    <a:pt x="124460" y="268084"/>
                  </a:lnTo>
                  <a:lnTo>
                    <a:pt x="90919" y="261315"/>
                  </a:lnTo>
                  <a:lnTo>
                    <a:pt x="63525" y="242849"/>
                  </a:lnTo>
                  <a:lnTo>
                    <a:pt x="45059" y="215455"/>
                  </a:lnTo>
                  <a:lnTo>
                    <a:pt x="38290" y="181914"/>
                  </a:lnTo>
                  <a:lnTo>
                    <a:pt x="38290" y="95745"/>
                  </a:lnTo>
                  <a:lnTo>
                    <a:pt x="95745" y="95745"/>
                  </a:lnTo>
                  <a:lnTo>
                    <a:pt x="95745" y="181914"/>
                  </a:lnTo>
                  <a:lnTo>
                    <a:pt x="97993" y="193090"/>
                  </a:lnTo>
                  <a:lnTo>
                    <a:pt x="104152" y="202222"/>
                  </a:lnTo>
                  <a:lnTo>
                    <a:pt x="113284" y="208381"/>
                  </a:lnTo>
                  <a:lnTo>
                    <a:pt x="124460" y="210629"/>
                  </a:lnTo>
                  <a:lnTo>
                    <a:pt x="153187" y="210629"/>
                  </a:lnTo>
                  <a:lnTo>
                    <a:pt x="164363" y="208381"/>
                  </a:lnTo>
                  <a:lnTo>
                    <a:pt x="173494" y="202222"/>
                  </a:lnTo>
                  <a:lnTo>
                    <a:pt x="179654" y="193090"/>
                  </a:lnTo>
                  <a:lnTo>
                    <a:pt x="181914" y="181914"/>
                  </a:lnTo>
                  <a:lnTo>
                    <a:pt x="181914" y="95745"/>
                  </a:lnTo>
                  <a:lnTo>
                    <a:pt x="153187" y="95745"/>
                  </a:lnTo>
                  <a:lnTo>
                    <a:pt x="210629" y="38290"/>
                  </a:lnTo>
                  <a:lnTo>
                    <a:pt x="268084" y="95745"/>
                  </a:lnTo>
                  <a:lnTo>
                    <a:pt x="268084" y="0"/>
                  </a:lnTo>
                  <a:lnTo>
                    <a:pt x="0" y="0"/>
                  </a:lnTo>
                  <a:lnTo>
                    <a:pt x="0" y="306387"/>
                  </a:lnTo>
                  <a:lnTo>
                    <a:pt x="306387" y="306387"/>
                  </a:lnTo>
                  <a:lnTo>
                    <a:pt x="306387" y="268084"/>
                  </a:lnTo>
                  <a:lnTo>
                    <a:pt x="306387" y="38290"/>
                  </a:lnTo>
                  <a:lnTo>
                    <a:pt x="306387" y="0"/>
                  </a:lnTo>
                  <a:close/>
                </a:path>
                <a:path w="1219200" h="306704">
                  <a:moveTo>
                    <a:pt x="1219200" y="0"/>
                  </a:moveTo>
                  <a:lnTo>
                    <a:pt x="912799" y="0"/>
                  </a:lnTo>
                  <a:lnTo>
                    <a:pt x="912799" y="306387"/>
                  </a:lnTo>
                  <a:lnTo>
                    <a:pt x="1219200" y="306387"/>
                  </a:lnTo>
                  <a:lnTo>
                    <a:pt x="1219200" y="0"/>
                  </a:lnTo>
                  <a:close/>
                </a:path>
              </a:pathLst>
            </a:custGeom>
            <a:solidFill>
              <a:srgbClr val="BBE0E3"/>
            </a:solidFill>
          </p:spPr>
          <p:txBody>
            <a:bodyPr wrap="square" lIns="0" tIns="0" rIns="0" bIns="0" rtlCol="0"/>
            <a:lstStyle/>
            <a:p/>
          </p:txBody>
        </p:sp>
        <p:pic>
          <p:nvPicPr>
            <p:cNvPr id="7" name="object 7"/>
            <p:cNvPicPr/>
            <p:nvPr/>
          </p:nvPicPr>
          <p:blipFill>
            <a:blip r:embed="rId2"/>
            <a:stretch>
              <a:fillRect/>
            </a:stretch>
          </p:blipFill>
          <p:spPr>
            <a:xfrm>
              <a:off x="7886897" y="6516886"/>
              <a:ext cx="229792" cy="229790"/>
            </a:xfrm>
            <a:prstGeom prst="rect">
              <a:avLst/>
            </a:prstGeom>
          </p:spPr>
        </p:pic>
        <p:sp>
          <p:nvSpPr>
            <p:cNvPr id="8" name="object 8"/>
            <p:cNvSpPr/>
            <p:nvPr/>
          </p:nvSpPr>
          <p:spPr>
            <a:xfrm>
              <a:off x="7543800" y="6478587"/>
              <a:ext cx="306705" cy="306705"/>
            </a:xfrm>
            <a:custGeom>
              <a:rect l="l" t="t" r="r" b="b"/>
              <a:pathLst>
                <a:path w="306704" h="306704">
                  <a:moveTo>
                    <a:pt x="306388" y="306387"/>
                  </a:moveTo>
                  <a:lnTo>
                    <a:pt x="0" y="306387"/>
                  </a:lnTo>
                  <a:lnTo>
                    <a:pt x="0" y="0"/>
                  </a:lnTo>
                  <a:lnTo>
                    <a:pt x="306388" y="0"/>
                  </a:lnTo>
                  <a:lnTo>
                    <a:pt x="306388" y="38298"/>
                  </a:lnTo>
                  <a:lnTo>
                    <a:pt x="153193" y="38298"/>
                  </a:lnTo>
                  <a:lnTo>
                    <a:pt x="38298" y="153194"/>
                  </a:lnTo>
                  <a:lnTo>
                    <a:pt x="67022" y="153194"/>
                  </a:lnTo>
                  <a:lnTo>
                    <a:pt x="67022" y="268089"/>
                  </a:lnTo>
                  <a:lnTo>
                    <a:pt x="306388" y="268089"/>
                  </a:lnTo>
                  <a:lnTo>
                    <a:pt x="306388" y="306387"/>
                  </a:lnTo>
                  <a:close/>
                </a:path>
                <a:path w="306704" h="306704">
                  <a:moveTo>
                    <a:pt x="196279" y="81384"/>
                  </a:moveTo>
                  <a:lnTo>
                    <a:pt x="153193" y="38298"/>
                  </a:lnTo>
                  <a:lnTo>
                    <a:pt x="306388" y="38298"/>
                  </a:lnTo>
                  <a:lnTo>
                    <a:pt x="306388" y="52660"/>
                  </a:lnTo>
                  <a:lnTo>
                    <a:pt x="196279" y="52660"/>
                  </a:lnTo>
                  <a:lnTo>
                    <a:pt x="196279" y="81384"/>
                  </a:lnTo>
                  <a:close/>
                </a:path>
                <a:path w="306704" h="306704">
                  <a:moveTo>
                    <a:pt x="306388" y="268089"/>
                  </a:moveTo>
                  <a:lnTo>
                    <a:pt x="239366" y="268089"/>
                  </a:lnTo>
                  <a:lnTo>
                    <a:pt x="239366" y="153194"/>
                  </a:lnTo>
                  <a:lnTo>
                    <a:pt x="268089" y="153194"/>
                  </a:lnTo>
                  <a:lnTo>
                    <a:pt x="225003" y="110108"/>
                  </a:lnTo>
                  <a:lnTo>
                    <a:pt x="225003" y="52660"/>
                  </a:lnTo>
                  <a:lnTo>
                    <a:pt x="306388" y="52660"/>
                  </a:lnTo>
                  <a:lnTo>
                    <a:pt x="306388" y="268089"/>
                  </a:lnTo>
                  <a:close/>
                </a:path>
              </a:pathLst>
            </a:custGeom>
            <a:solidFill>
              <a:srgbClr val="BBE0E3"/>
            </a:solidFill>
          </p:spPr>
          <p:txBody>
            <a:bodyPr wrap="square" lIns="0" tIns="0" rIns="0" bIns="0" rtlCol="0"/>
            <a:lstStyle/>
            <a:p/>
          </p:txBody>
        </p:sp>
        <p:pic>
          <p:nvPicPr>
            <p:cNvPr id="9" name="object 9"/>
            <p:cNvPicPr/>
            <p:nvPr/>
          </p:nvPicPr>
          <p:blipFill>
            <a:blip r:embed="rId3"/>
            <a:stretch>
              <a:fillRect/>
            </a:stretch>
          </p:blipFill>
          <p:spPr>
            <a:xfrm>
              <a:off x="7582098" y="6516886"/>
              <a:ext cx="229791" cy="229790"/>
            </a:xfrm>
            <a:prstGeom prst="rect">
              <a:avLst/>
            </a:prstGeom>
          </p:spPr>
        </p:pic>
        <p:sp>
          <p:nvSpPr>
            <p:cNvPr id="10" name="object 10"/>
            <p:cNvSpPr/>
            <p:nvPr/>
          </p:nvSpPr>
          <p:spPr>
            <a:xfrm>
              <a:off x="8153400" y="6476999"/>
              <a:ext cx="306705" cy="306705"/>
            </a:xfrm>
            <a:custGeom>
              <a:rect l="l" t="t" r="r" b="b"/>
              <a:pathLst>
                <a:path w="306704" h="306704">
                  <a:moveTo>
                    <a:pt x="306388" y="306387"/>
                  </a:moveTo>
                  <a:lnTo>
                    <a:pt x="0" y="306387"/>
                  </a:lnTo>
                  <a:lnTo>
                    <a:pt x="0" y="0"/>
                  </a:lnTo>
                  <a:lnTo>
                    <a:pt x="306388" y="0"/>
                  </a:lnTo>
                  <a:lnTo>
                    <a:pt x="306388" y="38298"/>
                  </a:lnTo>
                  <a:lnTo>
                    <a:pt x="268089" y="38298"/>
                  </a:lnTo>
                  <a:lnTo>
                    <a:pt x="38298" y="153194"/>
                  </a:lnTo>
                  <a:lnTo>
                    <a:pt x="268089" y="268089"/>
                  </a:lnTo>
                  <a:lnTo>
                    <a:pt x="306388" y="268089"/>
                  </a:lnTo>
                  <a:lnTo>
                    <a:pt x="306388" y="306387"/>
                  </a:lnTo>
                  <a:close/>
                </a:path>
                <a:path w="306704" h="306704">
                  <a:moveTo>
                    <a:pt x="306388" y="268089"/>
                  </a:moveTo>
                  <a:lnTo>
                    <a:pt x="268089" y="268089"/>
                  </a:lnTo>
                  <a:lnTo>
                    <a:pt x="268089" y="38298"/>
                  </a:lnTo>
                  <a:lnTo>
                    <a:pt x="306388" y="38298"/>
                  </a:lnTo>
                  <a:lnTo>
                    <a:pt x="306388" y="268089"/>
                  </a:lnTo>
                  <a:close/>
                </a:path>
              </a:pathLst>
            </a:custGeom>
            <a:solidFill>
              <a:srgbClr val="BBE0E3"/>
            </a:solidFill>
          </p:spPr>
          <p:txBody>
            <a:bodyPr wrap="square" lIns="0" tIns="0" rIns="0" bIns="0" rtlCol="0"/>
            <a:lstStyle/>
            <a:p/>
          </p:txBody>
        </p:sp>
        <p:sp>
          <p:nvSpPr>
            <p:cNvPr id="11" name="object 11"/>
            <p:cNvSpPr/>
            <p:nvPr/>
          </p:nvSpPr>
          <p:spPr>
            <a:xfrm>
              <a:off x="8191698" y="6515297"/>
              <a:ext cx="229870" cy="229870"/>
            </a:xfrm>
            <a:custGeom>
              <a:rect l="l" t="t" r="r" b="b"/>
              <a:pathLst>
                <a:path w="229870" h="229870">
                  <a:moveTo>
                    <a:pt x="229791" y="229791"/>
                  </a:moveTo>
                  <a:lnTo>
                    <a:pt x="0" y="114896"/>
                  </a:lnTo>
                  <a:lnTo>
                    <a:pt x="229791" y="0"/>
                  </a:lnTo>
                  <a:lnTo>
                    <a:pt x="229791" y="229791"/>
                  </a:lnTo>
                  <a:close/>
                </a:path>
              </a:pathLst>
            </a:custGeom>
            <a:solidFill>
              <a:srgbClr val="708688"/>
            </a:solidFill>
          </p:spPr>
          <p:txBody>
            <a:bodyPr wrap="square" lIns="0" tIns="0" rIns="0" bIns="0" rtlCol="0"/>
            <a:lstStyle/>
            <a:p/>
          </p:txBody>
        </p:sp>
      </p:grpSp>
      <p:sp>
        <p:nvSpPr>
          <p:cNvPr id="12" name="object 12"/>
          <p:cNvSpPr txBox="1"/>
          <p:nvPr/>
        </p:nvSpPr>
        <p:spPr>
          <a:xfrm>
            <a:off x="341211" y="742300"/>
            <a:ext cx="8331200" cy="1976755"/>
          </a:xfrm>
          <a:prstGeom prst="rect">
            <a:avLst/>
          </a:prstGeom>
        </p:spPr>
        <p:txBody>
          <a:bodyPr vert="horz" wrap="square" lIns="0" tIns="12700" rIns="0" bIns="0" rtlCol="0">
            <a:spAutoFit/>
          </a:bodyPr>
          <a:lstStyle/>
          <a:p>
            <a:pPr marL="433070">
              <a:lnSpc>
                <a:spcPct val="100000"/>
              </a:lnSpc>
              <a:spcBef>
                <a:spcPts val="100"/>
              </a:spcBef>
            </a:pPr>
            <a:r>
              <a:rPr sz="2400" b="1" spc="-5">
                <a:latin typeface="Microsoft JhengHei"/>
                <a:cs typeface="Microsoft JhengHei"/>
              </a:rPr>
              <a:t>一、电压波动和闪变的基本概念</a:t>
            </a:r>
            <a:endParaRPr sz="2400">
              <a:latin typeface="Microsoft JhengHei"/>
              <a:cs typeface="Microsoft JhengHei"/>
            </a:endParaRPr>
          </a:p>
          <a:p>
            <a:pPr>
              <a:lnSpc>
                <a:spcPct val="100000"/>
              </a:lnSpc>
              <a:spcBef>
                <a:spcPts val="70"/>
              </a:spcBef>
            </a:pPr>
            <a:endParaRPr sz="1950">
              <a:latin typeface="Microsoft JhengHei"/>
              <a:cs typeface="Microsoft JhengHei"/>
            </a:endParaRPr>
          </a:p>
          <a:p>
            <a:pPr marL="50800" marR="43180" algn="just">
              <a:lnSpc>
                <a:spcPct val="102099"/>
              </a:lnSpc>
            </a:pPr>
            <a:r>
              <a:rPr sz="2400" b="1" spc="-5">
                <a:latin typeface="Microsoft JhengHei"/>
                <a:cs typeface="Microsoft JhengHei"/>
              </a:rPr>
              <a:t>电压波动是指电压在系统电网中作快速短时的变化。电压波动值，以用户公共供电点的相邻最大与最小电压值之差对电网额</a:t>
            </a:r>
            <a:r>
              <a:rPr sz="2400" b="1">
                <a:latin typeface="Microsoft JhengHei"/>
                <a:cs typeface="Microsoft JhengHei"/>
              </a:rPr>
              <a:t>定电压</a:t>
            </a:r>
            <a:r>
              <a:rPr sz="2400" b="1" i="1">
                <a:latin typeface="Times New Roman"/>
                <a:cs typeface="Times New Roman"/>
              </a:rPr>
              <a:t>U</a:t>
            </a:r>
            <a:r>
              <a:rPr sz="2325" b="1" baseline="-25089">
                <a:latin typeface="Times New Roman"/>
                <a:cs typeface="Times New Roman"/>
              </a:rPr>
              <a:t>N</a:t>
            </a:r>
            <a:r>
              <a:rPr sz="2400" b="1" spc="-10">
                <a:latin typeface="Microsoft JhengHei"/>
                <a:cs typeface="Microsoft JhengHei"/>
              </a:rPr>
              <a:t>的百分值表示，即</a:t>
            </a:r>
            <a:endParaRPr sz="2400">
              <a:latin typeface="Microsoft JhengHei"/>
              <a:cs typeface="Microsoft JhengHei"/>
            </a:endParaRPr>
          </a:p>
        </p:txBody>
      </p:sp>
      <p:sp>
        <p:nvSpPr>
          <p:cNvPr id="13" name="object 13"/>
          <p:cNvSpPr txBox="1"/>
          <p:nvPr/>
        </p:nvSpPr>
        <p:spPr>
          <a:xfrm>
            <a:off x="455549" y="3924412"/>
            <a:ext cx="8026400" cy="1784350"/>
          </a:xfrm>
          <a:prstGeom prst="rect">
            <a:avLst/>
          </a:prstGeom>
        </p:spPr>
        <p:txBody>
          <a:bodyPr vert="horz" wrap="square" lIns="0" tIns="12700" rIns="0" bIns="0" rtlCol="0">
            <a:spAutoFit/>
          </a:bodyPr>
          <a:lstStyle/>
          <a:p>
            <a:pPr marL="88900" marR="5080">
              <a:lnSpc>
                <a:spcPct val="105000"/>
              </a:lnSpc>
              <a:spcBef>
                <a:spcPts val="100"/>
              </a:spcBef>
            </a:pPr>
            <a:r>
              <a:rPr sz="2400" b="1" spc="-5">
                <a:latin typeface="Microsoft JhengHei"/>
                <a:cs typeface="Microsoft JhengHei"/>
              </a:rPr>
              <a:t>电压波动是由于负荷急剧变动的冲击负荷所引起。影响电气</a:t>
            </a:r>
            <a:r>
              <a:rPr sz="2400" b="1" spc="-10">
                <a:latin typeface="Microsoft JhengHei"/>
                <a:cs typeface="Microsoft JhengHei"/>
              </a:rPr>
              <a:t>设备的正常工作。</a:t>
            </a:r>
            <a:endParaRPr sz="2400">
              <a:latin typeface="Microsoft JhengHei"/>
              <a:cs typeface="Microsoft JhengHei"/>
            </a:endParaRPr>
          </a:p>
          <a:p>
            <a:pPr marL="12700" marR="81280">
              <a:lnSpc>
                <a:spcPct val="105000"/>
              </a:lnSpc>
              <a:spcBef>
                <a:spcPts val="1750"/>
              </a:spcBef>
            </a:pPr>
            <a:r>
              <a:rPr sz="2400" b="1">
                <a:latin typeface="Microsoft JhengHei"/>
                <a:cs typeface="Microsoft JhengHei"/>
              </a:rPr>
              <a:t>闪变是指人眼对灯闪的主观感觉。引起灯光（照度）</a:t>
            </a:r>
            <a:r>
              <a:rPr sz="2400" b="1" spc="-20">
                <a:latin typeface="Microsoft JhengHei"/>
                <a:cs typeface="Microsoft JhengHei"/>
              </a:rPr>
              <a:t>闪变的</a:t>
            </a:r>
            <a:r>
              <a:rPr sz="2400" b="1" spc="-5">
                <a:latin typeface="Microsoft JhengHei"/>
                <a:cs typeface="Microsoft JhengHei"/>
              </a:rPr>
              <a:t>波动电压，称为闪变电压。</a:t>
            </a:r>
            <a:endParaRPr sz="2400">
              <a:latin typeface="Microsoft JhengHei"/>
              <a:cs typeface="Microsoft JhengHei"/>
            </a:endParaRPr>
          </a:p>
        </p:txBody>
      </p:sp>
      <p:pic>
        <p:nvPicPr>
          <p:cNvPr id="14" name="object 14"/>
          <p:cNvPicPr/>
          <p:nvPr/>
        </p:nvPicPr>
        <p:blipFill>
          <a:blip r:embed="rId4"/>
          <a:stretch>
            <a:fillRect/>
          </a:stretch>
        </p:blipFill>
        <p:spPr>
          <a:xfrm>
            <a:off x="3051175" y="2924175"/>
            <a:ext cx="2949575" cy="889000"/>
          </a:xfrm>
          <a:prstGeom prst="rect">
            <a:avLst/>
          </a:prstGeom>
        </p:spPr>
      </p:pic>
      <p:sp>
        <p:nvSpPr>
          <p:cNvPr id="15" name="object 15"/>
          <p:cNvSpPr txBox="1">
            <a:spLocks noGrp="1"/>
          </p:cNvSpPr>
          <p:nvPr>
            <p:ph type="ftr" sz="quarter" idx="5"/>
          </p:nvPr>
        </p:nvSpPr>
        <p:spPr>
          <a:prstGeom prst="rect">
            <a:avLst/>
          </a:prstGeom>
        </p:spPr>
        <p:txBody>
          <a:bodyPr vert="horz" wrap="square" lIns="0" tIns="38100" rIns="0" bIns="0" rtlCol="0">
            <a:spAutoFit/>
          </a:bodyPr>
          <a:lstStyle/>
          <a:p>
            <a:pPr marL="12700">
              <a:lnSpc>
                <a:spcPct val="100000"/>
              </a:lnSpc>
              <a:spcBef>
                <a:spcPts val="300"/>
              </a:spcBef>
            </a:pPr>
            <a:r>
              <a:rPr/>
              <a:t>X</a:t>
            </a:r>
          </a:p>
        </p:txBody>
      </p:sp>
      <p:sp>
        <p:nvSpPr>
          <p:cNvPr id="16" name="object 16"/>
          <p:cNvSpPr txBox="1">
            <a:spLocks noGrp="1"/>
          </p:cNvSpPr>
          <p:nvPr>
            <p:ph type="dt" sz="half" idx="6"/>
          </p:nvPr>
        </p:nvSpPr>
        <p:spPr>
          <a:prstGeom prst="rect">
            <a:avLst/>
          </a:prstGeom>
        </p:spPr>
        <p:txBody>
          <a:bodyPr vert="horz" wrap="square" lIns="0" tIns="0" rIns="0" bIns="0" rtlCol="0">
            <a:spAutoFit/>
          </a:bodyPr>
          <a:lstStyle/>
          <a:p>
            <a:pPr marL="12700">
              <a:lnSpc>
                <a:spcPts val="2000"/>
              </a:lnSpc>
            </a:pPr>
            <a:r>
              <a:rPr spc="-10"/>
              <a:t>电气工程系</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235065" y="40957"/>
            <a:ext cx="2057400" cy="330200"/>
          </a:xfrm>
          <a:prstGeom prst="rect">
            <a:avLst/>
          </a:prstGeom>
        </p:spPr>
        <p:txBody>
          <a:bodyPr vert="horz" wrap="square" lIns="0" tIns="12700" rIns="0" bIns="0" rtlCol="0">
            <a:spAutoFit/>
          </a:bodyPr>
          <a:lstStyle/>
          <a:p>
            <a:pPr marL="12700">
              <a:lnSpc>
                <a:spcPct val="100000"/>
              </a:lnSpc>
              <a:spcBef>
                <a:spcPts val="100"/>
              </a:spcBef>
            </a:pPr>
            <a:r>
              <a:rPr spc="-10"/>
              <a:t>供电技术电子课件</a:t>
            </a:r>
          </a:p>
        </p:txBody>
      </p:sp>
      <p:grpSp>
        <p:nvGrpSpPr>
          <p:cNvPr id="3" name="object 3"/>
          <p:cNvGrpSpPr/>
          <p:nvPr/>
        </p:nvGrpSpPr>
        <p:grpSpPr>
          <a:xfrm>
            <a:off x="7543800" y="6476999"/>
            <a:ext cx="1524000" cy="307975"/>
            <a:chOff x="7543800" y="6476999"/>
            <a:chExt cx="1524000" cy="307975"/>
          </a:xfrm>
        </p:grpSpPr>
        <p:sp>
          <p:nvSpPr>
            <p:cNvPr id="4" name="object 4"/>
            <p:cNvSpPr/>
            <p:nvPr/>
          </p:nvSpPr>
          <p:spPr>
            <a:xfrm>
              <a:off x="8458200" y="6478587"/>
              <a:ext cx="306705" cy="306705"/>
            </a:xfrm>
            <a:custGeom>
              <a:rect l="l" t="t" r="r" b="b"/>
              <a:pathLst>
                <a:path w="306704" h="306704">
                  <a:moveTo>
                    <a:pt x="306388" y="306387"/>
                  </a:moveTo>
                  <a:lnTo>
                    <a:pt x="0" y="306387"/>
                  </a:lnTo>
                  <a:lnTo>
                    <a:pt x="0" y="0"/>
                  </a:lnTo>
                  <a:lnTo>
                    <a:pt x="306388" y="0"/>
                  </a:lnTo>
                  <a:lnTo>
                    <a:pt x="306388" y="38298"/>
                  </a:lnTo>
                  <a:lnTo>
                    <a:pt x="38298" y="38298"/>
                  </a:lnTo>
                  <a:lnTo>
                    <a:pt x="38298" y="268089"/>
                  </a:lnTo>
                  <a:lnTo>
                    <a:pt x="306388" y="268089"/>
                  </a:lnTo>
                  <a:lnTo>
                    <a:pt x="306388" y="306387"/>
                  </a:lnTo>
                  <a:close/>
                </a:path>
                <a:path w="306704" h="306704">
                  <a:moveTo>
                    <a:pt x="306388" y="268089"/>
                  </a:moveTo>
                  <a:lnTo>
                    <a:pt x="38298" y="268089"/>
                  </a:lnTo>
                  <a:lnTo>
                    <a:pt x="268089" y="153194"/>
                  </a:lnTo>
                  <a:lnTo>
                    <a:pt x="38298" y="38298"/>
                  </a:lnTo>
                  <a:lnTo>
                    <a:pt x="306388" y="38298"/>
                  </a:lnTo>
                  <a:lnTo>
                    <a:pt x="306388" y="268089"/>
                  </a:lnTo>
                  <a:close/>
                </a:path>
              </a:pathLst>
            </a:custGeom>
            <a:solidFill>
              <a:srgbClr val="BBE0E3"/>
            </a:solidFill>
          </p:spPr>
          <p:txBody>
            <a:bodyPr wrap="square" lIns="0" tIns="0" rIns="0" bIns="0" rtlCol="0"/>
            <a:lstStyle/>
            <a:p/>
          </p:txBody>
        </p:sp>
        <p:sp>
          <p:nvSpPr>
            <p:cNvPr id="5" name="object 5"/>
            <p:cNvSpPr/>
            <p:nvPr/>
          </p:nvSpPr>
          <p:spPr>
            <a:xfrm>
              <a:off x="8496498" y="6516886"/>
              <a:ext cx="229870" cy="229870"/>
            </a:xfrm>
            <a:custGeom>
              <a:rect l="l" t="t" r="r" b="b"/>
              <a:pathLst>
                <a:path w="229870" h="229870">
                  <a:moveTo>
                    <a:pt x="0" y="229790"/>
                  </a:moveTo>
                  <a:lnTo>
                    <a:pt x="0" y="0"/>
                  </a:lnTo>
                  <a:lnTo>
                    <a:pt x="229791" y="114895"/>
                  </a:lnTo>
                  <a:lnTo>
                    <a:pt x="0" y="229790"/>
                  </a:lnTo>
                  <a:close/>
                </a:path>
              </a:pathLst>
            </a:custGeom>
            <a:solidFill>
              <a:srgbClr val="708688"/>
            </a:solidFill>
          </p:spPr>
          <p:txBody>
            <a:bodyPr wrap="square" lIns="0" tIns="0" rIns="0" bIns="0" rtlCol="0"/>
            <a:lstStyle/>
            <a:p/>
          </p:txBody>
        </p:sp>
        <p:sp>
          <p:nvSpPr>
            <p:cNvPr id="6" name="object 6"/>
            <p:cNvSpPr/>
            <p:nvPr/>
          </p:nvSpPr>
          <p:spPr>
            <a:xfrm>
              <a:off x="7848600" y="6478600"/>
              <a:ext cx="1219200" cy="306705"/>
            </a:xfrm>
            <a:custGeom>
              <a:rect l="l" t="t" r="r" b="b"/>
              <a:pathLst>
                <a:path w="1219200" h="306704">
                  <a:moveTo>
                    <a:pt x="306387" y="0"/>
                  </a:moveTo>
                  <a:lnTo>
                    <a:pt x="268084" y="0"/>
                  </a:lnTo>
                  <a:lnTo>
                    <a:pt x="268084" y="95745"/>
                  </a:lnTo>
                  <a:lnTo>
                    <a:pt x="239356" y="95745"/>
                  </a:lnTo>
                  <a:lnTo>
                    <a:pt x="239356" y="181914"/>
                  </a:lnTo>
                  <a:lnTo>
                    <a:pt x="232587" y="215455"/>
                  </a:lnTo>
                  <a:lnTo>
                    <a:pt x="214122" y="242849"/>
                  </a:lnTo>
                  <a:lnTo>
                    <a:pt x="186728" y="261315"/>
                  </a:lnTo>
                  <a:lnTo>
                    <a:pt x="153187" y="268084"/>
                  </a:lnTo>
                  <a:lnTo>
                    <a:pt x="124460" y="268084"/>
                  </a:lnTo>
                  <a:lnTo>
                    <a:pt x="90919" y="261315"/>
                  </a:lnTo>
                  <a:lnTo>
                    <a:pt x="63525" y="242849"/>
                  </a:lnTo>
                  <a:lnTo>
                    <a:pt x="45059" y="215455"/>
                  </a:lnTo>
                  <a:lnTo>
                    <a:pt x="38290" y="181914"/>
                  </a:lnTo>
                  <a:lnTo>
                    <a:pt x="38290" y="95745"/>
                  </a:lnTo>
                  <a:lnTo>
                    <a:pt x="95745" y="95745"/>
                  </a:lnTo>
                  <a:lnTo>
                    <a:pt x="95745" y="181914"/>
                  </a:lnTo>
                  <a:lnTo>
                    <a:pt x="97993" y="193090"/>
                  </a:lnTo>
                  <a:lnTo>
                    <a:pt x="104152" y="202222"/>
                  </a:lnTo>
                  <a:lnTo>
                    <a:pt x="113284" y="208381"/>
                  </a:lnTo>
                  <a:lnTo>
                    <a:pt x="124460" y="210629"/>
                  </a:lnTo>
                  <a:lnTo>
                    <a:pt x="153187" y="210629"/>
                  </a:lnTo>
                  <a:lnTo>
                    <a:pt x="164363" y="208381"/>
                  </a:lnTo>
                  <a:lnTo>
                    <a:pt x="173494" y="202222"/>
                  </a:lnTo>
                  <a:lnTo>
                    <a:pt x="179654" y="193090"/>
                  </a:lnTo>
                  <a:lnTo>
                    <a:pt x="181914" y="181914"/>
                  </a:lnTo>
                  <a:lnTo>
                    <a:pt x="181914" y="95745"/>
                  </a:lnTo>
                  <a:lnTo>
                    <a:pt x="153187" y="95745"/>
                  </a:lnTo>
                  <a:lnTo>
                    <a:pt x="210629" y="38290"/>
                  </a:lnTo>
                  <a:lnTo>
                    <a:pt x="268084" y="95745"/>
                  </a:lnTo>
                  <a:lnTo>
                    <a:pt x="268084" y="0"/>
                  </a:lnTo>
                  <a:lnTo>
                    <a:pt x="0" y="0"/>
                  </a:lnTo>
                  <a:lnTo>
                    <a:pt x="0" y="306387"/>
                  </a:lnTo>
                  <a:lnTo>
                    <a:pt x="306387" y="306387"/>
                  </a:lnTo>
                  <a:lnTo>
                    <a:pt x="306387" y="268084"/>
                  </a:lnTo>
                  <a:lnTo>
                    <a:pt x="306387" y="38290"/>
                  </a:lnTo>
                  <a:lnTo>
                    <a:pt x="306387" y="0"/>
                  </a:lnTo>
                  <a:close/>
                </a:path>
                <a:path w="1219200" h="306704">
                  <a:moveTo>
                    <a:pt x="1219200" y="0"/>
                  </a:moveTo>
                  <a:lnTo>
                    <a:pt x="912799" y="0"/>
                  </a:lnTo>
                  <a:lnTo>
                    <a:pt x="912799" y="306387"/>
                  </a:lnTo>
                  <a:lnTo>
                    <a:pt x="1219200" y="306387"/>
                  </a:lnTo>
                  <a:lnTo>
                    <a:pt x="1219200" y="0"/>
                  </a:lnTo>
                  <a:close/>
                </a:path>
              </a:pathLst>
            </a:custGeom>
            <a:solidFill>
              <a:srgbClr val="BBE0E3"/>
            </a:solidFill>
          </p:spPr>
          <p:txBody>
            <a:bodyPr wrap="square" lIns="0" tIns="0" rIns="0" bIns="0" rtlCol="0"/>
            <a:lstStyle/>
            <a:p/>
          </p:txBody>
        </p:sp>
        <p:pic>
          <p:nvPicPr>
            <p:cNvPr id="7" name="object 7"/>
            <p:cNvPicPr/>
            <p:nvPr/>
          </p:nvPicPr>
          <p:blipFill>
            <a:blip r:embed="rId2"/>
            <a:stretch>
              <a:fillRect/>
            </a:stretch>
          </p:blipFill>
          <p:spPr>
            <a:xfrm>
              <a:off x="7886897" y="6516886"/>
              <a:ext cx="229792" cy="229790"/>
            </a:xfrm>
            <a:prstGeom prst="rect">
              <a:avLst/>
            </a:prstGeom>
          </p:spPr>
        </p:pic>
        <p:sp>
          <p:nvSpPr>
            <p:cNvPr id="8" name="object 8"/>
            <p:cNvSpPr/>
            <p:nvPr/>
          </p:nvSpPr>
          <p:spPr>
            <a:xfrm>
              <a:off x="7543800" y="6478587"/>
              <a:ext cx="306705" cy="306705"/>
            </a:xfrm>
            <a:custGeom>
              <a:rect l="l" t="t" r="r" b="b"/>
              <a:pathLst>
                <a:path w="306704" h="306704">
                  <a:moveTo>
                    <a:pt x="306388" y="306387"/>
                  </a:moveTo>
                  <a:lnTo>
                    <a:pt x="0" y="306387"/>
                  </a:lnTo>
                  <a:lnTo>
                    <a:pt x="0" y="0"/>
                  </a:lnTo>
                  <a:lnTo>
                    <a:pt x="306388" y="0"/>
                  </a:lnTo>
                  <a:lnTo>
                    <a:pt x="306388" y="38298"/>
                  </a:lnTo>
                  <a:lnTo>
                    <a:pt x="153193" y="38298"/>
                  </a:lnTo>
                  <a:lnTo>
                    <a:pt x="38298" y="153194"/>
                  </a:lnTo>
                  <a:lnTo>
                    <a:pt x="67022" y="153194"/>
                  </a:lnTo>
                  <a:lnTo>
                    <a:pt x="67022" y="268089"/>
                  </a:lnTo>
                  <a:lnTo>
                    <a:pt x="306388" y="268089"/>
                  </a:lnTo>
                  <a:lnTo>
                    <a:pt x="306388" y="306387"/>
                  </a:lnTo>
                  <a:close/>
                </a:path>
                <a:path w="306704" h="306704">
                  <a:moveTo>
                    <a:pt x="196279" y="81384"/>
                  </a:moveTo>
                  <a:lnTo>
                    <a:pt x="153193" y="38298"/>
                  </a:lnTo>
                  <a:lnTo>
                    <a:pt x="306388" y="38298"/>
                  </a:lnTo>
                  <a:lnTo>
                    <a:pt x="306388" y="52660"/>
                  </a:lnTo>
                  <a:lnTo>
                    <a:pt x="196279" y="52660"/>
                  </a:lnTo>
                  <a:lnTo>
                    <a:pt x="196279" y="81384"/>
                  </a:lnTo>
                  <a:close/>
                </a:path>
                <a:path w="306704" h="306704">
                  <a:moveTo>
                    <a:pt x="306388" y="268089"/>
                  </a:moveTo>
                  <a:lnTo>
                    <a:pt x="239366" y="268089"/>
                  </a:lnTo>
                  <a:lnTo>
                    <a:pt x="239366" y="153194"/>
                  </a:lnTo>
                  <a:lnTo>
                    <a:pt x="268089" y="153194"/>
                  </a:lnTo>
                  <a:lnTo>
                    <a:pt x="225003" y="110108"/>
                  </a:lnTo>
                  <a:lnTo>
                    <a:pt x="225003" y="52660"/>
                  </a:lnTo>
                  <a:lnTo>
                    <a:pt x="306388" y="52660"/>
                  </a:lnTo>
                  <a:lnTo>
                    <a:pt x="306388" y="268089"/>
                  </a:lnTo>
                  <a:close/>
                </a:path>
              </a:pathLst>
            </a:custGeom>
            <a:solidFill>
              <a:srgbClr val="BBE0E3"/>
            </a:solidFill>
          </p:spPr>
          <p:txBody>
            <a:bodyPr wrap="square" lIns="0" tIns="0" rIns="0" bIns="0" rtlCol="0"/>
            <a:lstStyle/>
            <a:p/>
          </p:txBody>
        </p:sp>
        <p:pic>
          <p:nvPicPr>
            <p:cNvPr id="9" name="object 9"/>
            <p:cNvPicPr/>
            <p:nvPr/>
          </p:nvPicPr>
          <p:blipFill>
            <a:blip r:embed="rId3"/>
            <a:stretch>
              <a:fillRect/>
            </a:stretch>
          </p:blipFill>
          <p:spPr>
            <a:xfrm>
              <a:off x="7582098" y="6516886"/>
              <a:ext cx="229791" cy="229790"/>
            </a:xfrm>
            <a:prstGeom prst="rect">
              <a:avLst/>
            </a:prstGeom>
          </p:spPr>
        </p:pic>
        <p:sp>
          <p:nvSpPr>
            <p:cNvPr id="10" name="object 10"/>
            <p:cNvSpPr/>
            <p:nvPr/>
          </p:nvSpPr>
          <p:spPr>
            <a:xfrm>
              <a:off x="8153400" y="6476999"/>
              <a:ext cx="306705" cy="306705"/>
            </a:xfrm>
            <a:custGeom>
              <a:rect l="l" t="t" r="r" b="b"/>
              <a:pathLst>
                <a:path w="306704" h="306704">
                  <a:moveTo>
                    <a:pt x="306388" y="306387"/>
                  </a:moveTo>
                  <a:lnTo>
                    <a:pt x="0" y="306387"/>
                  </a:lnTo>
                  <a:lnTo>
                    <a:pt x="0" y="0"/>
                  </a:lnTo>
                  <a:lnTo>
                    <a:pt x="306388" y="0"/>
                  </a:lnTo>
                  <a:lnTo>
                    <a:pt x="306388" y="38298"/>
                  </a:lnTo>
                  <a:lnTo>
                    <a:pt x="268089" y="38298"/>
                  </a:lnTo>
                  <a:lnTo>
                    <a:pt x="38298" y="153194"/>
                  </a:lnTo>
                  <a:lnTo>
                    <a:pt x="268089" y="268089"/>
                  </a:lnTo>
                  <a:lnTo>
                    <a:pt x="306388" y="268089"/>
                  </a:lnTo>
                  <a:lnTo>
                    <a:pt x="306388" y="306387"/>
                  </a:lnTo>
                  <a:close/>
                </a:path>
                <a:path w="306704" h="306704">
                  <a:moveTo>
                    <a:pt x="306388" y="268089"/>
                  </a:moveTo>
                  <a:lnTo>
                    <a:pt x="268089" y="268089"/>
                  </a:lnTo>
                  <a:lnTo>
                    <a:pt x="268089" y="38298"/>
                  </a:lnTo>
                  <a:lnTo>
                    <a:pt x="306388" y="38298"/>
                  </a:lnTo>
                  <a:lnTo>
                    <a:pt x="306388" y="268089"/>
                  </a:lnTo>
                  <a:close/>
                </a:path>
              </a:pathLst>
            </a:custGeom>
            <a:solidFill>
              <a:srgbClr val="BBE0E3"/>
            </a:solidFill>
          </p:spPr>
          <p:txBody>
            <a:bodyPr wrap="square" lIns="0" tIns="0" rIns="0" bIns="0" rtlCol="0"/>
            <a:lstStyle/>
            <a:p/>
          </p:txBody>
        </p:sp>
        <p:sp>
          <p:nvSpPr>
            <p:cNvPr id="11" name="object 11"/>
            <p:cNvSpPr/>
            <p:nvPr/>
          </p:nvSpPr>
          <p:spPr>
            <a:xfrm>
              <a:off x="8191698" y="6515297"/>
              <a:ext cx="229870" cy="229870"/>
            </a:xfrm>
            <a:custGeom>
              <a:rect l="l" t="t" r="r" b="b"/>
              <a:pathLst>
                <a:path w="229870" h="229870">
                  <a:moveTo>
                    <a:pt x="229791" y="229791"/>
                  </a:moveTo>
                  <a:lnTo>
                    <a:pt x="0" y="114896"/>
                  </a:lnTo>
                  <a:lnTo>
                    <a:pt x="229791" y="0"/>
                  </a:lnTo>
                  <a:lnTo>
                    <a:pt x="229791" y="229791"/>
                  </a:lnTo>
                  <a:close/>
                </a:path>
              </a:pathLst>
            </a:custGeom>
            <a:solidFill>
              <a:srgbClr val="708688"/>
            </a:solidFill>
          </p:spPr>
          <p:txBody>
            <a:bodyPr wrap="square" lIns="0" tIns="0" rIns="0" bIns="0" rtlCol="0"/>
            <a:lstStyle/>
            <a:p/>
          </p:txBody>
        </p:sp>
      </p:grpSp>
      <p:sp>
        <p:nvSpPr>
          <p:cNvPr id="12" name="object 12"/>
          <p:cNvSpPr/>
          <p:nvPr/>
        </p:nvSpPr>
        <p:spPr>
          <a:xfrm>
            <a:off x="457200" y="274638"/>
            <a:ext cx="8229600" cy="1143000"/>
          </a:xfrm>
          <a:custGeom>
            <a:rect l="l" t="t" r="r" b="b"/>
            <a:pathLst>
              <a:path w="8229600" h="1143000">
                <a:moveTo>
                  <a:pt x="8229600" y="1142999"/>
                </a:moveTo>
                <a:lnTo>
                  <a:pt x="0" y="1142999"/>
                </a:lnTo>
                <a:lnTo>
                  <a:pt x="0" y="0"/>
                </a:lnTo>
                <a:lnTo>
                  <a:pt x="8229600" y="0"/>
                </a:lnTo>
                <a:lnTo>
                  <a:pt x="8229600" y="1142999"/>
                </a:lnTo>
                <a:close/>
              </a:path>
            </a:pathLst>
          </a:custGeom>
          <a:solidFill>
            <a:srgbClr val="FFFFFF"/>
          </a:solidFill>
        </p:spPr>
        <p:txBody>
          <a:bodyPr wrap="square" lIns="0" tIns="0" rIns="0" bIns="0" rtlCol="0"/>
          <a:lstStyle/>
          <a:p/>
        </p:txBody>
      </p:sp>
      <p:sp>
        <p:nvSpPr>
          <p:cNvPr id="13" name="object 13"/>
          <p:cNvSpPr txBox="1"/>
          <p:nvPr/>
        </p:nvSpPr>
        <p:spPr>
          <a:xfrm>
            <a:off x="398322" y="317182"/>
            <a:ext cx="8610600" cy="1985010"/>
          </a:xfrm>
          <a:prstGeom prst="rect">
            <a:avLst/>
          </a:prstGeom>
        </p:spPr>
        <p:txBody>
          <a:bodyPr vert="horz" wrap="square" lIns="0" tIns="12700" rIns="0" bIns="0" rtlCol="0">
            <a:spAutoFit/>
          </a:bodyPr>
          <a:lstStyle/>
          <a:p>
            <a:pPr marR="255270" algn="ctr">
              <a:lnSpc>
                <a:spcPct val="100000"/>
              </a:lnSpc>
              <a:spcBef>
                <a:spcPts val="100"/>
              </a:spcBef>
            </a:pPr>
            <a:r>
              <a:rPr sz="2400" b="1" spc="-5">
                <a:latin typeface="Microsoft JhengHei"/>
                <a:cs typeface="Microsoft JhengHei"/>
              </a:rPr>
              <a:t>二、电压波动值的估算</a:t>
            </a:r>
            <a:endParaRPr sz="2400">
              <a:latin typeface="Microsoft JhengHei"/>
              <a:cs typeface="Microsoft JhengHei"/>
            </a:endParaRPr>
          </a:p>
          <a:p>
            <a:pPr>
              <a:lnSpc>
                <a:spcPct val="100000"/>
              </a:lnSpc>
              <a:spcBef>
                <a:spcPts val="90"/>
              </a:spcBef>
            </a:pPr>
            <a:endParaRPr sz="2650">
              <a:latin typeface="Microsoft JhengHei"/>
              <a:cs typeface="Microsoft JhengHei"/>
            </a:endParaRPr>
          </a:p>
          <a:p>
            <a:pPr marL="12700" marR="5080">
              <a:lnSpc>
                <a:spcPct val="131700"/>
              </a:lnSpc>
            </a:pPr>
            <a:r>
              <a:rPr sz="2400" b="1">
                <a:latin typeface="Times New Roman"/>
                <a:cs typeface="Times New Roman"/>
              </a:rPr>
              <a:t>1</a:t>
            </a:r>
            <a:r>
              <a:rPr sz="2400" b="1">
                <a:latin typeface="Microsoft JhengHei"/>
                <a:cs typeface="Microsoft JhengHei"/>
              </a:rPr>
              <a:t>）当已知三相负荷的有功和无功功率变化量</a:t>
            </a:r>
            <a:r>
              <a:rPr sz="1600">
                <a:latin typeface="MS Gothic"/>
                <a:cs typeface="MS Gothic"/>
              </a:rPr>
              <a:t>△</a:t>
            </a:r>
            <a:r>
              <a:rPr sz="2400" i="1">
                <a:latin typeface="Times New Roman"/>
                <a:cs typeface="Times New Roman"/>
              </a:rPr>
              <a:t>P</a:t>
            </a:r>
            <a:r>
              <a:rPr sz="2400" b="1">
                <a:latin typeface="Microsoft JhengHei"/>
                <a:cs typeface="Microsoft JhengHei"/>
              </a:rPr>
              <a:t>和</a:t>
            </a:r>
            <a:r>
              <a:rPr sz="1600">
                <a:latin typeface="MS Gothic"/>
                <a:cs typeface="MS Gothic"/>
              </a:rPr>
              <a:t>△</a:t>
            </a:r>
            <a:r>
              <a:rPr sz="2400" i="1">
                <a:latin typeface="Times New Roman"/>
                <a:cs typeface="Times New Roman"/>
              </a:rPr>
              <a:t>Q</a:t>
            </a:r>
            <a:r>
              <a:rPr sz="2400" b="1" spc="-10">
                <a:latin typeface="Microsoft JhengHei"/>
                <a:cs typeface="Microsoft JhengHei"/>
              </a:rPr>
              <a:t>时，则可按按下式计算：</a:t>
            </a:r>
            <a:endParaRPr sz="2400">
              <a:latin typeface="Microsoft JhengHei"/>
              <a:cs typeface="Microsoft JhengHei"/>
            </a:endParaRPr>
          </a:p>
        </p:txBody>
      </p:sp>
      <p:pic>
        <p:nvPicPr>
          <p:cNvPr id="14" name="object 14"/>
          <p:cNvPicPr/>
          <p:nvPr/>
        </p:nvPicPr>
        <p:blipFill>
          <a:blip r:embed="rId4"/>
          <a:stretch>
            <a:fillRect/>
          </a:stretch>
        </p:blipFill>
        <p:spPr>
          <a:xfrm>
            <a:off x="3132138" y="2420938"/>
            <a:ext cx="3313111" cy="887411"/>
          </a:xfrm>
          <a:prstGeom prst="rect">
            <a:avLst/>
          </a:prstGeom>
        </p:spPr>
      </p:pic>
      <p:sp>
        <p:nvSpPr>
          <p:cNvPr id="15" name="object 15"/>
          <p:cNvSpPr txBox="1"/>
          <p:nvPr/>
        </p:nvSpPr>
        <p:spPr>
          <a:xfrm>
            <a:off x="299897" y="3661338"/>
            <a:ext cx="7336790" cy="1038860"/>
          </a:xfrm>
          <a:prstGeom prst="rect">
            <a:avLst/>
          </a:prstGeom>
        </p:spPr>
        <p:txBody>
          <a:bodyPr vert="horz" wrap="square" lIns="0" tIns="12700" rIns="0" bIns="0" rtlCol="0">
            <a:spAutoFit/>
          </a:bodyPr>
          <a:lstStyle/>
          <a:p>
            <a:pPr marL="327025">
              <a:lnSpc>
                <a:spcPct val="100000"/>
              </a:lnSpc>
              <a:spcBef>
                <a:spcPts val="100"/>
              </a:spcBef>
            </a:pPr>
            <a:r>
              <a:rPr sz="2400" b="1" spc="-5">
                <a:latin typeface="Microsoft JhengHei"/>
                <a:cs typeface="Microsoft JhengHei"/>
              </a:rPr>
              <a:t>式中，</a:t>
            </a:r>
            <a:r>
              <a:rPr sz="2400" i="1" spc="-10">
                <a:latin typeface="Times New Roman"/>
                <a:cs typeface="Times New Roman"/>
              </a:rPr>
              <a:t>R</a:t>
            </a:r>
            <a:r>
              <a:rPr sz="2775" spc="-15" baseline="-21021">
                <a:latin typeface="Times New Roman"/>
                <a:cs typeface="Times New Roman"/>
              </a:rPr>
              <a:t>∑</a:t>
            </a:r>
            <a:r>
              <a:rPr sz="2400">
                <a:latin typeface="宋体"/>
                <a:cs typeface="宋体"/>
              </a:rPr>
              <a:t>、</a:t>
            </a:r>
            <a:r>
              <a:rPr sz="2400" i="1" spc="-10">
                <a:latin typeface="Times New Roman"/>
                <a:cs typeface="Times New Roman"/>
              </a:rPr>
              <a:t>X</a:t>
            </a:r>
            <a:r>
              <a:rPr sz="2775" spc="-15" baseline="-21021">
                <a:latin typeface="Times New Roman"/>
                <a:cs typeface="Times New Roman"/>
              </a:rPr>
              <a:t>∑</a:t>
            </a:r>
            <a:r>
              <a:rPr sz="2400" b="1" spc="-5">
                <a:latin typeface="Microsoft JhengHei"/>
                <a:cs typeface="Microsoft JhengHei"/>
              </a:rPr>
              <a:t>分别为电网的等值电阻和电抗。</a:t>
            </a:r>
            <a:endParaRPr sz="2400">
              <a:latin typeface="Microsoft JhengHei"/>
              <a:cs typeface="Microsoft JhengHei"/>
            </a:endParaRPr>
          </a:p>
          <a:p>
            <a:pPr marL="38100">
              <a:lnSpc>
                <a:spcPct val="100000"/>
              </a:lnSpc>
              <a:spcBef>
                <a:spcPts val="2220"/>
              </a:spcBef>
            </a:pPr>
            <a:r>
              <a:rPr sz="2400" b="1">
                <a:latin typeface="Times New Roman"/>
                <a:cs typeface="Times New Roman"/>
              </a:rPr>
              <a:t>2</a:t>
            </a:r>
            <a:r>
              <a:rPr sz="2400" b="1">
                <a:latin typeface="Microsoft JhengHei"/>
                <a:cs typeface="Microsoft JhengHei"/>
              </a:rPr>
              <a:t>）在高压电网中，由于</a:t>
            </a:r>
            <a:r>
              <a:rPr sz="2400" i="1" spc="-10">
                <a:latin typeface="Times New Roman"/>
                <a:cs typeface="Times New Roman"/>
              </a:rPr>
              <a:t>X</a:t>
            </a:r>
            <a:r>
              <a:rPr sz="2775" spc="-15" baseline="-21021">
                <a:latin typeface="Times New Roman"/>
                <a:cs typeface="Times New Roman"/>
              </a:rPr>
              <a:t>∑</a:t>
            </a:r>
            <a:r>
              <a:rPr sz="2400" spc="-10">
                <a:latin typeface="宋体"/>
                <a:cs typeface="宋体"/>
              </a:rPr>
              <a:t>＞</a:t>
            </a:r>
            <a:r>
              <a:rPr sz="2400" i="1" spc="-10">
                <a:latin typeface="Times New Roman"/>
                <a:cs typeface="Times New Roman"/>
              </a:rPr>
              <a:t>R</a:t>
            </a:r>
            <a:r>
              <a:rPr sz="2775" spc="-15" baseline="-21021">
                <a:latin typeface="Times New Roman"/>
                <a:cs typeface="Times New Roman"/>
              </a:rPr>
              <a:t>∑</a:t>
            </a:r>
            <a:r>
              <a:rPr sz="2400" b="1" spc="-10">
                <a:latin typeface="Microsoft JhengHei"/>
                <a:cs typeface="Microsoft JhengHei"/>
              </a:rPr>
              <a:t>，因此可按下式计算：</a:t>
            </a:r>
            <a:endParaRPr sz="2400">
              <a:latin typeface="Microsoft JhengHei"/>
              <a:cs typeface="Microsoft JhengHei"/>
            </a:endParaRPr>
          </a:p>
        </p:txBody>
      </p:sp>
      <p:pic>
        <p:nvPicPr>
          <p:cNvPr id="16" name="object 16"/>
          <p:cNvPicPr/>
          <p:nvPr/>
        </p:nvPicPr>
        <p:blipFill>
          <a:blip r:embed="rId5"/>
          <a:stretch>
            <a:fillRect/>
          </a:stretch>
        </p:blipFill>
        <p:spPr>
          <a:xfrm>
            <a:off x="3132138" y="4941887"/>
            <a:ext cx="3168650" cy="1087437"/>
          </a:xfrm>
          <a:prstGeom prst="rect">
            <a:avLst/>
          </a:prstGeom>
        </p:spPr>
      </p:pic>
      <p:sp>
        <p:nvSpPr>
          <p:cNvPr id="17" name="object 17"/>
          <p:cNvSpPr txBox="1">
            <a:spLocks noGrp="1"/>
          </p:cNvSpPr>
          <p:nvPr>
            <p:ph type="ftr" sz="quarter" idx="5"/>
          </p:nvPr>
        </p:nvSpPr>
        <p:spPr>
          <a:prstGeom prst="rect">
            <a:avLst/>
          </a:prstGeom>
        </p:spPr>
        <p:txBody>
          <a:bodyPr vert="horz" wrap="square" lIns="0" tIns="38100" rIns="0" bIns="0" rtlCol="0">
            <a:spAutoFit/>
          </a:bodyPr>
          <a:lstStyle/>
          <a:p>
            <a:pPr marL="12700">
              <a:lnSpc>
                <a:spcPct val="100000"/>
              </a:lnSpc>
              <a:spcBef>
                <a:spcPts val="300"/>
              </a:spcBef>
            </a:pPr>
            <a:r>
              <a:rPr/>
              <a:t>X</a:t>
            </a:r>
          </a:p>
        </p:txBody>
      </p:sp>
      <p:sp>
        <p:nvSpPr>
          <p:cNvPr id="18" name="object 18"/>
          <p:cNvSpPr txBox="1">
            <a:spLocks noGrp="1"/>
          </p:cNvSpPr>
          <p:nvPr>
            <p:ph type="dt" sz="half" idx="6"/>
          </p:nvPr>
        </p:nvSpPr>
        <p:spPr>
          <a:prstGeom prst="rect">
            <a:avLst/>
          </a:prstGeom>
        </p:spPr>
        <p:txBody>
          <a:bodyPr vert="horz" wrap="square" lIns="0" tIns="0" rIns="0" bIns="0" rtlCol="0">
            <a:spAutoFit/>
          </a:bodyPr>
          <a:lstStyle/>
          <a:p>
            <a:pPr marL="12700">
              <a:lnSpc>
                <a:spcPts val="2000"/>
              </a:lnSpc>
            </a:pPr>
            <a:r>
              <a:rPr spc="-10"/>
              <a:t>电气工程系</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供电技术电子课件</a:t>
            </a:r>
          </a:p>
        </p:txBody>
      </p:sp>
      <p:grpSp>
        <p:nvGrpSpPr>
          <p:cNvPr id="3" name="object 3"/>
          <p:cNvGrpSpPr/>
          <p:nvPr/>
        </p:nvGrpSpPr>
        <p:grpSpPr>
          <a:xfrm>
            <a:off x="7543800" y="6476999"/>
            <a:ext cx="1524000" cy="307975"/>
            <a:chOff x="7543800" y="6476999"/>
            <a:chExt cx="1524000" cy="307975"/>
          </a:xfrm>
        </p:grpSpPr>
        <p:sp>
          <p:nvSpPr>
            <p:cNvPr id="4" name="object 4"/>
            <p:cNvSpPr/>
            <p:nvPr/>
          </p:nvSpPr>
          <p:spPr>
            <a:xfrm>
              <a:off x="8458200" y="6478587"/>
              <a:ext cx="306705" cy="306705"/>
            </a:xfrm>
            <a:custGeom>
              <a:rect l="l" t="t" r="r" b="b"/>
              <a:pathLst>
                <a:path w="306704" h="306704">
                  <a:moveTo>
                    <a:pt x="306388" y="306387"/>
                  </a:moveTo>
                  <a:lnTo>
                    <a:pt x="0" y="306387"/>
                  </a:lnTo>
                  <a:lnTo>
                    <a:pt x="0" y="0"/>
                  </a:lnTo>
                  <a:lnTo>
                    <a:pt x="306388" y="0"/>
                  </a:lnTo>
                  <a:lnTo>
                    <a:pt x="306388" y="38298"/>
                  </a:lnTo>
                  <a:lnTo>
                    <a:pt x="38298" y="38298"/>
                  </a:lnTo>
                  <a:lnTo>
                    <a:pt x="38298" y="268089"/>
                  </a:lnTo>
                  <a:lnTo>
                    <a:pt x="306388" y="268089"/>
                  </a:lnTo>
                  <a:lnTo>
                    <a:pt x="306388" y="306387"/>
                  </a:lnTo>
                  <a:close/>
                </a:path>
                <a:path w="306704" h="306704">
                  <a:moveTo>
                    <a:pt x="306388" y="268089"/>
                  </a:moveTo>
                  <a:lnTo>
                    <a:pt x="38298" y="268089"/>
                  </a:lnTo>
                  <a:lnTo>
                    <a:pt x="268089" y="153194"/>
                  </a:lnTo>
                  <a:lnTo>
                    <a:pt x="38298" y="38298"/>
                  </a:lnTo>
                  <a:lnTo>
                    <a:pt x="306388" y="38298"/>
                  </a:lnTo>
                  <a:lnTo>
                    <a:pt x="306388" y="268089"/>
                  </a:lnTo>
                  <a:close/>
                </a:path>
              </a:pathLst>
            </a:custGeom>
            <a:solidFill>
              <a:srgbClr val="BBE0E3"/>
            </a:solidFill>
          </p:spPr>
          <p:txBody>
            <a:bodyPr wrap="square" lIns="0" tIns="0" rIns="0" bIns="0" rtlCol="0"/>
            <a:lstStyle/>
            <a:p/>
          </p:txBody>
        </p:sp>
        <p:sp>
          <p:nvSpPr>
            <p:cNvPr id="5" name="object 5"/>
            <p:cNvSpPr/>
            <p:nvPr/>
          </p:nvSpPr>
          <p:spPr>
            <a:xfrm>
              <a:off x="8496498" y="6516886"/>
              <a:ext cx="229870" cy="229870"/>
            </a:xfrm>
            <a:custGeom>
              <a:rect l="l" t="t" r="r" b="b"/>
              <a:pathLst>
                <a:path w="229870" h="229870">
                  <a:moveTo>
                    <a:pt x="0" y="229790"/>
                  </a:moveTo>
                  <a:lnTo>
                    <a:pt x="0" y="0"/>
                  </a:lnTo>
                  <a:lnTo>
                    <a:pt x="229791" y="114895"/>
                  </a:lnTo>
                  <a:lnTo>
                    <a:pt x="0" y="229790"/>
                  </a:lnTo>
                  <a:close/>
                </a:path>
              </a:pathLst>
            </a:custGeom>
            <a:solidFill>
              <a:srgbClr val="708688"/>
            </a:solidFill>
          </p:spPr>
          <p:txBody>
            <a:bodyPr wrap="square" lIns="0" tIns="0" rIns="0" bIns="0" rtlCol="0"/>
            <a:lstStyle/>
            <a:p/>
          </p:txBody>
        </p:sp>
        <p:sp>
          <p:nvSpPr>
            <p:cNvPr id="6" name="object 6"/>
            <p:cNvSpPr/>
            <p:nvPr/>
          </p:nvSpPr>
          <p:spPr>
            <a:xfrm>
              <a:off x="7848600" y="6478600"/>
              <a:ext cx="1219200" cy="306705"/>
            </a:xfrm>
            <a:custGeom>
              <a:rect l="l" t="t" r="r" b="b"/>
              <a:pathLst>
                <a:path w="1219200" h="306704">
                  <a:moveTo>
                    <a:pt x="306387" y="0"/>
                  </a:moveTo>
                  <a:lnTo>
                    <a:pt x="268084" y="0"/>
                  </a:lnTo>
                  <a:lnTo>
                    <a:pt x="268084" y="95745"/>
                  </a:lnTo>
                  <a:lnTo>
                    <a:pt x="239356" y="95745"/>
                  </a:lnTo>
                  <a:lnTo>
                    <a:pt x="239356" y="181914"/>
                  </a:lnTo>
                  <a:lnTo>
                    <a:pt x="232587" y="215455"/>
                  </a:lnTo>
                  <a:lnTo>
                    <a:pt x="214122" y="242849"/>
                  </a:lnTo>
                  <a:lnTo>
                    <a:pt x="186728" y="261315"/>
                  </a:lnTo>
                  <a:lnTo>
                    <a:pt x="153187" y="268084"/>
                  </a:lnTo>
                  <a:lnTo>
                    <a:pt x="124460" y="268084"/>
                  </a:lnTo>
                  <a:lnTo>
                    <a:pt x="90919" y="261315"/>
                  </a:lnTo>
                  <a:lnTo>
                    <a:pt x="63525" y="242849"/>
                  </a:lnTo>
                  <a:lnTo>
                    <a:pt x="45059" y="215455"/>
                  </a:lnTo>
                  <a:lnTo>
                    <a:pt x="38290" y="181914"/>
                  </a:lnTo>
                  <a:lnTo>
                    <a:pt x="38290" y="95745"/>
                  </a:lnTo>
                  <a:lnTo>
                    <a:pt x="95745" y="95745"/>
                  </a:lnTo>
                  <a:lnTo>
                    <a:pt x="95745" y="181914"/>
                  </a:lnTo>
                  <a:lnTo>
                    <a:pt x="97993" y="193090"/>
                  </a:lnTo>
                  <a:lnTo>
                    <a:pt x="104152" y="202222"/>
                  </a:lnTo>
                  <a:lnTo>
                    <a:pt x="113284" y="208381"/>
                  </a:lnTo>
                  <a:lnTo>
                    <a:pt x="124460" y="210629"/>
                  </a:lnTo>
                  <a:lnTo>
                    <a:pt x="153187" y="210629"/>
                  </a:lnTo>
                  <a:lnTo>
                    <a:pt x="164363" y="208381"/>
                  </a:lnTo>
                  <a:lnTo>
                    <a:pt x="173494" y="202222"/>
                  </a:lnTo>
                  <a:lnTo>
                    <a:pt x="179654" y="193090"/>
                  </a:lnTo>
                  <a:lnTo>
                    <a:pt x="181914" y="181914"/>
                  </a:lnTo>
                  <a:lnTo>
                    <a:pt x="181914" y="95745"/>
                  </a:lnTo>
                  <a:lnTo>
                    <a:pt x="153187" y="95745"/>
                  </a:lnTo>
                  <a:lnTo>
                    <a:pt x="210629" y="38290"/>
                  </a:lnTo>
                  <a:lnTo>
                    <a:pt x="268084" y="95745"/>
                  </a:lnTo>
                  <a:lnTo>
                    <a:pt x="268084" y="0"/>
                  </a:lnTo>
                  <a:lnTo>
                    <a:pt x="0" y="0"/>
                  </a:lnTo>
                  <a:lnTo>
                    <a:pt x="0" y="306387"/>
                  </a:lnTo>
                  <a:lnTo>
                    <a:pt x="306387" y="306387"/>
                  </a:lnTo>
                  <a:lnTo>
                    <a:pt x="306387" y="268084"/>
                  </a:lnTo>
                  <a:lnTo>
                    <a:pt x="306387" y="38290"/>
                  </a:lnTo>
                  <a:lnTo>
                    <a:pt x="306387" y="0"/>
                  </a:lnTo>
                  <a:close/>
                </a:path>
                <a:path w="1219200" h="306704">
                  <a:moveTo>
                    <a:pt x="1219200" y="0"/>
                  </a:moveTo>
                  <a:lnTo>
                    <a:pt x="912799" y="0"/>
                  </a:lnTo>
                  <a:lnTo>
                    <a:pt x="912799" y="306387"/>
                  </a:lnTo>
                  <a:lnTo>
                    <a:pt x="1219200" y="306387"/>
                  </a:lnTo>
                  <a:lnTo>
                    <a:pt x="1219200" y="0"/>
                  </a:lnTo>
                  <a:close/>
                </a:path>
              </a:pathLst>
            </a:custGeom>
            <a:solidFill>
              <a:srgbClr val="BBE0E3"/>
            </a:solidFill>
          </p:spPr>
          <p:txBody>
            <a:bodyPr wrap="square" lIns="0" tIns="0" rIns="0" bIns="0" rtlCol="0"/>
            <a:lstStyle/>
            <a:p/>
          </p:txBody>
        </p:sp>
        <p:pic>
          <p:nvPicPr>
            <p:cNvPr id="7" name="object 7"/>
            <p:cNvPicPr/>
            <p:nvPr/>
          </p:nvPicPr>
          <p:blipFill>
            <a:blip r:embed="rId2"/>
            <a:stretch>
              <a:fillRect/>
            </a:stretch>
          </p:blipFill>
          <p:spPr>
            <a:xfrm>
              <a:off x="7886897" y="6516886"/>
              <a:ext cx="229792" cy="229790"/>
            </a:xfrm>
            <a:prstGeom prst="rect">
              <a:avLst/>
            </a:prstGeom>
          </p:spPr>
        </p:pic>
        <p:sp>
          <p:nvSpPr>
            <p:cNvPr id="8" name="object 8"/>
            <p:cNvSpPr/>
            <p:nvPr/>
          </p:nvSpPr>
          <p:spPr>
            <a:xfrm>
              <a:off x="7543800" y="6478587"/>
              <a:ext cx="306705" cy="306705"/>
            </a:xfrm>
            <a:custGeom>
              <a:rect l="l" t="t" r="r" b="b"/>
              <a:pathLst>
                <a:path w="306704" h="306704">
                  <a:moveTo>
                    <a:pt x="306388" y="306387"/>
                  </a:moveTo>
                  <a:lnTo>
                    <a:pt x="0" y="306387"/>
                  </a:lnTo>
                  <a:lnTo>
                    <a:pt x="0" y="0"/>
                  </a:lnTo>
                  <a:lnTo>
                    <a:pt x="306388" y="0"/>
                  </a:lnTo>
                  <a:lnTo>
                    <a:pt x="306388" y="38298"/>
                  </a:lnTo>
                  <a:lnTo>
                    <a:pt x="153193" y="38298"/>
                  </a:lnTo>
                  <a:lnTo>
                    <a:pt x="38298" y="153194"/>
                  </a:lnTo>
                  <a:lnTo>
                    <a:pt x="67022" y="153194"/>
                  </a:lnTo>
                  <a:lnTo>
                    <a:pt x="67022" y="268089"/>
                  </a:lnTo>
                  <a:lnTo>
                    <a:pt x="306388" y="268089"/>
                  </a:lnTo>
                  <a:lnTo>
                    <a:pt x="306388" y="306387"/>
                  </a:lnTo>
                  <a:close/>
                </a:path>
                <a:path w="306704" h="306704">
                  <a:moveTo>
                    <a:pt x="196279" y="81384"/>
                  </a:moveTo>
                  <a:lnTo>
                    <a:pt x="153193" y="38298"/>
                  </a:lnTo>
                  <a:lnTo>
                    <a:pt x="306388" y="38298"/>
                  </a:lnTo>
                  <a:lnTo>
                    <a:pt x="306388" y="52660"/>
                  </a:lnTo>
                  <a:lnTo>
                    <a:pt x="196279" y="52660"/>
                  </a:lnTo>
                  <a:lnTo>
                    <a:pt x="196279" y="81384"/>
                  </a:lnTo>
                  <a:close/>
                </a:path>
                <a:path w="306704" h="306704">
                  <a:moveTo>
                    <a:pt x="306388" y="268089"/>
                  </a:moveTo>
                  <a:lnTo>
                    <a:pt x="239366" y="268089"/>
                  </a:lnTo>
                  <a:lnTo>
                    <a:pt x="239366" y="153194"/>
                  </a:lnTo>
                  <a:lnTo>
                    <a:pt x="268089" y="153194"/>
                  </a:lnTo>
                  <a:lnTo>
                    <a:pt x="225003" y="110108"/>
                  </a:lnTo>
                  <a:lnTo>
                    <a:pt x="225003" y="52660"/>
                  </a:lnTo>
                  <a:lnTo>
                    <a:pt x="306388" y="52660"/>
                  </a:lnTo>
                  <a:lnTo>
                    <a:pt x="306388" y="268089"/>
                  </a:lnTo>
                  <a:close/>
                </a:path>
              </a:pathLst>
            </a:custGeom>
            <a:solidFill>
              <a:srgbClr val="BBE0E3"/>
            </a:solidFill>
          </p:spPr>
          <p:txBody>
            <a:bodyPr wrap="square" lIns="0" tIns="0" rIns="0" bIns="0" rtlCol="0"/>
            <a:lstStyle/>
            <a:p/>
          </p:txBody>
        </p:sp>
        <p:pic>
          <p:nvPicPr>
            <p:cNvPr id="9" name="object 9"/>
            <p:cNvPicPr/>
            <p:nvPr/>
          </p:nvPicPr>
          <p:blipFill>
            <a:blip r:embed="rId3"/>
            <a:stretch>
              <a:fillRect/>
            </a:stretch>
          </p:blipFill>
          <p:spPr>
            <a:xfrm>
              <a:off x="7582098" y="6516886"/>
              <a:ext cx="229791" cy="229790"/>
            </a:xfrm>
            <a:prstGeom prst="rect">
              <a:avLst/>
            </a:prstGeom>
          </p:spPr>
        </p:pic>
        <p:sp>
          <p:nvSpPr>
            <p:cNvPr id="10" name="object 10"/>
            <p:cNvSpPr/>
            <p:nvPr/>
          </p:nvSpPr>
          <p:spPr>
            <a:xfrm>
              <a:off x="8153400" y="6476999"/>
              <a:ext cx="306705" cy="306705"/>
            </a:xfrm>
            <a:custGeom>
              <a:rect l="l" t="t" r="r" b="b"/>
              <a:pathLst>
                <a:path w="306704" h="306704">
                  <a:moveTo>
                    <a:pt x="306388" y="306387"/>
                  </a:moveTo>
                  <a:lnTo>
                    <a:pt x="0" y="306387"/>
                  </a:lnTo>
                  <a:lnTo>
                    <a:pt x="0" y="0"/>
                  </a:lnTo>
                  <a:lnTo>
                    <a:pt x="306388" y="0"/>
                  </a:lnTo>
                  <a:lnTo>
                    <a:pt x="306388" y="38298"/>
                  </a:lnTo>
                  <a:lnTo>
                    <a:pt x="268089" y="38298"/>
                  </a:lnTo>
                  <a:lnTo>
                    <a:pt x="38298" y="153194"/>
                  </a:lnTo>
                  <a:lnTo>
                    <a:pt x="268089" y="268089"/>
                  </a:lnTo>
                  <a:lnTo>
                    <a:pt x="306388" y="268089"/>
                  </a:lnTo>
                  <a:lnTo>
                    <a:pt x="306388" y="306387"/>
                  </a:lnTo>
                  <a:close/>
                </a:path>
                <a:path w="306704" h="306704">
                  <a:moveTo>
                    <a:pt x="306388" y="268089"/>
                  </a:moveTo>
                  <a:lnTo>
                    <a:pt x="268089" y="268089"/>
                  </a:lnTo>
                  <a:lnTo>
                    <a:pt x="268089" y="38298"/>
                  </a:lnTo>
                  <a:lnTo>
                    <a:pt x="306388" y="38298"/>
                  </a:lnTo>
                  <a:lnTo>
                    <a:pt x="306388" y="268089"/>
                  </a:lnTo>
                  <a:close/>
                </a:path>
              </a:pathLst>
            </a:custGeom>
            <a:solidFill>
              <a:srgbClr val="BBE0E3"/>
            </a:solidFill>
          </p:spPr>
          <p:txBody>
            <a:bodyPr wrap="square" lIns="0" tIns="0" rIns="0" bIns="0" rtlCol="0"/>
            <a:lstStyle/>
            <a:p/>
          </p:txBody>
        </p:sp>
        <p:sp>
          <p:nvSpPr>
            <p:cNvPr id="11" name="object 11"/>
            <p:cNvSpPr/>
            <p:nvPr/>
          </p:nvSpPr>
          <p:spPr>
            <a:xfrm>
              <a:off x="8191698" y="6515297"/>
              <a:ext cx="229870" cy="229870"/>
            </a:xfrm>
            <a:custGeom>
              <a:rect l="l" t="t" r="r" b="b"/>
              <a:pathLst>
                <a:path w="229870" h="229870">
                  <a:moveTo>
                    <a:pt x="229791" y="229791"/>
                  </a:moveTo>
                  <a:lnTo>
                    <a:pt x="0" y="114896"/>
                  </a:lnTo>
                  <a:lnTo>
                    <a:pt x="229791" y="0"/>
                  </a:lnTo>
                  <a:lnTo>
                    <a:pt x="229791" y="229791"/>
                  </a:lnTo>
                  <a:close/>
                </a:path>
              </a:pathLst>
            </a:custGeom>
            <a:solidFill>
              <a:srgbClr val="708688"/>
            </a:solidFill>
          </p:spPr>
          <p:txBody>
            <a:bodyPr wrap="square" lIns="0" tIns="0" rIns="0" bIns="0" rtlCol="0"/>
            <a:lstStyle/>
            <a:p/>
          </p:txBody>
        </p:sp>
      </p:grpSp>
      <p:sp>
        <p:nvSpPr>
          <p:cNvPr id="12" name="object 12"/>
          <p:cNvSpPr txBox="1"/>
          <p:nvPr/>
        </p:nvSpPr>
        <p:spPr>
          <a:xfrm>
            <a:off x="303034" y="652145"/>
            <a:ext cx="8712200" cy="3271520"/>
          </a:xfrm>
          <a:prstGeom prst="rect">
            <a:avLst/>
          </a:prstGeom>
        </p:spPr>
        <p:txBody>
          <a:bodyPr vert="horz" wrap="square" lIns="0" tIns="12700" rIns="0" bIns="0" rtlCol="0">
            <a:spAutoFit/>
          </a:bodyPr>
          <a:lstStyle/>
          <a:p>
            <a:pPr marL="1029969">
              <a:lnSpc>
                <a:spcPct val="100000"/>
              </a:lnSpc>
              <a:spcBef>
                <a:spcPts val="100"/>
              </a:spcBef>
            </a:pPr>
            <a:r>
              <a:rPr sz="2400" b="1" spc="-5">
                <a:latin typeface="Microsoft JhengHei"/>
                <a:cs typeface="Microsoft JhengHei"/>
              </a:rPr>
              <a:t>三、电压波动和闪变的抑制</a:t>
            </a:r>
            <a:endParaRPr sz="2400">
              <a:latin typeface="Microsoft JhengHei"/>
              <a:cs typeface="Microsoft JhengHei"/>
            </a:endParaRPr>
          </a:p>
          <a:p>
            <a:pPr>
              <a:lnSpc>
                <a:spcPct val="100000"/>
              </a:lnSpc>
              <a:spcBef>
                <a:spcPts val="35"/>
              </a:spcBef>
            </a:pPr>
            <a:endParaRPr sz="1350">
              <a:latin typeface="Microsoft JhengHei"/>
              <a:cs typeface="Microsoft JhengHei"/>
            </a:endParaRPr>
          </a:p>
          <a:p>
            <a:pPr marL="12700">
              <a:lnSpc>
                <a:spcPts val="2800"/>
              </a:lnSpc>
            </a:pPr>
            <a:r>
              <a:rPr sz="2400" b="1" spc="-5">
                <a:latin typeface="Microsoft JhengHei"/>
                <a:cs typeface="Microsoft JhengHei"/>
              </a:rPr>
              <a:t>抑制电压波动和闪变的主要措施有：</a:t>
            </a:r>
            <a:endParaRPr sz="2400">
              <a:latin typeface="Microsoft JhengHei"/>
              <a:cs typeface="Microsoft JhengHei"/>
            </a:endParaRPr>
          </a:p>
          <a:p>
            <a:pPr marL="12700">
              <a:lnSpc>
                <a:spcPts val="2800"/>
              </a:lnSpc>
            </a:pPr>
            <a:r>
              <a:rPr sz="2400" b="1">
                <a:latin typeface="Times New Roman"/>
                <a:cs typeface="Times New Roman"/>
              </a:rPr>
              <a:t>1</a:t>
            </a:r>
            <a:r>
              <a:rPr sz="2400" b="1" spc="-5">
                <a:latin typeface="Microsoft JhengHei"/>
                <a:cs typeface="Microsoft JhengHei"/>
              </a:rPr>
              <a:t>、采用合理的接线方式，对负荷变化剧烈的大型设备，采用专</a:t>
            </a:r>
            <a:endParaRPr sz="2400">
              <a:latin typeface="Microsoft JhengHei"/>
              <a:cs typeface="Microsoft JhengHei"/>
            </a:endParaRPr>
          </a:p>
          <a:p>
            <a:pPr marL="12700">
              <a:lnSpc>
                <a:spcPts val="2800"/>
              </a:lnSpc>
              <a:spcBef>
                <a:spcPts val="160"/>
              </a:spcBef>
            </a:pPr>
            <a:r>
              <a:rPr sz="2400" b="1" spc="-5">
                <a:latin typeface="Microsoft JhengHei"/>
                <a:cs typeface="Microsoft JhengHei"/>
              </a:rPr>
              <a:t>用线或专用变压器供电；提高供电电压；减少电压损失；</a:t>
            </a:r>
            <a:endParaRPr sz="2400">
              <a:latin typeface="Microsoft JhengHei"/>
              <a:cs typeface="Microsoft JhengHei"/>
            </a:endParaRPr>
          </a:p>
          <a:p>
            <a:pPr marL="12700">
              <a:lnSpc>
                <a:spcPts val="2800"/>
              </a:lnSpc>
            </a:pPr>
            <a:r>
              <a:rPr sz="2400" b="1">
                <a:latin typeface="Times New Roman"/>
                <a:cs typeface="Times New Roman"/>
              </a:rPr>
              <a:t>2</a:t>
            </a:r>
            <a:r>
              <a:rPr sz="2400" b="1" spc="-5">
                <a:latin typeface="Microsoft JhengHei"/>
                <a:cs typeface="Microsoft JhengHei"/>
              </a:rPr>
              <a:t>、增大供电容量；减少系统阻抗；增加系统的短路容量等方法，</a:t>
            </a:r>
            <a:endParaRPr sz="2400">
              <a:latin typeface="Microsoft JhengHei"/>
              <a:cs typeface="Microsoft JhengHei"/>
            </a:endParaRPr>
          </a:p>
          <a:p>
            <a:pPr marL="12700">
              <a:lnSpc>
                <a:spcPts val="2800"/>
              </a:lnSpc>
              <a:spcBef>
                <a:spcPts val="155"/>
              </a:spcBef>
            </a:pPr>
            <a:r>
              <a:rPr sz="2400" b="1" spc="-5">
                <a:latin typeface="Microsoft JhengHei"/>
                <a:cs typeface="Microsoft JhengHei"/>
              </a:rPr>
              <a:t>对抑制电网的电压波动和闪变能起到良好的作用。</a:t>
            </a:r>
            <a:endParaRPr sz="2400">
              <a:latin typeface="Microsoft JhengHei"/>
              <a:cs typeface="Microsoft JhengHei"/>
            </a:endParaRPr>
          </a:p>
          <a:p>
            <a:pPr marL="12700">
              <a:lnSpc>
                <a:spcPts val="2800"/>
              </a:lnSpc>
            </a:pPr>
            <a:r>
              <a:rPr sz="2400" b="1">
                <a:latin typeface="Times New Roman"/>
                <a:cs typeface="Times New Roman"/>
              </a:rPr>
              <a:t>3</a:t>
            </a:r>
            <a:r>
              <a:rPr sz="2400" b="1" spc="-5">
                <a:latin typeface="Microsoft JhengHei"/>
                <a:cs typeface="Microsoft JhengHei"/>
              </a:rPr>
              <a:t>、在系统运行时，也可以在电压波动严重时减少、甚至切除</a:t>
            </a:r>
            <a:endParaRPr sz="2400">
              <a:latin typeface="Microsoft JhengHei"/>
              <a:cs typeface="Microsoft JhengHei"/>
            </a:endParaRPr>
          </a:p>
          <a:p>
            <a:pPr marL="12700">
              <a:lnSpc>
                <a:spcPct val="100000"/>
              </a:lnSpc>
              <a:spcBef>
                <a:spcPts val="160"/>
              </a:spcBef>
            </a:pPr>
            <a:r>
              <a:rPr sz="2400" b="1" spc="-5">
                <a:latin typeface="Microsoft JhengHei"/>
                <a:cs typeface="Microsoft JhengHei"/>
              </a:rPr>
              <a:t>引起电压波动的负荷。</a:t>
            </a:r>
            <a:endParaRPr sz="2400">
              <a:latin typeface="Microsoft JhengHei"/>
              <a:cs typeface="Microsoft JhengHei"/>
            </a:endParaRPr>
          </a:p>
        </p:txBody>
      </p:sp>
      <p:sp>
        <p:nvSpPr>
          <p:cNvPr id="13" name="object 13"/>
          <p:cNvSpPr txBox="1">
            <a:spLocks noGrp="1"/>
          </p:cNvSpPr>
          <p:nvPr>
            <p:ph type="ftr" sz="quarter" idx="5"/>
          </p:nvPr>
        </p:nvSpPr>
        <p:spPr>
          <a:prstGeom prst="rect">
            <a:avLst/>
          </a:prstGeom>
        </p:spPr>
        <p:txBody>
          <a:bodyPr vert="horz" wrap="square" lIns="0" tIns="38100" rIns="0" bIns="0" rtlCol="0">
            <a:spAutoFit/>
          </a:bodyPr>
          <a:lstStyle/>
          <a:p>
            <a:pPr marL="12700">
              <a:lnSpc>
                <a:spcPct val="100000"/>
              </a:lnSpc>
              <a:spcBef>
                <a:spcPts val="300"/>
              </a:spcBef>
            </a:pPr>
            <a:r>
              <a:rPr/>
              <a:t>X</a:t>
            </a:r>
          </a:p>
        </p:txBody>
      </p:sp>
      <p:sp>
        <p:nvSpPr>
          <p:cNvPr id="14" name="object 14"/>
          <p:cNvSpPr txBox="1">
            <a:spLocks noGrp="1"/>
          </p:cNvSpPr>
          <p:nvPr>
            <p:ph type="dt" sz="half" idx="6"/>
          </p:nvPr>
        </p:nvSpPr>
        <p:spPr>
          <a:prstGeom prst="rect">
            <a:avLst/>
          </a:prstGeom>
        </p:spPr>
        <p:txBody>
          <a:bodyPr vert="horz" wrap="square" lIns="0" tIns="0" rIns="0" bIns="0" rtlCol="0">
            <a:spAutoFit/>
          </a:bodyPr>
          <a:lstStyle/>
          <a:p>
            <a:pPr marL="12700">
              <a:lnSpc>
                <a:spcPts val="2000"/>
              </a:lnSpc>
            </a:pPr>
            <a:r>
              <a:rPr spc="-10"/>
              <a:t>电气工程系</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a:t>供电技术电子课件</a:t>
            </a:r>
          </a:p>
        </p:txBody>
      </p:sp>
      <p:grpSp>
        <p:nvGrpSpPr>
          <p:cNvPr id="3" name="object 3"/>
          <p:cNvGrpSpPr/>
          <p:nvPr/>
        </p:nvGrpSpPr>
        <p:grpSpPr>
          <a:xfrm>
            <a:off x="7543800" y="6476999"/>
            <a:ext cx="1524000" cy="307975"/>
            <a:chOff x="7543800" y="6476999"/>
            <a:chExt cx="1524000" cy="307975"/>
          </a:xfrm>
        </p:grpSpPr>
        <p:sp>
          <p:nvSpPr>
            <p:cNvPr id="4" name="object 4"/>
            <p:cNvSpPr/>
            <p:nvPr/>
          </p:nvSpPr>
          <p:spPr>
            <a:xfrm>
              <a:off x="8458200" y="6478587"/>
              <a:ext cx="306705" cy="306705"/>
            </a:xfrm>
            <a:custGeom>
              <a:rect l="l" t="t" r="r" b="b"/>
              <a:pathLst>
                <a:path w="306704" h="306704">
                  <a:moveTo>
                    <a:pt x="306388" y="306387"/>
                  </a:moveTo>
                  <a:lnTo>
                    <a:pt x="0" y="306387"/>
                  </a:lnTo>
                  <a:lnTo>
                    <a:pt x="0" y="0"/>
                  </a:lnTo>
                  <a:lnTo>
                    <a:pt x="306388" y="0"/>
                  </a:lnTo>
                  <a:lnTo>
                    <a:pt x="306388" y="38298"/>
                  </a:lnTo>
                  <a:lnTo>
                    <a:pt x="38298" y="38298"/>
                  </a:lnTo>
                  <a:lnTo>
                    <a:pt x="38298" y="268089"/>
                  </a:lnTo>
                  <a:lnTo>
                    <a:pt x="306388" y="268089"/>
                  </a:lnTo>
                  <a:lnTo>
                    <a:pt x="306388" y="306387"/>
                  </a:lnTo>
                  <a:close/>
                </a:path>
                <a:path w="306704" h="306704">
                  <a:moveTo>
                    <a:pt x="306388" y="268089"/>
                  </a:moveTo>
                  <a:lnTo>
                    <a:pt x="38298" y="268089"/>
                  </a:lnTo>
                  <a:lnTo>
                    <a:pt x="268089" y="153194"/>
                  </a:lnTo>
                  <a:lnTo>
                    <a:pt x="38298" y="38298"/>
                  </a:lnTo>
                  <a:lnTo>
                    <a:pt x="306388" y="38298"/>
                  </a:lnTo>
                  <a:lnTo>
                    <a:pt x="306388" y="268089"/>
                  </a:lnTo>
                  <a:close/>
                </a:path>
              </a:pathLst>
            </a:custGeom>
            <a:solidFill>
              <a:srgbClr val="BBE0E3"/>
            </a:solidFill>
          </p:spPr>
          <p:txBody>
            <a:bodyPr wrap="square" lIns="0" tIns="0" rIns="0" bIns="0" rtlCol="0"/>
            <a:lstStyle/>
            <a:p/>
          </p:txBody>
        </p:sp>
        <p:sp>
          <p:nvSpPr>
            <p:cNvPr id="5" name="object 5"/>
            <p:cNvSpPr/>
            <p:nvPr/>
          </p:nvSpPr>
          <p:spPr>
            <a:xfrm>
              <a:off x="8496498" y="6516886"/>
              <a:ext cx="229870" cy="229870"/>
            </a:xfrm>
            <a:custGeom>
              <a:rect l="l" t="t" r="r" b="b"/>
              <a:pathLst>
                <a:path w="229870" h="229870">
                  <a:moveTo>
                    <a:pt x="0" y="229790"/>
                  </a:moveTo>
                  <a:lnTo>
                    <a:pt x="0" y="0"/>
                  </a:lnTo>
                  <a:lnTo>
                    <a:pt x="229791" y="114895"/>
                  </a:lnTo>
                  <a:lnTo>
                    <a:pt x="0" y="229790"/>
                  </a:lnTo>
                  <a:close/>
                </a:path>
              </a:pathLst>
            </a:custGeom>
            <a:solidFill>
              <a:srgbClr val="708688"/>
            </a:solidFill>
          </p:spPr>
          <p:txBody>
            <a:bodyPr wrap="square" lIns="0" tIns="0" rIns="0" bIns="0" rtlCol="0"/>
            <a:lstStyle/>
            <a:p/>
          </p:txBody>
        </p:sp>
        <p:sp>
          <p:nvSpPr>
            <p:cNvPr id="6" name="object 6"/>
            <p:cNvSpPr/>
            <p:nvPr/>
          </p:nvSpPr>
          <p:spPr>
            <a:xfrm>
              <a:off x="7848600" y="6478600"/>
              <a:ext cx="1219200" cy="306705"/>
            </a:xfrm>
            <a:custGeom>
              <a:rect l="l" t="t" r="r" b="b"/>
              <a:pathLst>
                <a:path w="1219200" h="306704">
                  <a:moveTo>
                    <a:pt x="306387" y="0"/>
                  </a:moveTo>
                  <a:lnTo>
                    <a:pt x="268084" y="0"/>
                  </a:lnTo>
                  <a:lnTo>
                    <a:pt x="268084" y="95745"/>
                  </a:lnTo>
                  <a:lnTo>
                    <a:pt x="239356" y="95745"/>
                  </a:lnTo>
                  <a:lnTo>
                    <a:pt x="239356" y="181914"/>
                  </a:lnTo>
                  <a:lnTo>
                    <a:pt x="232587" y="215455"/>
                  </a:lnTo>
                  <a:lnTo>
                    <a:pt x="214122" y="242849"/>
                  </a:lnTo>
                  <a:lnTo>
                    <a:pt x="186728" y="261315"/>
                  </a:lnTo>
                  <a:lnTo>
                    <a:pt x="153187" y="268084"/>
                  </a:lnTo>
                  <a:lnTo>
                    <a:pt x="124460" y="268084"/>
                  </a:lnTo>
                  <a:lnTo>
                    <a:pt x="90919" y="261315"/>
                  </a:lnTo>
                  <a:lnTo>
                    <a:pt x="63525" y="242849"/>
                  </a:lnTo>
                  <a:lnTo>
                    <a:pt x="45059" y="215455"/>
                  </a:lnTo>
                  <a:lnTo>
                    <a:pt x="38290" y="181914"/>
                  </a:lnTo>
                  <a:lnTo>
                    <a:pt x="38290" y="95745"/>
                  </a:lnTo>
                  <a:lnTo>
                    <a:pt x="95745" y="95745"/>
                  </a:lnTo>
                  <a:lnTo>
                    <a:pt x="95745" y="181914"/>
                  </a:lnTo>
                  <a:lnTo>
                    <a:pt x="97993" y="193090"/>
                  </a:lnTo>
                  <a:lnTo>
                    <a:pt x="104152" y="202222"/>
                  </a:lnTo>
                  <a:lnTo>
                    <a:pt x="113284" y="208381"/>
                  </a:lnTo>
                  <a:lnTo>
                    <a:pt x="124460" y="210629"/>
                  </a:lnTo>
                  <a:lnTo>
                    <a:pt x="153187" y="210629"/>
                  </a:lnTo>
                  <a:lnTo>
                    <a:pt x="164363" y="208381"/>
                  </a:lnTo>
                  <a:lnTo>
                    <a:pt x="173494" y="202222"/>
                  </a:lnTo>
                  <a:lnTo>
                    <a:pt x="179654" y="193090"/>
                  </a:lnTo>
                  <a:lnTo>
                    <a:pt x="181914" y="181914"/>
                  </a:lnTo>
                  <a:lnTo>
                    <a:pt x="181914" y="95745"/>
                  </a:lnTo>
                  <a:lnTo>
                    <a:pt x="153187" y="95745"/>
                  </a:lnTo>
                  <a:lnTo>
                    <a:pt x="210629" y="38290"/>
                  </a:lnTo>
                  <a:lnTo>
                    <a:pt x="268084" y="95745"/>
                  </a:lnTo>
                  <a:lnTo>
                    <a:pt x="268084" y="0"/>
                  </a:lnTo>
                  <a:lnTo>
                    <a:pt x="0" y="0"/>
                  </a:lnTo>
                  <a:lnTo>
                    <a:pt x="0" y="306387"/>
                  </a:lnTo>
                  <a:lnTo>
                    <a:pt x="306387" y="306387"/>
                  </a:lnTo>
                  <a:lnTo>
                    <a:pt x="306387" y="268084"/>
                  </a:lnTo>
                  <a:lnTo>
                    <a:pt x="306387" y="38290"/>
                  </a:lnTo>
                  <a:lnTo>
                    <a:pt x="306387" y="0"/>
                  </a:lnTo>
                  <a:close/>
                </a:path>
                <a:path w="1219200" h="306704">
                  <a:moveTo>
                    <a:pt x="1219200" y="0"/>
                  </a:moveTo>
                  <a:lnTo>
                    <a:pt x="912799" y="0"/>
                  </a:lnTo>
                  <a:lnTo>
                    <a:pt x="912799" y="306387"/>
                  </a:lnTo>
                  <a:lnTo>
                    <a:pt x="1219200" y="306387"/>
                  </a:lnTo>
                  <a:lnTo>
                    <a:pt x="1219200" y="0"/>
                  </a:lnTo>
                  <a:close/>
                </a:path>
              </a:pathLst>
            </a:custGeom>
            <a:solidFill>
              <a:srgbClr val="BBE0E3"/>
            </a:solidFill>
          </p:spPr>
          <p:txBody>
            <a:bodyPr wrap="square" lIns="0" tIns="0" rIns="0" bIns="0" rtlCol="0"/>
            <a:lstStyle/>
            <a:p/>
          </p:txBody>
        </p:sp>
        <p:pic>
          <p:nvPicPr>
            <p:cNvPr id="7" name="object 7"/>
            <p:cNvPicPr/>
            <p:nvPr/>
          </p:nvPicPr>
          <p:blipFill>
            <a:blip r:embed="rId2"/>
            <a:stretch>
              <a:fillRect/>
            </a:stretch>
          </p:blipFill>
          <p:spPr>
            <a:xfrm>
              <a:off x="7886897" y="6516886"/>
              <a:ext cx="229792" cy="229790"/>
            </a:xfrm>
            <a:prstGeom prst="rect">
              <a:avLst/>
            </a:prstGeom>
          </p:spPr>
        </p:pic>
        <p:sp>
          <p:nvSpPr>
            <p:cNvPr id="8" name="object 8"/>
            <p:cNvSpPr/>
            <p:nvPr/>
          </p:nvSpPr>
          <p:spPr>
            <a:xfrm>
              <a:off x="7543800" y="6478587"/>
              <a:ext cx="306705" cy="306705"/>
            </a:xfrm>
            <a:custGeom>
              <a:rect l="l" t="t" r="r" b="b"/>
              <a:pathLst>
                <a:path w="306704" h="306704">
                  <a:moveTo>
                    <a:pt x="306388" y="306387"/>
                  </a:moveTo>
                  <a:lnTo>
                    <a:pt x="0" y="306387"/>
                  </a:lnTo>
                  <a:lnTo>
                    <a:pt x="0" y="0"/>
                  </a:lnTo>
                  <a:lnTo>
                    <a:pt x="306388" y="0"/>
                  </a:lnTo>
                  <a:lnTo>
                    <a:pt x="306388" y="38298"/>
                  </a:lnTo>
                  <a:lnTo>
                    <a:pt x="153193" y="38298"/>
                  </a:lnTo>
                  <a:lnTo>
                    <a:pt x="38298" y="153194"/>
                  </a:lnTo>
                  <a:lnTo>
                    <a:pt x="67022" y="153194"/>
                  </a:lnTo>
                  <a:lnTo>
                    <a:pt x="67022" y="268089"/>
                  </a:lnTo>
                  <a:lnTo>
                    <a:pt x="306388" y="268089"/>
                  </a:lnTo>
                  <a:lnTo>
                    <a:pt x="306388" y="306387"/>
                  </a:lnTo>
                  <a:close/>
                </a:path>
                <a:path w="306704" h="306704">
                  <a:moveTo>
                    <a:pt x="196279" y="81384"/>
                  </a:moveTo>
                  <a:lnTo>
                    <a:pt x="153193" y="38298"/>
                  </a:lnTo>
                  <a:lnTo>
                    <a:pt x="306388" y="38298"/>
                  </a:lnTo>
                  <a:lnTo>
                    <a:pt x="306388" y="52660"/>
                  </a:lnTo>
                  <a:lnTo>
                    <a:pt x="196279" y="52660"/>
                  </a:lnTo>
                  <a:lnTo>
                    <a:pt x="196279" y="81384"/>
                  </a:lnTo>
                  <a:close/>
                </a:path>
                <a:path w="306704" h="306704">
                  <a:moveTo>
                    <a:pt x="306388" y="268089"/>
                  </a:moveTo>
                  <a:lnTo>
                    <a:pt x="239366" y="268089"/>
                  </a:lnTo>
                  <a:lnTo>
                    <a:pt x="239366" y="153194"/>
                  </a:lnTo>
                  <a:lnTo>
                    <a:pt x="268089" y="153194"/>
                  </a:lnTo>
                  <a:lnTo>
                    <a:pt x="225003" y="110108"/>
                  </a:lnTo>
                  <a:lnTo>
                    <a:pt x="225003" y="52660"/>
                  </a:lnTo>
                  <a:lnTo>
                    <a:pt x="306388" y="52660"/>
                  </a:lnTo>
                  <a:lnTo>
                    <a:pt x="306388" y="268089"/>
                  </a:lnTo>
                  <a:close/>
                </a:path>
              </a:pathLst>
            </a:custGeom>
            <a:solidFill>
              <a:srgbClr val="BBE0E3"/>
            </a:solidFill>
          </p:spPr>
          <p:txBody>
            <a:bodyPr wrap="square" lIns="0" tIns="0" rIns="0" bIns="0" rtlCol="0"/>
            <a:lstStyle/>
            <a:p/>
          </p:txBody>
        </p:sp>
        <p:pic>
          <p:nvPicPr>
            <p:cNvPr id="9" name="object 9"/>
            <p:cNvPicPr/>
            <p:nvPr/>
          </p:nvPicPr>
          <p:blipFill>
            <a:blip r:embed="rId3"/>
            <a:stretch>
              <a:fillRect/>
            </a:stretch>
          </p:blipFill>
          <p:spPr>
            <a:xfrm>
              <a:off x="7582098" y="6516886"/>
              <a:ext cx="229791" cy="229790"/>
            </a:xfrm>
            <a:prstGeom prst="rect">
              <a:avLst/>
            </a:prstGeom>
          </p:spPr>
        </p:pic>
        <p:sp>
          <p:nvSpPr>
            <p:cNvPr id="10" name="object 10"/>
            <p:cNvSpPr/>
            <p:nvPr/>
          </p:nvSpPr>
          <p:spPr>
            <a:xfrm>
              <a:off x="8153400" y="6476999"/>
              <a:ext cx="306705" cy="306705"/>
            </a:xfrm>
            <a:custGeom>
              <a:rect l="l" t="t" r="r" b="b"/>
              <a:pathLst>
                <a:path w="306704" h="306704">
                  <a:moveTo>
                    <a:pt x="306388" y="306387"/>
                  </a:moveTo>
                  <a:lnTo>
                    <a:pt x="0" y="306387"/>
                  </a:lnTo>
                  <a:lnTo>
                    <a:pt x="0" y="0"/>
                  </a:lnTo>
                  <a:lnTo>
                    <a:pt x="306388" y="0"/>
                  </a:lnTo>
                  <a:lnTo>
                    <a:pt x="306388" y="38298"/>
                  </a:lnTo>
                  <a:lnTo>
                    <a:pt x="268089" y="38298"/>
                  </a:lnTo>
                  <a:lnTo>
                    <a:pt x="38298" y="153194"/>
                  </a:lnTo>
                  <a:lnTo>
                    <a:pt x="268089" y="268089"/>
                  </a:lnTo>
                  <a:lnTo>
                    <a:pt x="306388" y="268089"/>
                  </a:lnTo>
                  <a:lnTo>
                    <a:pt x="306388" y="306387"/>
                  </a:lnTo>
                  <a:close/>
                </a:path>
                <a:path w="306704" h="306704">
                  <a:moveTo>
                    <a:pt x="306388" y="268089"/>
                  </a:moveTo>
                  <a:lnTo>
                    <a:pt x="268089" y="268089"/>
                  </a:lnTo>
                  <a:lnTo>
                    <a:pt x="268089" y="38298"/>
                  </a:lnTo>
                  <a:lnTo>
                    <a:pt x="306388" y="38298"/>
                  </a:lnTo>
                  <a:lnTo>
                    <a:pt x="306388" y="268089"/>
                  </a:lnTo>
                  <a:close/>
                </a:path>
              </a:pathLst>
            </a:custGeom>
            <a:solidFill>
              <a:srgbClr val="BBE0E3"/>
            </a:solidFill>
          </p:spPr>
          <p:txBody>
            <a:bodyPr wrap="square" lIns="0" tIns="0" rIns="0" bIns="0" rtlCol="0"/>
            <a:lstStyle/>
            <a:p/>
          </p:txBody>
        </p:sp>
        <p:sp>
          <p:nvSpPr>
            <p:cNvPr id="11" name="object 11"/>
            <p:cNvSpPr/>
            <p:nvPr/>
          </p:nvSpPr>
          <p:spPr>
            <a:xfrm>
              <a:off x="8191698" y="6515297"/>
              <a:ext cx="229870" cy="229870"/>
            </a:xfrm>
            <a:custGeom>
              <a:rect l="l" t="t" r="r" b="b"/>
              <a:pathLst>
                <a:path w="229870" h="229870">
                  <a:moveTo>
                    <a:pt x="229791" y="229791"/>
                  </a:moveTo>
                  <a:lnTo>
                    <a:pt x="0" y="114896"/>
                  </a:lnTo>
                  <a:lnTo>
                    <a:pt x="229791" y="0"/>
                  </a:lnTo>
                  <a:lnTo>
                    <a:pt x="229791" y="229791"/>
                  </a:lnTo>
                  <a:close/>
                </a:path>
              </a:pathLst>
            </a:custGeom>
            <a:solidFill>
              <a:srgbClr val="708688"/>
            </a:solidFill>
          </p:spPr>
          <p:txBody>
            <a:bodyPr wrap="square" lIns="0" tIns="0" rIns="0" bIns="0" rtlCol="0"/>
            <a:lstStyle/>
            <a:p/>
          </p:txBody>
        </p:sp>
      </p:grpSp>
      <p:sp>
        <p:nvSpPr>
          <p:cNvPr id="12" name="object 12"/>
          <p:cNvSpPr txBox="1"/>
          <p:nvPr/>
        </p:nvSpPr>
        <p:spPr>
          <a:xfrm>
            <a:off x="226834" y="1261745"/>
            <a:ext cx="8636000" cy="3510915"/>
          </a:xfrm>
          <a:prstGeom prst="rect">
            <a:avLst/>
          </a:prstGeom>
        </p:spPr>
        <p:txBody>
          <a:bodyPr vert="horz" wrap="square" lIns="0" tIns="12700" rIns="0" bIns="0" rtlCol="0">
            <a:spAutoFit/>
          </a:bodyPr>
          <a:lstStyle/>
          <a:p>
            <a:pPr marL="88900" marR="5080">
              <a:lnSpc>
                <a:spcPct val="100000"/>
              </a:lnSpc>
              <a:spcBef>
                <a:spcPts val="100"/>
              </a:spcBef>
            </a:pPr>
            <a:r>
              <a:rPr sz="2400" b="1" spc="-5">
                <a:latin typeface="Microsoft JhengHei"/>
                <a:cs typeface="Microsoft JhengHei"/>
              </a:rPr>
              <a:t>另外为了减少无功功率冲击引起的电压闪变，国内外普遍采用一</a:t>
            </a:r>
            <a:r>
              <a:rPr sz="2400" b="1">
                <a:latin typeface="Microsoft JhengHei"/>
                <a:cs typeface="Microsoft JhengHei"/>
              </a:rPr>
              <a:t>一种静止无功功率补偿装置</a:t>
            </a:r>
            <a:r>
              <a:rPr sz="2400" spc="-10">
                <a:latin typeface="宋体"/>
                <a:cs typeface="宋体"/>
              </a:rPr>
              <a:t>（</a:t>
            </a:r>
            <a:r>
              <a:rPr sz="2400" spc="-10">
                <a:latin typeface="Times New Roman"/>
                <a:cs typeface="Times New Roman"/>
              </a:rPr>
              <a:t>SVC</a:t>
            </a:r>
            <a:r>
              <a:rPr sz="2400" spc="-10">
                <a:latin typeface="宋体"/>
                <a:cs typeface="宋体"/>
              </a:rPr>
              <a:t>）</a:t>
            </a:r>
            <a:r>
              <a:rPr sz="2400" b="1" spc="-5">
                <a:latin typeface="Microsoft JhengHei"/>
                <a:cs typeface="Microsoft JhengHei"/>
              </a:rPr>
              <a:t>进行无功功率补偿。这种</a:t>
            </a:r>
            <a:r>
              <a:rPr sz="2400" b="1" spc="-50">
                <a:latin typeface="Microsoft JhengHei"/>
                <a:cs typeface="Microsoft JhengHei"/>
              </a:rPr>
              <a:t> </a:t>
            </a:r>
            <a:r>
              <a:rPr sz="2400" b="1" spc="-5">
                <a:latin typeface="Microsoft JhengHei"/>
                <a:cs typeface="Microsoft JhengHei"/>
              </a:rPr>
              <a:t>装置在调节的快速性、功能的多样性、工作的可靠性、投资</a:t>
            </a:r>
            <a:endParaRPr sz="2400">
              <a:latin typeface="Microsoft JhengHei"/>
              <a:cs typeface="Microsoft JhengHei"/>
            </a:endParaRPr>
          </a:p>
          <a:p>
            <a:pPr marL="88900">
              <a:lnSpc>
                <a:spcPct val="100000"/>
              </a:lnSpc>
            </a:pPr>
            <a:r>
              <a:rPr sz="2400" b="1" spc="-5">
                <a:latin typeface="Microsoft JhengHei"/>
                <a:cs typeface="Microsoft JhengHei"/>
              </a:rPr>
              <a:t>和运行费用的经济性等方面具有显著的优点。</a:t>
            </a:r>
            <a:endParaRPr sz="2400">
              <a:latin typeface="Microsoft JhengHei"/>
              <a:cs typeface="Microsoft JhengHei"/>
            </a:endParaRPr>
          </a:p>
          <a:p>
            <a:pPr marL="12700" marR="81280">
              <a:lnSpc>
                <a:spcPct val="98600"/>
              </a:lnSpc>
              <a:spcBef>
                <a:spcPts val="1720"/>
              </a:spcBef>
            </a:pPr>
            <a:r>
              <a:rPr sz="2400" b="1" spc="-5">
                <a:latin typeface="Microsoft JhengHei"/>
                <a:cs typeface="Microsoft JhengHei"/>
              </a:rPr>
              <a:t>静止无功补偿器由特殊电抗器和电容器组成，有的是两者之一为为可控的，有的是两者都是可控的，是一种并联联接的无功功率率发生器和吸收器。近年来，电力系统中主要应用的静止补偿器</a:t>
            </a:r>
            <a:r>
              <a:rPr sz="2400" b="1">
                <a:latin typeface="Microsoft JhengHei"/>
                <a:cs typeface="Microsoft JhengHei"/>
              </a:rPr>
              <a:t>器有自饱和电抗器型（简记为</a:t>
            </a:r>
            <a:r>
              <a:rPr sz="2400" spc="-10">
                <a:latin typeface="Times New Roman"/>
                <a:cs typeface="Times New Roman"/>
              </a:rPr>
              <a:t>SR</a:t>
            </a:r>
            <a:r>
              <a:rPr sz="2400" b="1" spc="-10">
                <a:latin typeface="Microsoft JhengHei"/>
                <a:cs typeface="Microsoft JhengHei"/>
              </a:rPr>
              <a:t>）</a:t>
            </a:r>
            <a:r>
              <a:rPr sz="2400" b="1">
                <a:latin typeface="Microsoft JhengHei"/>
                <a:cs typeface="Microsoft JhengHei"/>
              </a:rPr>
              <a:t>和可控硅控制电抗器型</a:t>
            </a:r>
            <a:r>
              <a:rPr sz="2400" b="1">
                <a:latin typeface="Times New Roman"/>
                <a:cs typeface="Times New Roman"/>
              </a:rPr>
              <a:t>(</a:t>
            </a:r>
            <a:r>
              <a:rPr sz="2400" b="1" spc="-25">
                <a:latin typeface="Microsoft JhengHei"/>
                <a:cs typeface="Microsoft JhengHei"/>
              </a:rPr>
              <a:t>简记</a:t>
            </a:r>
            <a:r>
              <a:rPr sz="2400" b="1">
                <a:latin typeface="Microsoft JhengHei"/>
                <a:cs typeface="Microsoft JhengHei"/>
              </a:rPr>
              <a:t>为</a:t>
            </a:r>
            <a:r>
              <a:rPr sz="2400" spc="-10">
                <a:latin typeface="Times New Roman"/>
                <a:cs typeface="Times New Roman"/>
              </a:rPr>
              <a:t>TCR</a:t>
            </a:r>
            <a:r>
              <a:rPr sz="2400" b="1" spc="-10">
                <a:latin typeface="Times New Roman"/>
                <a:cs typeface="Times New Roman"/>
              </a:rPr>
              <a:t>)</a:t>
            </a:r>
            <a:r>
              <a:rPr sz="2400" b="1" spc="-20">
                <a:latin typeface="Microsoft JhengHei"/>
                <a:cs typeface="Microsoft JhengHei"/>
              </a:rPr>
              <a:t>两种。</a:t>
            </a:r>
            <a:endParaRPr sz="2400">
              <a:latin typeface="Microsoft JhengHei"/>
              <a:cs typeface="Microsoft JhengHei"/>
            </a:endParaRPr>
          </a:p>
        </p:txBody>
      </p:sp>
      <p:sp>
        <p:nvSpPr>
          <p:cNvPr id="13" name="object 13"/>
          <p:cNvSpPr/>
          <p:nvPr/>
        </p:nvSpPr>
        <p:spPr>
          <a:xfrm>
            <a:off x="8534400" y="4724400"/>
            <a:ext cx="533400" cy="304800"/>
          </a:xfrm>
          <a:custGeom>
            <a:rect l="l" t="t" r="r" b="b"/>
            <a:pathLst>
              <a:path w="533400" h="304800">
                <a:moveTo>
                  <a:pt x="152400" y="152400"/>
                </a:moveTo>
                <a:lnTo>
                  <a:pt x="381000" y="38100"/>
                </a:lnTo>
                <a:lnTo>
                  <a:pt x="381000" y="266700"/>
                </a:lnTo>
                <a:lnTo>
                  <a:pt x="152400" y="152400"/>
                </a:lnTo>
                <a:close/>
              </a:path>
              <a:path w="533400" h="304800">
                <a:moveTo>
                  <a:pt x="0" y="0"/>
                </a:moveTo>
                <a:lnTo>
                  <a:pt x="533400" y="0"/>
                </a:lnTo>
                <a:lnTo>
                  <a:pt x="533400" y="304800"/>
                </a:lnTo>
                <a:lnTo>
                  <a:pt x="0" y="304800"/>
                </a:lnTo>
                <a:lnTo>
                  <a:pt x="0" y="0"/>
                </a:lnTo>
                <a:close/>
              </a:path>
            </a:pathLst>
          </a:custGeom>
          <a:ln w="12700">
            <a:solidFill>
              <a:srgbClr val="BBE0E3"/>
            </a:solidFill>
          </a:ln>
        </p:spPr>
        <p:txBody>
          <a:bodyPr wrap="square" lIns="0" tIns="0" rIns="0" bIns="0" rtlCol="0"/>
          <a:lstStyle/>
          <a:p/>
        </p:txBody>
      </p:sp>
      <p:sp>
        <p:nvSpPr>
          <p:cNvPr id="14" name="object 14"/>
          <p:cNvSpPr txBox="1">
            <a:spLocks noGrp="1"/>
          </p:cNvSpPr>
          <p:nvPr>
            <p:ph type="ftr" sz="quarter" idx="5"/>
          </p:nvPr>
        </p:nvSpPr>
        <p:spPr>
          <a:prstGeom prst="rect">
            <a:avLst/>
          </a:prstGeom>
        </p:spPr>
        <p:txBody>
          <a:bodyPr vert="horz" wrap="square" lIns="0" tIns="38100" rIns="0" bIns="0" rtlCol="0">
            <a:spAutoFit/>
          </a:bodyPr>
          <a:lstStyle/>
          <a:p>
            <a:pPr marL="12700">
              <a:lnSpc>
                <a:spcPct val="100000"/>
              </a:lnSpc>
              <a:spcBef>
                <a:spcPts val="300"/>
              </a:spcBef>
            </a:pPr>
            <a:r>
              <a:rPr/>
              <a:t>X</a:t>
            </a:r>
          </a:p>
        </p:txBody>
      </p:sp>
      <p:sp>
        <p:nvSpPr>
          <p:cNvPr id="15" name="object 15"/>
          <p:cNvSpPr txBox="1">
            <a:spLocks noGrp="1"/>
          </p:cNvSpPr>
          <p:nvPr>
            <p:ph type="dt" sz="half" idx="6"/>
          </p:nvPr>
        </p:nvSpPr>
        <p:spPr>
          <a:prstGeom prst="rect">
            <a:avLst/>
          </a:prstGeom>
        </p:spPr>
        <p:txBody>
          <a:bodyPr vert="horz" wrap="square" lIns="0" tIns="0" rIns="0" bIns="0" rtlCol="0">
            <a:spAutoFit/>
          </a:bodyPr>
          <a:lstStyle/>
          <a:p>
            <a:pPr marL="12700">
              <a:lnSpc>
                <a:spcPts val="2000"/>
              </a:lnSpc>
            </a:pPr>
            <a:r>
              <a:rPr spc="-10"/>
              <a:t>电气工程系</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https://d.book118.com/925141300200011041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127</Paragraphs>
  <Slides>19</Slides>
  <Notes>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19</vt:i4>
      </vt:variant>
    </vt:vector>
  </HeadingPairs>
  <TitlesOfParts>
    <vt:vector baseType="lpstr" size="29">
      <vt:lpstr>Arial</vt:lpstr>
      <vt:lpstr>Calibri</vt:lpstr>
      <vt:lpstr>宋体</vt:lpstr>
      <vt:lpstr>Microsoft JhengHei</vt:lpstr>
      <vt:lpstr>Arial Black</vt:lpstr>
      <vt:lpstr>黑体</vt:lpstr>
      <vt:lpstr>Times New Roman</vt:lpstr>
      <vt:lpstr>MS Gothic</vt:lpstr>
      <vt:lpstr>Wingdings</vt:lpstr>
      <vt:lpstr>Office Theme</vt:lpstr>
      <vt:lpstr>供电技术电子课件</vt:lpstr>
      <vt:lpstr>第6章供电系统的电能质量于无功补偿</vt:lpstr>
      <vt:lpstr>供电技术电子课件</vt:lpstr>
      <vt:lpstr>一、电能质量问题
电能质量是指电气设备正常运行所需要的电气特性，任何导致用电设备故障或不能正常工作的电压、电 流或频率的偏差都属于电能质量问题。</vt:lpstr>
      <vt:lpstr>电能质量标准是保证电网安全经济运行供、电保技术护电电子气课件环</vt:lpstr>
      <vt:lpstr>供电技术电子课件</vt:lpstr>
      <vt:lpstr>供电技术电子课件</vt:lpstr>
      <vt:lpstr>供电技术电子课件</vt:lpstr>
      <vt:lpstr>供电技术电子课件</vt:lpstr>
      <vt:lpstr>三、电压偏差的计算</vt:lpstr>
      <vt:lpstr>供电技术电子课件</vt:lpstr>
      <vt:lpstr>供电技术电子课件</vt:lpstr>
      <vt:lpstr>供电技术电子课件</vt:lpstr>
      <vt:lpstr>供电技术电子课件</vt:lpstr>
      <vt:lpstr>供电技术电子课件</vt:lpstr>
      <vt:lpstr>供电技术电子课件</vt:lpstr>
      <vt:lpstr>供电技术电子课件</vt:lpstr>
      <vt:lpstr>供电技术电子课件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2024-09-02T03:25:58.026</cp:lastPrinted>
  <dcterms:created xsi:type="dcterms:W3CDTF">2024-09-01T19:25:58Z</dcterms:created>
  <dcterms:modified xsi:type="dcterms:W3CDTF">2024-09-01T19:25:59Z</dcterms:modified>
</cp:coreProperties>
</file>