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A0DE6BD-1A52-4860-ACC2-9449FD1974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5BD2C2C-46FA-48A3-9E65-527CDE7B93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854EB5C-EF45-497C-AD15-C8B409C167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2D35ED7-62E8-47A2-96F9-F75D1D0D31C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24126A8-3690-4125-BFA5-03D731A8A23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92EA223-CAE5-4D6C-8757-9BDEB7A69F6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FD54D5F-EC69-4295-B310-3DF6EEB34E9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E785436-4965-48CE-B725-CD2449280C7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C7D0CA6-0B1C-4036-8388-BC540626FE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D750E41-B8EA-4956-8521-173D10AE44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A4A156A-2928-4496-BFFC-61498A5C43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25142020300011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预防和处理羽毛球运动膝盖损伤</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汇报人：XX</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膝盖损伤概述与原因</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预防措施与建议</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膝盖损伤识别与诊断</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急性期处理方法与技巧</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康复期治疗与恢复训练</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心理调适及重返赛场策略</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01</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膝盖损伤概述与原因</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76" r="3257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24" r="3252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1389" r="2138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膝盖损伤是指膝关节及其周围软组织因外力作用或过度使用而导致的损伤，表现为疼痛、肿胀、活动受限等症状。</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膝盖损伤定义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根据损伤部位和性质，膝盖损伤可分为韧带损伤、半月板损伤、关节软骨损伤、肌肉拉伤等。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膝盖损伤类型</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膝盖损伤定义及类型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运动姿势不当</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过度使用</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场地条件不佳</a:t>
            </a:r>
          </a:p>
        </p:txBody>
      </p:sp>
      <p:pic>
        <p:nvPicPr>
          <p:cNvPr id="5" name="Picture 5"/>
          <p:cNvPicPr>
            <a:picLocks noChangeAspect="1"/>
          </p:cNvPicPr>
          <p:nvPr/>
        </p:nvPicPr>
        <p:blipFill>
          <a:blip r:embed="rId2"/>
          <a:srcRect l="11000" r="11000"/>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l="1889" r="1889"/>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l="13574" r="13574"/>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羽毛球运动中膝盖损伤原因</a:t>
              </a:r>
            </a:p>
          </p:txBody>
        </p:sp>
      </p:grpSp>
      <p:sp>
        <p:nvSpPr>
          <p:cNvPr id="30" name="TextBox 30"/>
          <p:cNvSpPr txBox="1"/>
          <p:nvPr/>
        </p:nvSpPr>
        <p:spPr>
          <a:xfrm>
            <a:off x="586719"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在羽毛球运动中，不正确的起跳、落地、急停等动作可能导致膝盖承受过大压力，引发损伤。</a:t>
            </a:r>
          </a:p>
        </p:txBody>
      </p:sp>
      <p:sp>
        <p:nvSpPr>
          <p:cNvPr id="31" name="TextBox 31"/>
          <p:cNvSpPr txBox="1"/>
          <p:nvPr/>
        </p:nvSpPr>
        <p:spPr>
          <a:xfrm>
            <a:off x="4336552"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长时间、高强度的羽毛球训练或比赛可能导致膝关节及其周围软组织的过度使用，进而引发慢性损伤。</a:t>
            </a:r>
          </a:p>
        </p:txBody>
      </p:sp>
      <p:sp>
        <p:nvSpPr>
          <p:cNvPr id="32" name="TextBox 32"/>
          <p:cNvSpPr txBox="1"/>
          <p:nvPr/>
        </p:nvSpPr>
        <p:spPr>
          <a:xfrm>
            <a:off x="8069673"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在硬质地面上进行羽毛球运动，地面反作用力较大，容易对膝盖造成冲击和损伤。</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表现为局部疼痛、轻度肿胀，活动稍受限，一般不影响正常生活。</a:t>
            </a:r>
          </a:p>
        </p:txBody>
      </p:sp>
      <p:pic>
        <p:nvPicPr>
          <p:cNvPr id="6" name="Picture 6"/>
          <p:cNvPicPr>
            <a:picLocks noChangeAspect="1"/>
          </p:cNvPicPr>
          <p:nvPr/>
        </p:nvPicPr>
        <p:blipFill>
          <a:blip r:embed="rId2"/>
          <a:srcRect t="16750" b="1675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轻度损伤</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疼痛、肿胀较明显，活动受限，可能需要一段时间的休息和治疗。</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中度损伤</a:t>
            </a:r>
          </a:p>
        </p:txBody>
      </p:sp>
      <p:pic>
        <p:nvPicPr>
          <p:cNvPr id="10" name="Picture 10"/>
          <p:cNvPicPr>
            <a:picLocks noChangeAspect="1"/>
          </p:cNvPicPr>
          <p:nvPr/>
        </p:nvPicPr>
        <p:blipFill>
          <a:blip r:embed="rId3"/>
          <a:srcRect l="16675" r="1667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2500" r="12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疼痛剧烈、肿胀严重，关节活动明显受限，甚至可能出现关节不稳或脱位，需要紧急就医并进行手术治疗。</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重度损伤</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损伤程度与影响</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02</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预防措施与建议</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6066" b="260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在进行羽毛球运动前，进行适当的热身运动，如慢跑、跳绳等，以提高身体温度和关节灵活性。</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针对膝关节和周围肌肉进行拉伸，如站立抬腿、跪姿拉伸等，有助于缓解肌肉紧张，降低膝盖损伤风险。</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热身运动与拉伸</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拉伸运动</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热身运动</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球鞋选择</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选择专业羽毛球鞋，具备良好缓震性能和抓地力，减少膝盖受到的冲击。</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场地选择</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优先选择室内羽毛球场，地面硬度适中，有利于保护膝盖。避免在过硬或过软的场地进行长时间运动。</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选择合适装备和场地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32333" r="32333"/>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根据个人体能和技术水平，合理安排运动强度和时间，避免过度疲劳导致膝盖损伤。</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合理安排运动量</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在运动中适时休息，给身体充分恢复的时间，降低膝盖损伤风险。</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适时休息</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控制运动强度和时间</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03</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膝盖损伤识别与诊断</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916305" y="3823335"/>
            <a:ext cx="0" cy="864235"/>
          </a:xfrm>
          <a:prstGeom prst="line">
            <a:avLst/>
          </a:prstGeom>
          <a:ln w="2540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3" name="Connector 3"/>
          <p:cNvCxnSpPr/>
          <p:nvPr/>
        </p:nvCxnSpPr>
        <p:spPr>
          <a:xfrm flipH="1" flipV="1">
            <a:off x="3601085" y="2314575"/>
            <a:ext cx="0" cy="1369695"/>
          </a:xfrm>
          <a:prstGeom prst="line">
            <a:avLst/>
          </a:prstGeom>
          <a:ln w="2540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8928735" y="2314575"/>
            <a:ext cx="0" cy="1369695"/>
          </a:xfrm>
          <a:prstGeom prst="line">
            <a:avLst/>
          </a:prstGeom>
          <a:ln w="25400">
            <a:solidFill>
              <a:schemeClr val="accent4"/>
            </a:solidFill>
            <a:prstDash val="dash"/>
            <a:headEnd type="none"/>
            <a:tailEnd type="none"/>
          </a:ln>
        </p:spPr>
        <p:style>
          <a:lnRef idx="0">
            <a:schemeClr val="accent4"/>
          </a:lnRef>
          <a:fillRef idx="1">
            <a:schemeClr val="accent4"/>
          </a:fillRef>
          <a:effectRef idx="0">
            <a:schemeClr val="accent4"/>
          </a:effectRef>
          <a:fontRef idx="minor">
            <a:schemeClr val="lt1"/>
          </a:fontRef>
        </p:style>
      </p:cxnSp>
      <p:cxnSp>
        <p:nvCxnSpPr>
          <p:cNvPr id="5" name="Connector 5"/>
          <p:cNvCxnSpPr/>
          <p:nvPr/>
        </p:nvCxnSpPr>
        <p:spPr>
          <a:xfrm flipH="1">
            <a:off x="6288405" y="3823335"/>
            <a:ext cx="0" cy="864235"/>
          </a:xfrm>
          <a:prstGeom prst="line">
            <a:avLst/>
          </a:prstGeom>
          <a:ln w="25400">
            <a:solidFill>
              <a:schemeClr val="accent3"/>
            </a:solidFill>
            <a:prstDash val="dash"/>
            <a:headEnd type="none"/>
            <a:tailEnd type="none"/>
          </a:ln>
        </p:spPr>
        <p:style>
          <a:lnRef idx="0">
            <a:schemeClr val="accent3"/>
          </a:lnRef>
          <a:fillRef idx="1">
            <a:schemeClr val="accent3"/>
          </a:fillRef>
          <a:effectRef idx="0">
            <a:schemeClr val="accent3"/>
          </a:effectRef>
          <a:fontRef idx="minor">
            <a:schemeClr val="lt1"/>
          </a:fontRef>
        </p:style>
      </p:cxnSp>
      <p:sp>
        <p:nvSpPr>
          <p:cNvPr id="6" name="AutoShape 6"/>
          <p:cNvSpPr/>
          <p:nvPr/>
        </p:nvSpPr>
        <p:spPr>
          <a:xfrm>
            <a:off x="805180" y="4687570"/>
            <a:ext cx="222250" cy="222250"/>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7855" y="3538586"/>
            <a:ext cx="2908375" cy="577215"/>
          </a:xfrm>
          <a:custGeom>
            <a:rect l="l" t="t" r="r" b="b"/>
            <a:pathLst>
              <a:path w="2908375" h="577215">
                <a:moveTo>
                  <a:pt x="2620395" y="0"/>
                </a:moveTo>
                <a:lnTo>
                  <a:pt x="2908375" y="287973"/>
                </a:lnTo>
                <a:lnTo>
                  <a:pt x="2620395" y="575945"/>
                </a:lnTo>
                <a:lnTo>
                  <a:pt x="2620078" y="575628"/>
                </a:lnTo>
                <a:lnTo>
                  <a:pt x="2620078" y="577215"/>
                </a:lnTo>
                <a:lnTo>
                  <a:pt x="298458" y="577215"/>
                </a:lnTo>
                <a:lnTo>
                  <a:pt x="298458" y="576580"/>
                </a:lnTo>
                <a:lnTo>
                  <a:pt x="0" y="576580"/>
                </a:lnTo>
                <a:lnTo>
                  <a:pt x="288050" y="288608"/>
                </a:lnTo>
                <a:lnTo>
                  <a:pt x="0" y="635"/>
                </a:lnTo>
                <a:lnTo>
                  <a:pt x="344814" y="635"/>
                </a:lnTo>
                <a:lnTo>
                  <a:pt x="344814" y="1270"/>
                </a:lnTo>
                <a:lnTo>
                  <a:pt x="2619125" y="127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67114" y="3597006"/>
            <a:ext cx="1762170"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01</a:t>
            </a:r>
            <a:endParaRPr lang="en-US" sz="1100"/>
          </a:p>
        </p:txBody>
      </p:sp>
      <p:sp>
        <p:nvSpPr>
          <p:cNvPr id="9" name="Freeform 9"/>
          <p:cNvSpPr/>
          <p:nvPr/>
        </p:nvSpPr>
        <p:spPr>
          <a:xfrm>
            <a:off x="330270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651960" y="3596371"/>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02</a:t>
            </a:r>
            <a:endParaRPr lang="en-US" sz="1100"/>
          </a:p>
        </p:txBody>
      </p:sp>
      <p:sp>
        <p:nvSpPr>
          <p:cNvPr id="11" name="Freeform 11"/>
          <p:cNvSpPr/>
          <p:nvPr/>
        </p:nvSpPr>
        <p:spPr>
          <a:xfrm>
            <a:off x="598748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336740" y="3596371"/>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03</a:t>
            </a:r>
            <a:endParaRPr lang="en-US" sz="1100"/>
          </a:p>
        </p:txBody>
      </p:sp>
      <p:sp>
        <p:nvSpPr>
          <p:cNvPr id="13" name="Freeform 13"/>
          <p:cNvSpPr/>
          <p:nvPr/>
        </p:nvSpPr>
        <p:spPr>
          <a:xfrm>
            <a:off x="8672269" y="3537951"/>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3" y="288608"/>
                </a:lnTo>
                <a:lnTo>
                  <a:pt x="0" y="635"/>
                </a:lnTo>
                <a:lnTo>
                  <a:pt x="344805" y="635"/>
                </a:lnTo>
                <a:lnTo>
                  <a:pt x="344805" y="1270"/>
                </a:lnTo>
                <a:lnTo>
                  <a:pt x="2619058" y="127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21520" y="3595736"/>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04</a:t>
            </a:r>
            <a:endParaRPr lang="en-US" sz="1100"/>
          </a:p>
        </p:txBody>
      </p:sp>
      <p:sp>
        <p:nvSpPr>
          <p:cNvPr id="15" name="AutoShape 15"/>
          <p:cNvSpPr/>
          <p:nvPr/>
        </p:nvSpPr>
        <p:spPr>
          <a:xfrm rot="10800000">
            <a:off x="3489960" y="2092325"/>
            <a:ext cx="222250" cy="222250"/>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10800000">
            <a:off x="8817610" y="2092325"/>
            <a:ext cx="222250" cy="222250"/>
          </a:xfrm>
          <a:prstGeom prst="diamond">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177280" y="4687570"/>
            <a:ext cx="222250" cy="222250"/>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098102" y="4213433"/>
            <a:ext cx="184785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疼痛</a:t>
            </a:r>
          </a:p>
        </p:txBody>
      </p:sp>
      <p:sp>
        <p:nvSpPr>
          <p:cNvPr id="19" name="TextBox 19"/>
          <p:cNvSpPr txBox="1"/>
          <p:nvPr/>
        </p:nvSpPr>
        <p:spPr>
          <a:xfrm>
            <a:off x="3808730" y="1625600"/>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肿胀</a:t>
            </a:r>
          </a:p>
        </p:txBody>
      </p:sp>
      <p:sp>
        <p:nvSpPr>
          <p:cNvPr id="20" name="TextBox 20"/>
          <p:cNvSpPr txBox="1"/>
          <p:nvPr/>
        </p:nvSpPr>
        <p:spPr>
          <a:xfrm>
            <a:off x="6398651" y="4213433"/>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僵硬</a:t>
            </a:r>
          </a:p>
        </p:txBody>
      </p:sp>
      <p:sp>
        <p:nvSpPr>
          <p:cNvPr id="21" name="TextBox 21"/>
          <p:cNvSpPr txBox="1"/>
          <p:nvPr/>
        </p:nvSpPr>
        <p:spPr>
          <a:xfrm>
            <a:off x="9083432" y="1625600"/>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5">
                    <a:alpha val="100000"/>
                  </a:schemeClr>
                </a:solidFill>
                <a:latin typeface="Microsoft Yahei"/>
                <a:ea typeface="Microsoft Yahei"/>
                <a:cs typeface="Microsoft Yahei"/>
              </a:rPr>
              <a:t>无力</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常见症状表现</a:t>
              </a:r>
            </a:p>
          </p:txBody>
        </p:sp>
      </p:grpSp>
      <p:sp>
        <p:nvSpPr>
          <p:cNvPr id="44" name="TextBox 44"/>
          <p:cNvSpPr txBox="1"/>
          <p:nvPr/>
        </p:nvSpPr>
        <p:spPr>
          <a:xfrm>
            <a:off x="1092835" y="4551961"/>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膝盖损伤后，通常会感到疼痛，尤其是在弯曲或伸直膝盖时。</a:t>
            </a:r>
          </a:p>
        </p:txBody>
      </p:sp>
      <p:sp>
        <p:nvSpPr>
          <p:cNvPr id="45" name="TextBox 45"/>
          <p:cNvSpPr txBox="1"/>
          <p:nvPr/>
        </p:nvSpPr>
        <p:spPr>
          <a:xfrm>
            <a:off x="3808730" y="199254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关节内积液或软组织肿胀可能导致膝盖部位明显肿胀。</a:t>
            </a:r>
          </a:p>
        </p:txBody>
      </p:sp>
      <p:sp>
        <p:nvSpPr>
          <p:cNvPr id="46" name="TextBox 46"/>
          <p:cNvSpPr txBox="1"/>
          <p:nvPr/>
        </p:nvSpPr>
        <p:spPr>
          <a:xfrm>
            <a:off x="9138115" y="199254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肌肉力量减弱，使得腿部难以支撑身体重量或进行正常运动。</a:t>
            </a:r>
          </a:p>
        </p:txBody>
      </p:sp>
      <p:sp>
        <p:nvSpPr>
          <p:cNvPr id="47" name="TextBox 47"/>
          <p:cNvSpPr txBox="1"/>
          <p:nvPr/>
        </p:nvSpPr>
        <p:spPr>
          <a:xfrm>
            <a:off x="6430720" y="4551961"/>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膝盖损伤后，关节可能会变得僵硬，导致活动范围受限。</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检查膝盖部位是否有明显的肿胀、淤血或变形。</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观察外观</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75" r="166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感受疼痛</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评估功能</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75" r="166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尝试弯曲和伸直膝盖，注意是否有疼痛或不适感。</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评估自己是否能够正常行走、上下楼梯或进行其他日常活动。</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自我检查方法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https://d.book118.com/925142020300011044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2024-09-07T07:04:55.551</cp:lastPrinted>
  <dcterms:created xsi:type="dcterms:W3CDTF">2024-09-06T23:04:55Z</dcterms:created>
  <dcterms:modified xsi:type="dcterms:W3CDTF">2024-09-06T23:04:57Z</dcterms:modified>
</cp:coreProperties>
</file>