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1435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5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54793-0176-4337-9FAF-4E859442D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5D46C-842B-4B37-9C56-B987FAF4D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125DB-6BF6-40ED-BC6A-0A9440FDD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3C430-C2EF-478A-995C-6CC8FA36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8ACF9-EFC3-45C3-B233-ACC2DACEA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6DC06F-457D-4006-A9D2-83AF4D60A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9511F-46DA-448A-94F4-2101186A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EB484-3610-4E40-B176-542D22F2F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A91EB-0B58-4461-A1DB-E12D5C9A3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87CBD-EA64-419A-96C9-20952C0FB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16730-6EF6-41EA-AF9A-AC27B9F4A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59463"/>
            <a:ext cx="7908165" cy="803766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1" y="1411931"/>
            <a:ext cx="7908165" cy="3182691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1" y="4784348"/>
            <a:ext cx="2050265" cy="256759"/>
          </a:xfrm>
        </p:spPr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1" y="4784348"/>
            <a:ext cx="2782503" cy="256759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1" y="4784348"/>
            <a:ext cx="2050265" cy="256759"/>
          </a:xfrm>
        </p:spPr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00250" y="-2000250"/>
            <a:ext cx="5143499" cy="9144001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00245" y="-2000251"/>
            <a:ext cx="5143501" cy="9144003"/>
          </a:xfrm>
          <a:prstGeom prst="rect">
            <a:avLst/>
          </a:prstGeom>
        </p:spPr>
      </p:pic>
      <p:sp>
        <p:nvSpPr>
          <p:cNvPr id="9" name="矩形 8"/>
          <p:cNvSpPr/>
          <p:nvPr userDrawn="1"/>
        </p:nvSpPr>
        <p:spPr>
          <a:xfrm>
            <a:off x="357158" y="214296"/>
            <a:ext cx="8511913" cy="4714908"/>
          </a:xfrm>
          <a:prstGeom prst="rect">
            <a:avLst/>
          </a:prstGeom>
          <a:solidFill>
            <a:srgbClr val="EEEFF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 descr="图片2"/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715011" y="488946"/>
            <a:ext cx="869532" cy="65214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4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637B2E-52AB-4E15-9D2B-C1432370DB2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C266F07-41EC-4C24-9341-21ABB2389DA1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tags" Target="../tags/tag3.xml" /><Relationship Id="rId7" Type="http://schemas.openxmlformats.org/officeDocument/2006/relationships/tags" Target="../tags/tag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1003311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 b="37"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4143373" y="910817"/>
            <a:ext cx="4465637" cy="1169551"/>
          </a:xfrm>
          <a:prstGeom prst="rect">
            <a:avLst/>
          </a:prstGeom>
          <a:solidFill>
            <a:srgbClr val="FFFF00"/>
          </a:solidFill>
          <a:ln>
            <a:noFill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六上 </a:t>
            </a:r>
            <a:r>
              <a:rPr lang="en-US" altLang="zh-CN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Unit 1 </a:t>
            </a:r>
            <a:endParaRPr lang="en-US" altLang="zh-CN" sz="2800" b="1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  <a:p>
            <a:pPr eaLnBrk="1" hangingPunct="1">
              <a:spcBef>
                <a:spcPct val="50000"/>
              </a:spcBef>
              <a:defRPr/>
            </a:pPr>
            <a:r>
              <a:rPr lang="en-US" altLang="zh-CN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The </a:t>
            </a:r>
            <a:r>
              <a:rPr lang="en-US" altLang="zh-CN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King’s new clothes</a:t>
            </a:r>
            <a:endParaRPr lang="en-US" altLang="zh-CN" sz="2800" b="1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357818" y="2196701"/>
            <a:ext cx="2643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Adobe Gothic Std B" pitchFamily="34" charset="-128"/>
                <a:ea typeface="Adobe Gothic Std B" pitchFamily="34" charset="-128"/>
              </a:rPr>
              <a:t>Revision</a:t>
            </a:r>
            <a:endParaRPr lang="zh-CN" altLang="en-US" sz="2800">
              <a:solidFill>
                <a:srgbClr val="FF0000"/>
              </a:solidFill>
              <a:latin typeface="Adobe Gothic Std B" pitchFamily="34" charset="-128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20" y="267874"/>
            <a:ext cx="8572560" cy="4675605"/>
          </a:xfrm>
        </p:spPr>
      </p:pic>
      <p:sp>
        <p:nvSpPr>
          <p:cNvPr id="5" name="矩形 4"/>
          <p:cNvSpPr/>
          <p:nvPr/>
        </p:nvSpPr>
        <p:spPr>
          <a:xfrm>
            <a:off x="3714744" y="2857502"/>
            <a:ext cx="2143140" cy="101799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000760" y="2786064"/>
            <a:ext cx="1928826" cy="7500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2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500166" y="321453"/>
            <a:ext cx="8229600" cy="696533"/>
          </a:xfrm>
        </p:spPr>
        <p:txBody>
          <a:bodyPr>
            <a:normAutofit fontScale="90000"/>
          </a:bodyPr>
          <a:lstStyle/>
          <a:p>
            <a:pPr algn="l"/>
            <a:r>
              <a:rPr lang="en-US" altLang="zh-CN" sz="4000" smtClean="0">
                <a:solidFill>
                  <a:srgbClr val="FF0000"/>
                </a:solidFill>
                <a:latin typeface="Kozuka Gothic Pr6N B" pitchFamily="34" charset="-128"/>
                <a:ea typeface="Kozuka Gothic Pr6N B" pitchFamily="34" charset="-128"/>
              </a:rPr>
              <a:t>Let’s review the words</a:t>
            </a:r>
            <a:endParaRPr lang="zh-CN" altLang="en-US" sz="4000">
              <a:solidFill>
                <a:srgbClr val="FF0000"/>
              </a:solidFill>
              <a:latin typeface="Kozuka Gothic Pr6N B" pitchFamily="34" charset="-128"/>
              <a:ea typeface="Kozuka Gothic Pr6N B" pitchFamily="34" charset="-128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1538" y="1232287"/>
            <a:ext cx="3071834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很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久以前</a:t>
            </a:r>
            <a:endParaRPr lang="en-US" altLang="zh-CN" sz="2000" b="1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有</a:t>
            </a:r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魔力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的，神奇的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聪明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的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愚蠢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的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穿过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大笑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穿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讲、叙述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每个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说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endParaRPr lang="en-US" altLang="zh-CN" smtClean="0"/>
          </a:p>
        </p:txBody>
      </p:sp>
      <p:sp>
        <p:nvSpPr>
          <p:cNvPr id="5" name="TextBox 4"/>
          <p:cNvSpPr txBox="1"/>
          <p:nvPr/>
        </p:nvSpPr>
        <p:spPr>
          <a:xfrm>
            <a:off x="5003486" y="1232526"/>
            <a:ext cx="3571900" cy="3169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long long ago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magic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clever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foolish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through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laugh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wear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tell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each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say</a:t>
            </a:r>
            <a:endParaRPr lang="zh-CN" altLang="en-US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1500166" y="375032"/>
            <a:ext cx="8229600" cy="857250"/>
          </a:xfrm>
        </p:spPr>
        <p:txBody>
          <a:bodyPr>
            <a:normAutofit/>
          </a:bodyPr>
          <a:lstStyle/>
          <a:p>
            <a:pPr algn="l"/>
            <a:r>
              <a:rPr lang="en-US" altLang="zh-CN" sz="4000" smtClean="0">
                <a:solidFill>
                  <a:srgbClr val="FF0000"/>
                </a:solidFill>
                <a:latin typeface="Kozuka Gothic Pr6N B" pitchFamily="34" charset="-128"/>
                <a:ea typeface="Kozuka Gothic Pr6N B" pitchFamily="34" charset="-128"/>
              </a:rPr>
              <a:t>Let’s review the words</a:t>
            </a:r>
            <a:endParaRPr lang="zh-CN" altLang="en-US" sz="4000">
              <a:solidFill>
                <a:srgbClr val="FF0000"/>
              </a:solidFill>
              <a:latin typeface="Kozuka Gothic Pr6N B" pitchFamily="34" charset="-128"/>
              <a:ea typeface="Kozuka Gothic Pr6N B" pitchFamily="34" charset="-128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28728" y="1125131"/>
            <a:ext cx="407196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句子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迅速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的；快的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下一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个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小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的；年幼的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机会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想；思考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努力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地，费劲地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孩子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孙子、孙女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嘲笑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把</a:t>
            </a:r>
            <a:r>
              <a:rPr lang="en-US" altLang="zh-CN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……</a:t>
            </a:r>
            <a:r>
              <a:rPr lang="zh-CN" altLang="en-US" sz="2000" b="1" smtClean="0">
                <a:solidFill>
                  <a:schemeClr val="accent1">
                    <a:lumMod val="7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搬走</a:t>
            </a:r>
            <a:endParaRPr lang="en-US" altLang="zh-CN" sz="2000" b="1" smtClean="0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endParaRPr lang="zh-CN" altLang="en-US" sz="2000" b="1">
              <a:solidFill>
                <a:schemeClr val="accent1">
                  <a:lumMod val="7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86446" y="1125131"/>
            <a:ext cx="321471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smtClean="0"/>
              <a:t>sentence</a:t>
            </a:r>
            <a:endParaRPr lang="en-US" altLang="zh-CN" sz="2000" smtClean="0"/>
          </a:p>
          <a:p>
            <a:r>
              <a:rPr lang="en-US" altLang="zh-CN" sz="2000" smtClean="0"/>
              <a:t>quick</a:t>
            </a:r>
            <a:endParaRPr lang="en-US" altLang="zh-CN" sz="2000" smtClean="0"/>
          </a:p>
          <a:p>
            <a:r>
              <a:rPr lang="en-US" altLang="zh-CN" sz="2000" smtClean="0"/>
              <a:t>next</a:t>
            </a:r>
            <a:endParaRPr lang="en-US" altLang="zh-CN" sz="2000" smtClean="0"/>
          </a:p>
          <a:p>
            <a:r>
              <a:rPr lang="en-US" altLang="zh-CN" sz="2000" smtClean="0"/>
              <a:t>little</a:t>
            </a:r>
            <a:endParaRPr lang="en-US" altLang="zh-CN" sz="2000" smtClean="0"/>
          </a:p>
          <a:p>
            <a:r>
              <a:rPr lang="en-US" altLang="zh-CN" sz="2000" smtClean="0"/>
              <a:t>turn</a:t>
            </a:r>
            <a:endParaRPr lang="en-US" altLang="zh-CN" sz="2000" smtClean="0"/>
          </a:p>
          <a:p>
            <a:r>
              <a:rPr lang="en-US" altLang="zh-CN" sz="2000" smtClean="0"/>
              <a:t>think</a:t>
            </a:r>
            <a:endParaRPr lang="en-US" altLang="zh-CN" sz="2000" smtClean="0"/>
          </a:p>
          <a:p>
            <a:r>
              <a:rPr lang="en-US" altLang="zh-CN" sz="2000" smtClean="0"/>
              <a:t>hard</a:t>
            </a:r>
            <a:endParaRPr lang="en-US" altLang="zh-CN" sz="2000" smtClean="0"/>
          </a:p>
          <a:p>
            <a:r>
              <a:rPr lang="en-US" altLang="zh-CN" sz="2000" smtClean="0"/>
              <a:t>child</a:t>
            </a:r>
            <a:endParaRPr lang="en-US" altLang="zh-CN" sz="2000" smtClean="0"/>
          </a:p>
          <a:p>
            <a:r>
              <a:rPr lang="en-US" altLang="zh-CN" sz="2000" smtClean="0"/>
              <a:t>grandchildren</a:t>
            </a:r>
            <a:endParaRPr lang="en-US" altLang="zh-CN" sz="2000" smtClean="0"/>
          </a:p>
          <a:p>
            <a:r>
              <a:rPr lang="en-US" altLang="zh-CN" sz="2000" smtClean="0"/>
              <a:t>laugh at</a:t>
            </a:r>
            <a:endParaRPr lang="en-US" altLang="zh-CN" sz="2000" smtClean="0"/>
          </a:p>
          <a:p>
            <a:r>
              <a:rPr lang="en-US" altLang="zh-CN" sz="2000" smtClean="0"/>
              <a:t>move...away</a:t>
            </a:r>
            <a:endParaRPr lang="en-US" altLang="zh-CN" smtClean="0"/>
          </a:p>
          <a:p>
            <a:endParaRPr lang="zh-CN" alt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420600" y="12293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1500166" y="321453"/>
            <a:ext cx="8229600" cy="857250"/>
          </a:xfrm>
        </p:spPr>
        <p:txBody>
          <a:bodyPr>
            <a:normAutofit/>
          </a:bodyPr>
          <a:lstStyle/>
          <a:p>
            <a:pPr algn="l"/>
            <a:r>
              <a:rPr lang="en-US" altLang="zh-CN" sz="4000" smtClean="0">
                <a:solidFill>
                  <a:srgbClr val="FF0000"/>
                </a:solidFill>
                <a:latin typeface="Kozuka Gothic Pr6N B" pitchFamily="34" charset="-128"/>
                <a:ea typeface="Kozuka Gothic Pr6N B" pitchFamily="34" charset="-128"/>
              </a:rPr>
              <a:t>Let’s retell the story</a:t>
            </a:r>
            <a:endParaRPr lang="zh-CN" altLang="en-US" sz="4000">
              <a:solidFill>
                <a:srgbClr val="FF0000"/>
              </a:solidFill>
              <a:latin typeface="Kozuka Gothic Pr6N B" pitchFamily="34" charset="-128"/>
              <a:ea typeface="Kozuka Gothic Pr6N B" pitchFamily="34" charset="-128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928926" y="1125131"/>
            <a:ext cx="21683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rgbClr val="0070C0"/>
                </a:solidFill>
              </a:rPr>
              <a:t>Long long ago,…</a:t>
            </a:r>
            <a:endParaRPr lang="zh-CN" altLang="en-US" sz="2400">
              <a:solidFill>
                <a:srgbClr val="0070C0"/>
              </a:solidFill>
            </a:endParaRPr>
          </a:p>
        </p:txBody>
      </p:sp>
      <p:pic>
        <p:nvPicPr>
          <p:cNvPr id="7" name="Object 9"/>
          <p:cNvPicPr>
            <a:picLocks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28598" y="1125130"/>
            <a:ext cx="2355432" cy="686966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9" name="Object 13"/>
          <p:cNvPicPr>
            <a:picLocks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571604" y="2143122"/>
            <a:ext cx="1845266" cy="71723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0" name="TextBox 9"/>
          <p:cNvSpPr txBox="1"/>
          <p:nvPr/>
        </p:nvSpPr>
        <p:spPr>
          <a:xfrm>
            <a:off x="3571868" y="2089544"/>
            <a:ext cx="2057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chemeClr val="accent5"/>
                </a:solidFill>
              </a:rPr>
              <a:t>The two men…</a:t>
            </a:r>
            <a:endParaRPr lang="zh-CN" altLang="en-US" sz="2400">
              <a:solidFill>
                <a:schemeClr val="accent5"/>
              </a:solidFill>
            </a:endParaRPr>
          </a:p>
        </p:txBody>
      </p:sp>
      <p:pic>
        <p:nvPicPr>
          <p:cNvPr id="11" name="Object 17"/>
          <p:cNvPicPr>
            <a:picLocks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714348" y="3107536"/>
            <a:ext cx="1491598" cy="1153001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2" name="TextBox 11"/>
          <p:cNvSpPr txBox="1"/>
          <p:nvPr/>
        </p:nvSpPr>
        <p:spPr>
          <a:xfrm>
            <a:off x="2928926" y="3214692"/>
            <a:ext cx="19459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mtClean="0">
                <a:solidFill>
                  <a:srgbClr val="FF0000"/>
                </a:solidFill>
              </a:rPr>
              <a:t>Clever people…</a:t>
            </a:r>
            <a:endParaRPr lang="zh-CN" altLang="en-US" sz="2400">
              <a:solidFill>
                <a:srgbClr val="FF0000"/>
              </a:solidFill>
            </a:endParaRPr>
          </a:p>
        </p:txBody>
      </p:sp>
      <p:pic>
        <p:nvPicPr>
          <p:cNvPr id="13" name="Object 9"/>
          <p:cNvPicPr>
            <a:picLocks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5072066" y="1125131"/>
            <a:ext cx="2214577" cy="921064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4" name="TextBox 13"/>
          <p:cNvSpPr txBox="1"/>
          <p:nvPr/>
        </p:nvSpPr>
        <p:spPr>
          <a:xfrm>
            <a:off x="7500958" y="1071552"/>
            <a:ext cx="14456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accent4">
                    <a:lumMod val="75000"/>
                  </a:schemeClr>
                </a:solidFill>
              </a:rPr>
              <a:t>The king…</a:t>
            </a:r>
            <a:endParaRPr lang="zh-CN" altLang="en-US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5" name="Object 25"/>
          <p:cNvPicPr>
            <a:picLocks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5715008" y="2732486"/>
            <a:ext cx="735558" cy="642826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6" name="TextBox 15"/>
          <p:cNvSpPr txBox="1"/>
          <p:nvPr/>
        </p:nvSpPr>
        <p:spPr>
          <a:xfrm>
            <a:off x="7072330" y="2786064"/>
            <a:ext cx="1445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accent6">
                    <a:lumMod val="75000"/>
                  </a:schemeClr>
                </a:solidFill>
              </a:rPr>
              <a:t>A little boy…</a:t>
            </a:r>
            <a:endParaRPr lang="zh-CN" altLang="en-US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2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smtClean="0">
                <a:solidFill>
                  <a:srgbClr val="FF0000"/>
                </a:solidFill>
                <a:latin typeface="Kozuka Gothic Pr6N B" pitchFamily="34" charset="-128"/>
                <a:ea typeface="Kozuka Gothic Pr6N B" pitchFamily="34" charset="-128"/>
              </a:rPr>
              <a:t>Try to correct the sentence</a:t>
            </a:r>
            <a:endParaRPr lang="zh-CN" altLang="en-US" sz="4000">
              <a:solidFill>
                <a:srgbClr val="FF0000"/>
              </a:solidFill>
              <a:latin typeface="Kozuka Gothic Pr6N B" pitchFamily="34" charset="-128"/>
              <a:ea typeface="Kozuka Gothic Pr6N B" pitchFamily="34" charset="-128"/>
            </a:endParaRPr>
          </a:p>
        </p:txBody>
      </p:sp>
      <p:sp>
        <p:nvSpPr>
          <p:cNvPr id="5" name="五边形 4"/>
          <p:cNvSpPr/>
          <p:nvPr/>
        </p:nvSpPr>
        <p:spPr>
          <a:xfrm>
            <a:off x="571472" y="1607337"/>
            <a:ext cx="3571900" cy="428628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chemeClr val="tx1"/>
                </a:solidFill>
              </a:rPr>
              <a:t>Long long ago,there  is         a king. 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2571736" y="1714494"/>
            <a:ext cx="571504" cy="2143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rgbClr val="FF0000"/>
                </a:solidFill>
              </a:rPr>
              <a:t>was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8" name="五边形 7"/>
          <p:cNvSpPr/>
          <p:nvPr/>
        </p:nvSpPr>
        <p:spPr>
          <a:xfrm>
            <a:off x="4429092" y="2214560"/>
            <a:ext cx="4143404" cy="428628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chemeClr val="tx1"/>
                </a:solidFill>
              </a:rPr>
              <a:t>One day,two men   visit        the king.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6429388" y="2321717"/>
            <a:ext cx="857256" cy="2143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rgbClr val="FF0000"/>
                </a:solidFill>
              </a:rPr>
              <a:t>visited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" name="五边形 9"/>
          <p:cNvSpPr/>
          <p:nvPr/>
        </p:nvSpPr>
        <p:spPr>
          <a:xfrm>
            <a:off x="571472" y="2571750"/>
            <a:ext cx="3571900" cy="428628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chemeClr val="tx1"/>
                </a:solidFill>
              </a:rPr>
              <a:t>This afternoon,I    get    a card.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428860" y="2678907"/>
            <a:ext cx="571504" cy="2143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rgbClr val="FF0000"/>
                </a:solidFill>
              </a:rPr>
              <a:t>got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2" name="五边形 11"/>
          <p:cNvSpPr/>
          <p:nvPr/>
        </p:nvSpPr>
        <p:spPr>
          <a:xfrm>
            <a:off x="4214810" y="3214692"/>
            <a:ext cx="4714908" cy="428628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err="1" smtClean="0">
                <a:solidFill>
                  <a:schemeClr val="tx1"/>
                </a:solidFill>
              </a:rPr>
              <a:t>Yesterday,the old man   tells    the boy a story. 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6500826" y="3321849"/>
            <a:ext cx="571504" cy="2143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rgbClr val="FF0000"/>
                </a:solidFill>
              </a:rPr>
              <a:t>told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5" name="五边形 14"/>
          <p:cNvSpPr/>
          <p:nvPr/>
        </p:nvSpPr>
        <p:spPr>
          <a:xfrm>
            <a:off x="857224" y="3929072"/>
            <a:ext cx="5929354" cy="428628"/>
          </a:xfrm>
          <a:prstGeom prst="homePlat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chemeClr val="tx1"/>
                </a:solidFill>
              </a:rPr>
              <a:t>Last night,Tom       thinks   hard  about the maths problem.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500298" y="4036229"/>
            <a:ext cx="928694" cy="21431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mtClean="0">
                <a:solidFill>
                  <a:srgbClr val="FF0000"/>
                </a:solidFill>
              </a:rPr>
              <a:t>thought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7" name="云形 16"/>
          <p:cNvSpPr/>
          <p:nvPr/>
        </p:nvSpPr>
        <p:spPr>
          <a:xfrm>
            <a:off x="0" y="1071552"/>
            <a:ext cx="9144000" cy="3857652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smtClean="0">
                <a:solidFill>
                  <a:srgbClr val="FF0000"/>
                </a:solidFill>
                <a:latin typeface="方正粗黑宋简体" pitchFamily="2" charset="-122"/>
                <a:ea typeface="方正粗黑宋简体" pitchFamily="2" charset="-122"/>
              </a:rPr>
              <a:t>注意时间状语和动词过去式的变化</a:t>
            </a:r>
            <a:endParaRPr lang="zh-CN" altLang="en-US" sz="5400">
              <a:solidFill>
                <a:srgbClr val="FF0000"/>
              </a:solidFill>
              <a:latin typeface="方正粗黑宋简体" pitchFamily="2" charset="-122"/>
              <a:ea typeface="方正粗黑宋简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33042" y="-1924614"/>
            <a:ext cx="5135074" cy="9001153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928827" y="-1928827"/>
            <a:ext cx="5143500" cy="9001155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080" y="816966"/>
            <a:ext cx="7456998" cy="3719899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0579" y="136372"/>
            <a:ext cx="2330454" cy="1554859"/>
          </a:xfrm>
          <a:prstGeom prst="rect">
            <a:avLst/>
          </a:prstGeom>
        </p:spPr>
      </p:pic>
      <p:sp>
        <p:nvSpPr>
          <p:cNvPr id="21" name="TextBox 15"/>
          <p:cNvSpPr txBox="1"/>
          <p:nvPr>
            <p:custDataLst>
              <p:tags r:id="rId6"/>
            </p:custDataLst>
          </p:nvPr>
        </p:nvSpPr>
        <p:spPr>
          <a:xfrm>
            <a:off x="2000232" y="2714626"/>
            <a:ext cx="5343261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0" i="0" u="none" strike="noStrike" kern="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华文行楷" panose="02010800040101010101" pitchFamily="2" charset="-122"/>
                <a:ea typeface="华文行楷" panose="02010800040101010101" pitchFamily="2" charset="-122"/>
                <a:cs typeface="阿里巴巴普惠体 Medium" panose="00020600040101010101" pitchFamily="18" charset="-122"/>
                <a:sym typeface="思源黑体 CN Medium" panose="020b0600000000000000" pitchFamily="34" charset="-122"/>
              </a:rPr>
              <a:t>一般过去时</a:t>
            </a:r>
            <a:endParaRPr kumimoji="0" lang="zh-CN" altLang="en-US" sz="6000" b="0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华文行楷" panose="02010800040101010101" pitchFamily="2" charset="-122"/>
              <a:ea typeface="华文行楷" panose="02010800040101010101" pitchFamily="2" charset="-122"/>
              <a:cs typeface="阿里巴巴普惠体 Medium" panose="00020600040101010101" pitchFamily="18" charset="-122"/>
              <a:sym typeface="思源黑体 CN Medium" panose="020b0600000000000000" pitchFamily="34" charset="-122"/>
            </a:endParaRPr>
          </a:p>
        </p:txBody>
      </p:sp>
      <p:sp>
        <p:nvSpPr>
          <p:cNvPr id="22" name="矩形: 圆角 17"/>
          <p:cNvSpPr/>
          <p:nvPr>
            <p:custDataLst>
              <p:tags r:id="rId7"/>
            </p:custDataLst>
          </p:nvPr>
        </p:nvSpPr>
        <p:spPr>
          <a:xfrm>
            <a:off x="2714612" y="1714494"/>
            <a:ext cx="4071946" cy="776058"/>
          </a:xfrm>
          <a:prstGeom prst="roundRect">
            <a:avLst>
              <a:gd name="adj" fmla="val 50000"/>
            </a:avLst>
          </a:prstGeom>
          <a:solidFill>
            <a:srgbClr val="7F63BA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en-US" altLang="zh-CN" sz="2400" smtClean="0">
                <a:solidFill>
                  <a:schemeClr val="bg1"/>
                </a:solidFill>
                <a:latin typeface="Kozuka Gothic Pr6N B" pitchFamily="34" charset="-128"/>
                <a:ea typeface="Kozuka Gothic Pr6N B" pitchFamily="34" charset="-128"/>
              </a:rPr>
              <a:t>Simple past tense</a:t>
            </a:r>
            <a:endParaRPr kumimoji="0" lang="en-US" altLang="zh-CN" sz="2400" b="0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Medium" panose="020b0600000000000000" pitchFamily="34" charset="-122"/>
              <a:ea typeface="思源黑体 CN Medium" panose="020b0600000000000000" pitchFamily="34" charset="-122"/>
              <a:cs typeface="阿里巴巴普惠体 H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00034" y="1142990"/>
            <a:ext cx="2043098" cy="3394472"/>
          </a:xfrm>
        </p:spPr>
        <p:txBody>
          <a:bodyPr>
            <a:normAutofit/>
          </a:bodyPr>
          <a:lstStyle/>
          <a:p>
            <a:r>
              <a:rPr lang="zh-CN" altLang="en-US" sz="2000" b="1" smtClean="0">
                <a:solidFill>
                  <a:srgbClr val="7030A0"/>
                </a:solidFill>
              </a:rPr>
              <a:t>定义：</a:t>
            </a:r>
            <a:endParaRPr lang="en-US" altLang="zh-CN" sz="2000" b="1" smtClean="0">
              <a:solidFill>
                <a:srgbClr val="7030A0"/>
              </a:solidFill>
            </a:endParaRPr>
          </a:p>
          <a:p>
            <a:r>
              <a:rPr lang="zh-CN" altLang="en-US" sz="2000" b="1" smtClean="0">
                <a:solidFill>
                  <a:srgbClr val="7030A0"/>
                </a:solidFill>
              </a:rPr>
              <a:t>时间状语：</a:t>
            </a:r>
            <a:endParaRPr lang="zh-CN" altLang="en-US" sz="2000" b="1">
              <a:solidFill>
                <a:srgbClr val="7030A0"/>
              </a:solidFill>
            </a:endParaRPr>
          </a:p>
        </p:txBody>
      </p:sp>
      <p:sp>
        <p:nvSpPr>
          <p:cNvPr id="4" name="标题 1"/>
          <p:cNvSpPr txBox="1"/>
          <p:nvPr/>
        </p:nvSpPr>
        <p:spPr>
          <a:xfrm>
            <a:off x="1500166" y="321453"/>
            <a:ext cx="8229600" cy="6965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Kozuka Gothic Pr6N B" pitchFamily="34" charset="-128"/>
                <a:ea typeface="Kozuka Gothic Pr6N B" pitchFamily="34" charset="-128"/>
                <a:cs typeface="+mj-cs"/>
              </a:rPr>
              <a:t>Grammar:Simple</a:t>
            </a:r>
            <a:r>
              <a:rPr kumimoji="0" lang="en-US" altLang="zh-CN" sz="4000" b="0" i="0" u="none" strike="noStrike" kern="1200" cap="none" spc="0" normalizeH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Kozuka Gothic Pr6N B" pitchFamily="34" charset="-128"/>
                <a:ea typeface="Kozuka Gothic Pr6N B" pitchFamily="34" charset="-128"/>
                <a:cs typeface="+mj-cs"/>
              </a:rPr>
              <a:t> past tense</a:t>
            </a: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Kozuka Gothic Pr6N B" pitchFamily="34" charset="-128"/>
              <a:ea typeface="Kozuka Gothic Pr6N B" pitchFamily="34" charset="-128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357422" y="1071552"/>
            <a:ext cx="942981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/>
              <a:t>过去发生的事情或者动作</a:t>
            </a:r>
            <a:endParaRPr lang="en-US" altLang="zh-CN" sz="2000" b="1" smtClean="0"/>
          </a:p>
          <a:p>
            <a:pPr>
              <a:lnSpc>
                <a:spcPct val="150000"/>
              </a:lnSpc>
            </a:pPr>
            <a:r>
              <a:rPr lang="zh-CN" altLang="en-US" sz="2000" smtClean="0"/>
              <a:t>①时间</a:t>
            </a:r>
            <a:r>
              <a:rPr lang="en-US" sz="2000" smtClean="0"/>
              <a:t>+ago ....</a:t>
            </a:r>
            <a:r>
              <a:rPr lang="zh-CN" altLang="en-US" sz="2000" smtClean="0"/>
              <a:t>以前</a:t>
            </a:r>
            <a:endParaRPr lang="zh-CN" altLang="en-US" sz="2000" smtClean="0"/>
          </a:p>
          <a:p>
            <a:r>
              <a:rPr lang="zh-CN" altLang="en-US" sz="2000" smtClean="0"/>
              <a:t>②</a:t>
            </a:r>
            <a:r>
              <a:rPr lang="en-US" sz="2000" smtClean="0"/>
              <a:t>the next day  </a:t>
            </a:r>
            <a:r>
              <a:rPr lang="zh-CN" altLang="en-US" sz="2000" smtClean="0"/>
              <a:t>第二天</a:t>
            </a:r>
            <a:endParaRPr lang="zh-CN" altLang="en-US" sz="2000" smtClean="0"/>
          </a:p>
          <a:p>
            <a:r>
              <a:rPr lang="zh-CN" altLang="en-US" sz="2000" smtClean="0"/>
              <a:t>③</a:t>
            </a:r>
            <a:r>
              <a:rPr lang="en-US" sz="2000" smtClean="0"/>
              <a:t>one day</a:t>
            </a:r>
            <a:r>
              <a:rPr lang="zh-CN" altLang="en-US" sz="2000" smtClean="0"/>
              <a:t>，</a:t>
            </a:r>
            <a:r>
              <a:rPr lang="en-US" altLang="zh-CN" sz="2000" smtClean="0"/>
              <a:t>just now</a:t>
            </a:r>
            <a:endParaRPr lang="zh-CN" altLang="en-US" sz="2000" smtClean="0"/>
          </a:p>
          <a:p>
            <a:r>
              <a:rPr lang="zh-CN" altLang="en-US" sz="2000" smtClean="0"/>
              <a:t>④</a:t>
            </a:r>
            <a:r>
              <a:rPr lang="en-US" sz="2000" smtClean="0"/>
              <a:t>and</a:t>
            </a:r>
            <a:r>
              <a:rPr lang="zh-CN" altLang="en-US" sz="2000" smtClean="0"/>
              <a:t>前后时态一致（过</a:t>
            </a:r>
            <a:r>
              <a:rPr lang="en-US" sz="2000" smtClean="0"/>
              <a:t> and </a:t>
            </a:r>
            <a:r>
              <a:rPr lang="zh-CN" altLang="en-US" sz="2000" smtClean="0"/>
              <a:t>过）</a:t>
            </a:r>
            <a:endParaRPr lang="zh-CN" altLang="en-US" sz="2000" smtClean="0"/>
          </a:p>
          <a:p>
            <a:r>
              <a:rPr lang="zh-CN" altLang="en-US" sz="2000" smtClean="0"/>
              <a:t>⑤</a:t>
            </a:r>
            <a:r>
              <a:rPr lang="en-US" sz="2000" smtClean="0"/>
              <a:t>yesterday(morning,afternoon,evening)</a:t>
            </a:r>
            <a:endParaRPr lang="zh-CN" altLang="en-US" sz="2000" smtClean="0"/>
          </a:p>
          <a:p>
            <a:r>
              <a:rPr lang="zh-CN" altLang="en-US" sz="2000" smtClean="0"/>
              <a:t>⑥</a:t>
            </a:r>
            <a:r>
              <a:rPr lang="en-US" sz="2000" smtClean="0"/>
              <a:t>the day before yesterday   </a:t>
            </a:r>
            <a:r>
              <a:rPr lang="zh-CN" altLang="en-US" sz="2000" smtClean="0"/>
              <a:t>前天</a:t>
            </a:r>
            <a:endParaRPr lang="zh-CN" altLang="en-US" sz="2000" smtClean="0"/>
          </a:p>
          <a:p>
            <a:r>
              <a:rPr lang="zh-CN" altLang="en-US" sz="2000" smtClean="0"/>
              <a:t>⑦</a:t>
            </a:r>
            <a:r>
              <a:rPr lang="en-US" sz="2000" smtClean="0"/>
              <a:t>last week/year/month/night...  </a:t>
            </a:r>
            <a:r>
              <a:rPr lang="zh-CN" altLang="en-US" sz="2000" smtClean="0"/>
              <a:t>上一个。。。</a:t>
            </a:r>
            <a:endParaRPr lang="zh-CN" altLang="en-US" sz="2000" smtClean="0"/>
          </a:p>
          <a:p>
            <a:r>
              <a:rPr lang="zh-CN" altLang="en-US" sz="2000" smtClean="0"/>
              <a:t>⑧</a:t>
            </a:r>
            <a:r>
              <a:rPr lang="en-US" sz="2000" smtClean="0"/>
              <a:t>this morning/afternoon/year/week  </a:t>
            </a:r>
            <a:endParaRPr lang="en-US" sz="2000" smtClean="0"/>
          </a:p>
          <a:p>
            <a:r>
              <a:rPr lang="zh-CN" altLang="en-US" sz="2000" smtClean="0"/>
              <a:t>   今天早上、下午、今年 、这周（论述时间在年尾、周末）</a:t>
            </a:r>
            <a:endParaRPr lang="zh-CN" altLang="en-US" sz="2000" smtClean="0"/>
          </a:p>
          <a:p>
            <a:r>
              <a:rPr lang="zh-CN" altLang="en-US" sz="2000" smtClean="0"/>
              <a:t>⑨</a:t>
            </a:r>
            <a:r>
              <a:rPr lang="en-US" sz="2000" smtClean="0"/>
              <a:t>in /on/at+</a:t>
            </a:r>
            <a:r>
              <a:rPr lang="zh-CN" altLang="en-US" sz="2000" smtClean="0"/>
              <a:t>过去的时间</a:t>
            </a:r>
            <a:endParaRPr lang="zh-CN" altLang="en-US" sz="2000" smtClean="0"/>
          </a:p>
          <a:p>
            <a:endParaRPr lang="en-US" altLang="zh-CN" sz="20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125131"/>
            <a:ext cx="8686800" cy="3407583"/>
          </a:xfrm>
        </p:spPr>
        <p:txBody>
          <a:bodyPr>
            <a:normAutofit fontScale="77500" lnSpcReduction="20000"/>
          </a:bodyPr>
          <a:lstStyle/>
          <a:p>
            <a:r>
              <a:rPr lang="zh-CN" altLang="en-US" sz="2800" b="1" smtClean="0">
                <a:solidFill>
                  <a:srgbClr val="7030A0"/>
                </a:solidFill>
              </a:rPr>
              <a:t>动词的变化：</a:t>
            </a:r>
            <a:endParaRPr lang="en-US" altLang="zh-CN" sz="2800" b="1" smtClean="0">
              <a:solidFill>
                <a:srgbClr val="7030A0"/>
              </a:solidFill>
            </a:endParaRPr>
          </a:p>
          <a:p>
            <a:r>
              <a:rPr lang="zh-CN" altLang="en-US" sz="2800" smtClean="0"/>
              <a:t>规则动词（行为动词）过去式：</a:t>
            </a:r>
            <a:endParaRPr lang="zh-CN" altLang="en-US" sz="2800" smtClean="0"/>
          </a:p>
          <a:p>
            <a:pPr>
              <a:buNone/>
            </a:pPr>
            <a:r>
              <a:rPr lang="zh-CN" altLang="en-US" sz="2800" smtClean="0"/>
              <a:t>①直接</a:t>
            </a:r>
            <a:r>
              <a:rPr lang="en-US" sz="2800" smtClean="0"/>
              <a:t>+ed</a:t>
            </a:r>
            <a:endParaRPr lang="en-US" sz="2800" smtClean="0"/>
          </a:p>
          <a:p>
            <a:pPr>
              <a:buNone/>
            </a:pPr>
            <a:r>
              <a:rPr lang="en-US" altLang="zh-CN" sz="2800" smtClean="0"/>
              <a:t>show-showed       laugh-laughed</a:t>
            </a:r>
            <a:endParaRPr lang="zh-CN" altLang="en-US" sz="2800" smtClean="0"/>
          </a:p>
          <a:p>
            <a:pPr>
              <a:buNone/>
            </a:pPr>
            <a:r>
              <a:rPr lang="zh-CN" altLang="en-US" sz="2800" smtClean="0"/>
              <a:t>②</a:t>
            </a:r>
            <a:r>
              <a:rPr lang="en-US" altLang="zh-CN" sz="2800" smtClean="0"/>
              <a:t>e</a:t>
            </a:r>
            <a:r>
              <a:rPr lang="zh-CN" altLang="en-US" sz="2800" smtClean="0"/>
              <a:t>结尾，直接</a:t>
            </a:r>
            <a:r>
              <a:rPr lang="en-US" altLang="zh-CN" sz="2800" smtClean="0"/>
              <a:t>+d</a:t>
            </a:r>
            <a:endParaRPr lang="en-US" altLang="zh-CN" sz="2800" smtClean="0"/>
          </a:p>
          <a:p>
            <a:pPr>
              <a:buNone/>
            </a:pPr>
            <a:r>
              <a:rPr lang="en-US" altLang="zh-CN" sz="2800" smtClean="0"/>
              <a:t>like-liked		     live-lived</a:t>
            </a:r>
            <a:endParaRPr lang="en-US" altLang="zh-CN" sz="2800" smtClean="0"/>
          </a:p>
          <a:p>
            <a:pPr>
              <a:buNone/>
            </a:pPr>
            <a:r>
              <a:rPr lang="zh-CN" altLang="en-US" sz="2800" smtClean="0"/>
              <a:t>③辅音字母</a:t>
            </a:r>
            <a:r>
              <a:rPr lang="en-US" sz="2800" smtClean="0"/>
              <a:t>+y</a:t>
            </a:r>
            <a:r>
              <a:rPr lang="zh-CN" altLang="en-US" sz="2800" smtClean="0"/>
              <a:t>结尾，去</a:t>
            </a:r>
            <a:r>
              <a:rPr lang="en-US" sz="2800" smtClean="0"/>
              <a:t>y</a:t>
            </a:r>
            <a:r>
              <a:rPr lang="zh-CN" altLang="en-US" sz="2800" smtClean="0"/>
              <a:t>为</a:t>
            </a:r>
            <a:r>
              <a:rPr lang="en-US" sz="2800" err="1" smtClean="0"/>
              <a:t>i+ed</a:t>
            </a:r>
            <a:endParaRPr lang="zh-CN" altLang="en-US" sz="2800" smtClean="0"/>
          </a:p>
          <a:p>
            <a:pPr>
              <a:buNone/>
            </a:pPr>
            <a:r>
              <a:rPr lang="en-US" sz="2800" smtClean="0"/>
              <a:t>study-studied      try-tried</a:t>
            </a:r>
            <a:endParaRPr lang="zh-CN" altLang="en-US" sz="2800" smtClean="0"/>
          </a:p>
          <a:p>
            <a:pPr>
              <a:buNone/>
            </a:pPr>
            <a:r>
              <a:rPr lang="zh-CN" altLang="en-US" sz="2800" smtClean="0"/>
              <a:t>④辅</a:t>
            </a:r>
            <a:r>
              <a:rPr lang="en-US" sz="2800" smtClean="0"/>
              <a:t>+</a:t>
            </a:r>
            <a:r>
              <a:rPr lang="zh-CN" altLang="en-US" sz="2800" smtClean="0"/>
              <a:t>元</a:t>
            </a:r>
            <a:r>
              <a:rPr lang="en-US" sz="2800" smtClean="0"/>
              <a:t>+</a:t>
            </a:r>
            <a:r>
              <a:rPr lang="zh-CN" altLang="en-US" sz="2800" smtClean="0"/>
              <a:t>辅，重读闭音节结尾</a:t>
            </a:r>
            <a:r>
              <a:rPr lang="en-US" sz="2800" smtClean="0"/>
              <a:t>,</a:t>
            </a:r>
            <a:r>
              <a:rPr lang="zh-CN" altLang="en-US" sz="2800" smtClean="0"/>
              <a:t>双写</a:t>
            </a:r>
            <a:r>
              <a:rPr lang="en-US" sz="2800" smtClean="0"/>
              <a:t>+ed</a:t>
            </a:r>
            <a:endParaRPr lang="zh-CN" altLang="en-US" sz="2800" smtClean="0"/>
          </a:p>
          <a:p>
            <a:pPr>
              <a:buNone/>
            </a:pPr>
            <a:r>
              <a:rPr lang="en-US" sz="2800" smtClean="0"/>
              <a:t>shop-shopped  stop-stopped</a:t>
            </a:r>
            <a:endParaRPr lang="zh-CN" altLang="en-US" sz="2800" smtClean="0"/>
          </a:p>
          <a:p>
            <a:pPr>
              <a:buNone/>
            </a:pPr>
            <a:endParaRPr lang="zh-CN" altLang="en-US" smtClean="0"/>
          </a:p>
          <a:p>
            <a:endParaRPr lang="zh-CN" altLang="en-US" sz="700"/>
          </a:p>
        </p:txBody>
      </p:sp>
      <p:sp>
        <p:nvSpPr>
          <p:cNvPr id="4" name="标题 1"/>
          <p:cNvSpPr txBox="1">
            <a:spLocks noGrp="1"/>
          </p:cNvSpPr>
          <p:nvPr>
            <p:ph type="title"/>
          </p:nvPr>
        </p:nvSpPr>
        <p:spPr>
          <a:xfrm>
            <a:off x="1571604" y="321453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Kozuka Gothic Pr6N B" pitchFamily="34" charset="-128"/>
                <a:ea typeface="Kozuka Gothic Pr6N B" pitchFamily="34" charset="-128"/>
                <a:cs typeface="+mj-cs"/>
              </a:rPr>
              <a:t>Grammar</a:t>
            </a:r>
            <a:r>
              <a:rPr kumimoji="0" lang="zh-CN" altLang="en-US" sz="36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Kozuka Gothic Pr6N B" pitchFamily="34" charset="-128"/>
                <a:ea typeface="Kozuka Gothic Pr6N B" pitchFamily="34" charset="-128"/>
                <a:cs typeface="+mj-cs"/>
              </a:rPr>
              <a:t>：</a:t>
            </a:r>
            <a:r>
              <a:rPr kumimoji="0" lang="en-US" altLang="zh-CN" sz="36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Kozuka Gothic Pr6N B" pitchFamily="34" charset="-128"/>
                <a:ea typeface="Kozuka Gothic Pr6N B" pitchFamily="34" charset="-128"/>
                <a:cs typeface="+mj-cs"/>
              </a:rPr>
              <a:t>Simple</a:t>
            </a:r>
            <a:r>
              <a:rPr kumimoji="0" lang="en-US" altLang="zh-CN" sz="3600" b="0" i="0" u="none" strike="noStrike" kern="1200" cap="none" spc="0" normalizeH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Kozuka Gothic Pr6N B" pitchFamily="34" charset="-128"/>
                <a:ea typeface="Kozuka Gothic Pr6N B" pitchFamily="34" charset="-128"/>
                <a:cs typeface="+mj-cs"/>
              </a:rPr>
              <a:t> past tense</a:t>
            </a:r>
            <a:endParaRPr kumimoji="0" lang="zh-CN" altLang="en-US" sz="36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Kozuka Gothic Pr6N B" pitchFamily="34" charset="-128"/>
              <a:ea typeface="Kozuka Gothic Pr6N B" pitchFamily="34" charset="-128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4257676" cy="339447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zh-CN" altLang="en-US" smtClean="0"/>
              <a:t>⑤不规则动词过去式</a:t>
            </a:r>
            <a:r>
              <a:rPr lang="en-US" altLang="zh-CN" smtClean="0"/>
              <a:t>:</a:t>
            </a:r>
            <a:endParaRPr lang="en-US" altLang="zh-CN" smtClean="0"/>
          </a:p>
          <a:p>
            <a:pPr>
              <a:buNone/>
            </a:pPr>
            <a:r>
              <a:rPr lang="en-US" altLang="zh-CN" smtClean="0"/>
              <a:t>be</a:t>
            </a:r>
            <a:r>
              <a:rPr lang="zh-CN" altLang="en-US" smtClean="0"/>
              <a:t>动词：</a:t>
            </a:r>
            <a:endParaRPr lang="en-US" altLang="zh-CN" smtClean="0"/>
          </a:p>
          <a:p>
            <a:pPr>
              <a:lnSpc>
                <a:spcPct val="150000"/>
              </a:lnSpc>
              <a:buNone/>
            </a:pPr>
            <a:r>
              <a:rPr lang="en-US" altLang="zh-CN" smtClean="0"/>
              <a:t>am------</a:t>
            </a:r>
            <a:endParaRPr lang="en-US" altLang="zh-CN" smtClean="0"/>
          </a:p>
          <a:p>
            <a:pPr>
              <a:lnSpc>
                <a:spcPct val="150000"/>
              </a:lnSpc>
              <a:buNone/>
            </a:pPr>
            <a:r>
              <a:rPr lang="en-US" altLang="zh-CN" smtClean="0"/>
              <a:t>is--------</a:t>
            </a:r>
            <a:endParaRPr lang="en-US" altLang="zh-CN" smtClean="0"/>
          </a:p>
          <a:p>
            <a:pPr>
              <a:lnSpc>
                <a:spcPct val="150000"/>
              </a:lnSpc>
              <a:buNone/>
            </a:pPr>
            <a:r>
              <a:rPr lang="en-US" altLang="zh-CN" smtClean="0"/>
              <a:t>are-------</a:t>
            </a:r>
            <a:endParaRPr lang="zh-CN" altLang="en-US" smtClean="0"/>
          </a:p>
          <a:p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1928794" y="2143122"/>
            <a:ext cx="25003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smtClean="0">
                <a:solidFill>
                  <a:schemeClr val="tx2"/>
                </a:solidFill>
              </a:rPr>
              <a:t>was</a:t>
            </a:r>
            <a:endParaRPr lang="en-US" altLang="zh-CN" sz="320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3200" smtClean="0">
                <a:solidFill>
                  <a:schemeClr val="tx2"/>
                </a:solidFill>
              </a:rPr>
              <a:t>was</a:t>
            </a:r>
            <a:endParaRPr lang="en-US" altLang="zh-CN" sz="320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3200" smtClean="0">
                <a:solidFill>
                  <a:schemeClr val="tx2"/>
                </a:solidFill>
              </a:rPr>
              <a:t>were</a:t>
            </a:r>
            <a:endParaRPr lang="zh-CN" altLang="en-US" sz="3200">
              <a:solidFill>
                <a:schemeClr val="tx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72066" y="1607337"/>
            <a:ext cx="18573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latin typeface="Adobe Gothic Std B" pitchFamily="34" charset="-128"/>
              </a:rPr>
              <a:t>助动词：</a:t>
            </a:r>
            <a:endParaRPr lang="en-US" altLang="zh-CN" sz="3200" smtClean="0">
              <a:latin typeface="Adobe Gothic Std B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smtClean="0">
                <a:latin typeface="+mj-lt"/>
                <a:ea typeface="Adobe Gothic Std B" pitchFamily="34" charset="-128"/>
              </a:rPr>
              <a:t>do------</a:t>
            </a:r>
            <a:endParaRPr lang="en-US" altLang="zh-CN" sz="3200" smtClean="0">
              <a:latin typeface="+mj-lt"/>
              <a:ea typeface="Adobe Gothic Std B" pitchFamily="34" charset="-128"/>
            </a:endParaRPr>
          </a:p>
          <a:p>
            <a:pPr>
              <a:lnSpc>
                <a:spcPct val="150000"/>
              </a:lnSpc>
            </a:pPr>
            <a:r>
              <a:rPr lang="en-US" altLang="zh-CN" sz="3200" smtClean="0">
                <a:latin typeface="+mj-lt"/>
                <a:ea typeface="Adobe Gothic Std B" pitchFamily="34" charset="-128"/>
              </a:rPr>
              <a:t>does------</a:t>
            </a:r>
            <a:endParaRPr lang="en-US" altLang="zh-CN" sz="3200" smtClean="0">
              <a:latin typeface="+mj-lt"/>
              <a:ea typeface="Adobe Gothic Std B" pitchFamily="34" charset="-128"/>
            </a:endParaRPr>
          </a:p>
          <a:p>
            <a:endParaRPr lang="zh-CN" altLang="en-US"/>
          </a:p>
        </p:txBody>
      </p:sp>
      <p:sp>
        <p:nvSpPr>
          <p:cNvPr id="6" name="TextBox 5"/>
          <p:cNvSpPr txBox="1"/>
          <p:nvPr/>
        </p:nvSpPr>
        <p:spPr>
          <a:xfrm>
            <a:off x="7000892" y="2196701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右大括号 6"/>
          <p:cNvSpPr/>
          <p:nvPr/>
        </p:nvSpPr>
        <p:spPr>
          <a:xfrm>
            <a:off x="7072330" y="2303858"/>
            <a:ext cx="357190" cy="642942"/>
          </a:xfrm>
          <a:prstGeom prst="rightBrace">
            <a:avLst>
              <a:gd name="adj1" fmla="val 8333"/>
              <a:gd name="adj2" fmla="val 5108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标题 1"/>
          <p:cNvSpPr txBox="1">
            <a:spLocks noGrp="1"/>
          </p:cNvSpPr>
          <p:nvPr>
            <p:ph type="title"/>
          </p:nvPr>
        </p:nvSpPr>
        <p:spPr>
          <a:xfrm>
            <a:off x="1500166" y="267875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4000" b="0" i="0" u="none" strike="noStrike" kern="1200" cap="none" spc="0" normalizeH="0" baseline="0" noProof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Kozuka Gothic Pr6N B" pitchFamily="34" charset="-128"/>
                <a:ea typeface="Kozuka Gothic Pr6N B" pitchFamily="34" charset="-128"/>
                <a:cs typeface="+mj-cs"/>
              </a:rPr>
              <a:t>Grammar:Simple</a:t>
            </a:r>
            <a:r>
              <a:rPr kumimoji="0" lang="en-US" altLang="zh-CN" sz="4000" b="0" i="0" u="none" strike="noStrike" kern="1200" cap="none" spc="0" normalizeH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Kozuka Gothic Pr6N B" pitchFamily="34" charset="-128"/>
                <a:ea typeface="Kozuka Gothic Pr6N B" pitchFamily="34" charset="-128"/>
                <a:cs typeface="+mj-cs"/>
              </a:rPr>
              <a:t> past tense</a:t>
            </a:r>
            <a:endParaRPr kumimoji="0" lang="zh-CN" altLang="en-US" sz="40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Kozuka Gothic Pr6N B" pitchFamily="34" charset="-128"/>
              <a:ea typeface="Kozuka Gothic Pr6N B" pitchFamily="34" charset="-128"/>
              <a:cs typeface="+mj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429520" y="2411015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smtClean="0">
                <a:solidFill>
                  <a:schemeClr val="tx2"/>
                </a:solidFill>
              </a:rPr>
              <a:t>did</a:t>
            </a:r>
            <a:endParaRPr lang="zh-CN" altLang="en-US" sz="3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https://d.book118.com/925210033113011043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宋体</vt:lpstr>
      <vt:lpstr>Adobe Gothic Std B</vt:lpstr>
      <vt:lpstr>Kozuka Gothic Pr6N B</vt:lpstr>
      <vt:lpstr>幼圆</vt:lpstr>
      <vt:lpstr>方正粗黑宋简体</vt:lpstr>
      <vt:lpstr>华文行楷</vt:lpstr>
      <vt:lpstr>阿里巴巴普惠体 Medium</vt:lpstr>
      <vt:lpstr>思源黑体 CN Medium</vt:lpstr>
      <vt:lpstr>阿里巴巴普惠体 H</vt:lpstr>
      <vt:lpstr>Office Theme</vt:lpstr>
      <vt:lpstr>PowerPoint Presentation</vt:lpstr>
      <vt:lpstr>PowerPoint Presentation</vt:lpstr>
      <vt:lpstr>Let’s review the words</vt:lpstr>
      <vt:lpstr>Let’s review the words</vt:lpstr>
      <vt:lpstr>Let’s retell the story</vt:lpstr>
      <vt:lpstr>Try to correct the sentence</vt:lpstr>
      <vt:lpstr>PowerPoint Presentation</vt:lpstr>
      <vt:lpstr>PowerPoint Presentation</vt:lpstr>
      <vt:lpstr>Grammar：Simple past tense</vt:lpstr>
      <vt:lpstr>Grammar:Simple past tense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2024-09-05T00:50:11.944</cp:lastPrinted>
  <dcterms:created xsi:type="dcterms:W3CDTF">2024-09-04T16:50:11Z</dcterms:created>
  <dcterms:modified xsi:type="dcterms:W3CDTF">2024-09-04T16:50:13Z</dcterms:modified>
</cp:coreProperties>
</file>