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C8AE3A-B011-488C-9E25-021463439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44C387-F862-4552-BDF2-718873D25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FC6DB3-95AE-4216-80B4-D44452FD9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230CAA-2403-46F1-A695-98C128B24A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931527-EE24-4B41-B375-E9D7CD7EAD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62E11C-4A0C-4A7C-96F2-2984D80EEB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30E9D0-16B4-4C6F-91DB-CC7F9F48CF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CFA99-E365-49C8-B218-AB95A0132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1134A1-F0E7-418D-9780-20C5A33C3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CC9CA-B975-49AA-8407-76E75C806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20EF2-FD33-472E-9D79-1D636BE4CC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212032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脑脊膜炎的流行病调查与防控策略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流行病学概述：描述脑脊膜炎的全球和地区分布、发病率、死亡率等流行病学特点。
致病菌特性分析：阐述引起脑脊膜炎的常见病原体及其生物学特征、致病机制等。
传播途径探究：详细描述脑脊膜炎的传播途径，包括呼吸道、消化道、直接接触等。
易感人群识别：明确脑脊膜炎的高危人群，如儿童、免疫缺陷者、老年人等。
防控措施评估：对脑脊膜炎的预防控制措施进行评估，包括疫苗接种、药物治疗、环境管理等。
疫情应急预案：制定针对脑脊膜炎疫情的应急预案，包括疫情监测、快速反应、协调处置等措施。
健康教育宣教：开展脑脊膜炎的健康教育宣教活动，提高公众对疾病的认识、预防意识和自我防护能力。
新技术应用展望：探索利用新技术手段，如分子生物学、纳米技术等，加强脑脊膜炎的诊断、治疗和预防。</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流行病学概述：描述脑脊膜炎的全球和地区分布、发病率、死亡率等流行病学特点。</a:t>
            </a:r>
          </a:p>
        </p:txBody>
      </p:sp>
      <p:sp>
        <p:nvSpPr>
          <p:cNvPr id="3" name="Subtitle 2"/>
          <p:cNvSpPr>
            <a:spLocks noGrp="1"/>
          </p:cNvSpPr>
          <p:nvPr>
            <p:ph type="subTitle" idx="1"/>
          </p:nvPr>
        </p:nvSpPr>
        <p:spPr/>
        <p:txBody>
          <a:bodyPr/>
          <a:lstStyle/>
          <a:p>
            <a:r>
              <a:t>脑脊膜炎的流行病调查与防控策略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流行病学概述：描述脑脊膜炎的全球和地区分布、发病率、死亡率等流行病学特点。</a:t>
            </a:r>
          </a:p>
        </p:txBody>
      </p:sp>
      <p:sp>
        <p:nvSpPr>
          <p:cNvPr id="3" name="Text Placeholder 2"/>
          <p:cNvSpPr>
            <a:spLocks noGrp="1"/>
          </p:cNvSpPr>
          <p:nvPr>
            <p:ph type="body" idx="1"/>
          </p:nvPr>
        </p:nvSpPr>
        <p:spPr/>
        <p:txBody>
          <a:bodyPr/>
          <a:lstStyle/>
          <a:p>
            <a:r>
              <a:t>全球分布,</a:t>
            </a:r>
          </a:p>
        </p:txBody>
      </p:sp>
      <p:sp>
        <p:nvSpPr>
          <p:cNvPr id="4" name="Content Placeholder 3"/>
          <p:cNvSpPr>
            <a:spLocks noGrp="1"/>
          </p:cNvSpPr>
          <p:nvPr>
            <p:ph sz="half" idx="2"/>
          </p:nvPr>
        </p:nvSpPr>
        <p:spPr/>
        <p:txBody>
          <a:bodyPr/>
          <a:lstStyle/>
          <a:p>
            <a:r>
              <a:t>1. 全球性疾病：脑脊膜炎是一种全球性疾病，在世界各地均有分布，且不同地区发病率差异很大。</a:t>
            </a:r>
          </a:p>
          <a:p>
            <a:r>
              <a:t>2. 非洲高发区：非洲是脑脊膜炎的高发区，其中撒哈拉以南非洲尤为严重。非洲国家的发病率和死亡率远高于全球其他地区。</a:t>
            </a:r>
          </a:p>
          <a:p>
            <a:r>
              <a:t>3. 流行季：脑脊膜炎的流行通常发生在旱季，当气候干燥、炎热时，细菌更易于传播。</a:t>
            </a:r>
          </a:p>
        </p:txBody>
      </p:sp>
      <p:sp>
        <p:nvSpPr>
          <p:cNvPr id="5" name="Text Placeholder 4"/>
          <p:cNvSpPr>
            <a:spLocks noGrp="1"/>
          </p:cNvSpPr>
          <p:nvPr>
            <p:ph type="body" idx="3"/>
          </p:nvPr>
        </p:nvSpPr>
        <p:spPr/>
        <p:txBody>
          <a:bodyPr/>
          <a:lstStyle/>
          <a:p>
            <a:r>
              <a:t>发病率,</a:t>
            </a:r>
          </a:p>
        </p:txBody>
      </p:sp>
      <p:sp>
        <p:nvSpPr>
          <p:cNvPr id="6" name="Content Placeholder 5"/>
          <p:cNvSpPr>
            <a:spLocks noGrp="1"/>
          </p:cNvSpPr>
          <p:nvPr>
            <p:ph sz="half" idx="4"/>
          </p:nvPr>
        </p:nvSpPr>
        <p:spPr/>
        <p:txBody>
          <a:bodyPr/>
          <a:lstStyle/>
          <a:p>
            <a:r>
              <a:t>1. 高发人群：脑脊膜炎的发病率在儿童和青年人中较高，尤其是5岁以下的儿童，发病率和死亡率尤为显著。</a:t>
            </a:r>
          </a:p>
          <a:p>
            <a:r>
              <a:t>2. 地区差异：脑脊膜炎的发病率在不同地区差异很大，非洲国家的发病率最高，而发达国家的发病率较低。</a:t>
            </a:r>
          </a:p>
          <a:p>
            <a:r>
              <a:t>3. 季节性变化：脑脊膜炎的发病率具有明显的季节性，通常在旱季达到高峰，而在雨季逐渐下降。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流行病学概述：描述脑脊膜炎的全球和地区分布、发病率、死亡率等流行病学特点。</a:t>
            </a:r>
          </a:p>
        </p:txBody>
      </p:sp>
      <p:sp>
        <p:nvSpPr>
          <p:cNvPr id="3" name="Text Placeholder 2"/>
          <p:cNvSpPr>
            <a:spLocks noGrp="1"/>
          </p:cNvSpPr>
          <p:nvPr>
            <p:ph type="body" idx="1"/>
          </p:nvPr>
        </p:nvSpPr>
        <p:spPr/>
        <p:txBody>
          <a:bodyPr/>
          <a:lstStyle/>
          <a:p>
            <a:r>
              <a:t>儿童死亡率,</a:t>
            </a:r>
          </a:p>
        </p:txBody>
      </p:sp>
      <p:sp>
        <p:nvSpPr>
          <p:cNvPr id="4" name="Content Placeholder 3"/>
          <p:cNvSpPr>
            <a:spLocks noGrp="1"/>
          </p:cNvSpPr>
          <p:nvPr>
            <p:ph sz="half" idx="2"/>
          </p:nvPr>
        </p:nvSpPr>
        <p:spPr/>
        <p:txBody>
          <a:bodyPr/>
          <a:lstStyle/>
          <a:p>
            <a:r>
              <a:t>1. 全球儿童死亡原因之一：脑脊膜炎是导致全球儿童死亡的主要原因之一，尤其是在非洲国家。</a:t>
            </a:r>
          </a:p>
          <a:p>
            <a:r>
              <a:t>2. 高死亡率：脑脊膜炎的死亡率较高，即使在发达国家，死亡率也可能达到10%以上。在非洲国家，死亡率甚至可能达到50%。</a:t>
            </a:r>
          </a:p>
          <a:p>
            <a:r>
              <a:t>3. 疫苗接种：疫苗接种是预防脑脊膜炎的有效手段，可以显著降低儿童的死亡率。</a:t>
            </a:r>
          </a:p>
        </p:txBody>
      </p:sp>
      <p:sp>
        <p:nvSpPr>
          <p:cNvPr id="5" name="Text Placeholder 4"/>
          <p:cNvSpPr>
            <a:spLocks noGrp="1"/>
          </p:cNvSpPr>
          <p:nvPr>
            <p:ph type="body" idx="3"/>
          </p:nvPr>
        </p:nvSpPr>
        <p:spPr/>
        <p:txBody>
          <a:bodyPr/>
          <a:lstStyle/>
          <a:p>
            <a:r>
              <a:t>传播方式,</a:t>
            </a:r>
          </a:p>
        </p:txBody>
      </p:sp>
      <p:sp>
        <p:nvSpPr>
          <p:cNvPr id="6" name="Content Placeholder 5"/>
          <p:cNvSpPr>
            <a:spLocks noGrp="1"/>
          </p:cNvSpPr>
          <p:nvPr>
            <p:ph sz="half" idx="4"/>
          </p:nvPr>
        </p:nvSpPr>
        <p:spPr/>
        <p:txBody>
          <a:bodyPr/>
          <a:lstStyle/>
          <a:p>
            <a:r>
              <a:t>1. 人际传播：脑脊膜炎可以通过人际传播，主要是通过飞沫传播，当感染者咳嗽或打喷嚏时，细菌会通过飞沫传播给其他人。</a:t>
            </a:r>
          </a:p>
          <a:p>
            <a:r>
              <a:t>2. 密切接触：密切接触感染者也有可能感染脑脊膜炎，例如，与感染者同住或同睡。</a:t>
            </a:r>
          </a:p>
          <a:p>
            <a:r>
              <a:t>3. 接触污染物：还可能通过接触被细菌污染的物体或表面感染脑脊膜炎，例如，未经消毒的医疗器械或用品。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流行病学概述：描述脑脊膜炎的全球和地区分布、发病率、死亡率等流行病学特点。</a:t>
            </a:r>
          </a:p>
        </p:txBody>
      </p:sp>
      <p:sp>
        <p:nvSpPr>
          <p:cNvPr id="3" name="Text Placeholder 2"/>
          <p:cNvSpPr>
            <a:spLocks noGrp="1"/>
          </p:cNvSpPr>
          <p:nvPr>
            <p:ph type="body" idx="1"/>
          </p:nvPr>
        </p:nvSpPr>
        <p:spPr/>
        <p:txBody>
          <a:bodyPr/>
          <a:lstStyle/>
          <a:p>
            <a:r>
              <a:t>症状,</a:t>
            </a:r>
          </a:p>
        </p:txBody>
      </p:sp>
      <p:sp>
        <p:nvSpPr>
          <p:cNvPr id="4" name="Content Placeholder 3"/>
          <p:cNvSpPr>
            <a:spLocks noGrp="1"/>
          </p:cNvSpPr>
          <p:nvPr>
            <p:ph sz="half" idx="2"/>
          </p:nvPr>
        </p:nvSpPr>
        <p:spPr/>
        <p:txBody>
          <a:bodyPr/>
          <a:lstStyle/>
          <a:p>
            <a:r>
              <a:t>1. 发热：脑脊膜炎的典型症状包括发热、头痛、颈部僵硬、恶心、呕吐、光线过敏等。</a:t>
            </a:r>
          </a:p>
          <a:p>
            <a:r>
              <a:t>2. 特征性皮疹：脑脊膜炎感染者还可能出现特征性的皮疹，皮疹 thường đỏ tím và không phai màu khi ấn.</a:t>
            </a:r>
          </a:p>
          <a:p>
            <a:r>
              <a:t>3. 严重并发症：如果没有及时治疗，脑脊膜炎可能导致严重的并发症，包括脑膜炎、脑积水、听力损失或失明。</a:t>
            </a:r>
          </a:p>
        </p:txBody>
      </p:sp>
      <p:sp>
        <p:nvSpPr>
          <p:cNvPr id="5" name="Text Placeholder 4"/>
          <p:cNvSpPr>
            <a:spLocks noGrp="1"/>
          </p:cNvSpPr>
          <p:nvPr>
            <p:ph type="body" idx="3"/>
          </p:nvPr>
        </p:nvSpPr>
        <p:spPr/>
        <p:txBody>
          <a:bodyPr/>
          <a:lstStyle/>
          <a:p>
            <a:r>
              <a:t>治疗,</a:t>
            </a:r>
          </a:p>
        </p:txBody>
      </p:sp>
      <p:sp>
        <p:nvSpPr>
          <p:cNvPr id="6" name="Content Placeholder 5"/>
          <p:cNvSpPr>
            <a:spLocks noGrp="1"/>
          </p:cNvSpPr>
          <p:nvPr>
            <p:ph sz="half" idx="4"/>
          </p:nvPr>
        </p:nvSpPr>
        <p:spPr/>
        <p:txBody>
          <a:bodyPr/>
          <a:lstStyle/>
          <a:p>
            <a:r>
              <a:t>1. 抗生素：治疗脑脊膜炎的主要方法是使用抗生素，抗生素可以杀死引起感染的细菌。</a:t>
            </a:r>
          </a:p>
          <a:p>
            <a:r>
              <a:t>2. 支持性治疗：支持性治疗也至关重要，包括输液、氧气治疗、护理等，以维持患者的生命体征并减轻症状。</a:t>
            </a:r>
          </a:p>
          <a:p>
            <a:r>
              <a:t>3. 预后：脑脊膜炎的预后取决于患者的年龄、健康状况、感染的严重程度以及治疗的及时性，如果治疗及时，预后通常良好，但如果治疗不及时，可能导致严重的后遗症或死亡。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致病菌特性分析：阐述引起脑脊膜炎的常见病原体及其生物学特征、致病机制等。</a:t>
            </a:r>
          </a:p>
        </p:txBody>
      </p:sp>
      <p:sp>
        <p:nvSpPr>
          <p:cNvPr id="3" name="Subtitle 2"/>
          <p:cNvSpPr>
            <a:spLocks noGrp="1"/>
          </p:cNvSpPr>
          <p:nvPr>
            <p:ph type="subTitle" idx="1"/>
          </p:nvPr>
        </p:nvSpPr>
        <p:spPr/>
        <p:txBody>
          <a:bodyPr/>
          <a:lstStyle/>
          <a:p>
            <a:r>
              <a:t>脑脊膜炎的流行病调查与防控策略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致病菌特性分析：阐述引起脑脊膜炎的常见病原体及其生物学特征、致病机制等。</a:t>
            </a:r>
          </a:p>
        </p:txBody>
      </p:sp>
      <p:sp>
        <p:nvSpPr>
          <p:cNvPr id="3" name="Text Placeholder 2"/>
          <p:cNvSpPr>
            <a:spLocks noGrp="1"/>
          </p:cNvSpPr>
          <p:nvPr>
            <p:ph type="body" idx="1"/>
          </p:nvPr>
        </p:nvSpPr>
        <p:spPr/>
        <p:txBody>
          <a:bodyPr/>
          <a:lstStyle/>
          <a:p>
            <a:r>
              <a:t>细菌性脑膜炎</a:t>
            </a:r>
          </a:p>
        </p:txBody>
      </p:sp>
      <p:sp>
        <p:nvSpPr>
          <p:cNvPr id="4" name="Content Placeholder 3"/>
          <p:cNvSpPr>
            <a:spLocks noGrp="1"/>
          </p:cNvSpPr>
          <p:nvPr>
            <p:ph sz="half" idx="2"/>
          </p:nvPr>
        </p:nvSpPr>
        <p:spPr/>
        <p:txBody>
          <a:bodyPr/>
          <a:lstStyle/>
          <a:p>
            <a:r>
              <a:t>1. 细菌性脑膜炎是最常见的脑膜炎类型，由细菌感染引起，可通过呼吸道或血液传播。</a:t>
            </a:r>
          </a:p>
          <a:p>
            <a:r>
              <a:t>2. 导致细菌性脑膜炎的常见病原体包括肺炎链球菌、脑膜炎双球菌、流感嗜血杆菌、金黄色葡萄球菌、大肠埃希菌和李斯特菌。</a:t>
            </a:r>
          </a:p>
          <a:p>
            <a:r>
              <a:t>3. 细菌性脑膜炎的临床表现包括发烧、头痛、颈部僵硬、恶心、呕吐、光线敏感和意识模糊。</a:t>
            </a:r>
          </a:p>
        </p:txBody>
      </p:sp>
      <p:sp>
        <p:nvSpPr>
          <p:cNvPr id="5" name="Text Placeholder 4"/>
          <p:cNvSpPr>
            <a:spLocks noGrp="1"/>
          </p:cNvSpPr>
          <p:nvPr>
            <p:ph type="body" idx="3"/>
          </p:nvPr>
        </p:nvSpPr>
        <p:spPr/>
        <p:txBody>
          <a:bodyPr/>
          <a:lstStyle/>
          <a:p>
            <a:r>
              <a:t>病毒性脑膜炎</a:t>
            </a:r>
          </a:p>
        </p:txBody>
      </p:sp>
      <p:sp>
        <p:nvSpPr>
          <p:cNvPr id="6" name="Content Placeholder 5"/>
          <p:cNvSpPr>
            <a:spLocks noGrp="1"/>
          </p:cNvSpPr>
          <p:nvPr>
            <p:ph sz="half" idx="4"/>
          </p:nvPr>
        </p:nvSpPr>
        <p:spPr/>
        <p:txBody>
          <a:bodyPr/>
          <a:lstStyle/>
          <a:p>
            <a:r>
              <a:t>1. 病毒性脑膜炎是由病毒感染引起的脑膜炎，可通过呼吸道或接触感染。</a:t>
            </a:r>
          </a:p>
          <a:p>
            <a:r>
              <a:t>2. 导致病毒性脑膜炎的常见病毒包括肠道病毒、埃可病毒、柯萨奇病毒、腺病毒、单纯疱疹病毒和水痘-带状疱疹病毒。</a:t>
            </a:r>
          </a:p>
          <a:p>
            <a:r>
              <a:t>3. 病毒性脑膜炎的临床表现与细菌性脑膜炎相似，但通常较轻微，可自行缓解。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致病菌特性分析：阐述引起脑脊膜炎的常见病原体及其生物学特征、致病机制等。</a:t>
            </a:r>
          </a:p>
        </p:txBody>
      </p:sp>
      <p:sp>
        <p:nvSpPr>
          <p:cNvPr id="3" name="Text Placeholder 2"/>
          <p:cNvSpPr>
            <a:spLocks noGrp="1"/>
          </p:cNvSpPr>
          <p:nvPr>
            <p:ph type="body" idx="1"/>
          </p:nvPr>
        </p:nvSpPr>
        <p:spPr/>
        <p:txBody>
          <a:bodyPr/>
          <a:lstStyle/>
          <a:p>
            <a:r>
              <a:t>真菌性脑膜炎</a:t>
            </a:r>
          </a:p>
        </p:txBody>
      </p:sp>
      <p:sp>
        <p:nvSpPr>
          <p:cNvPr id="4" name="Content Placeholder 3"/>
          <p:cNvSpPr>
            <a:spLocks noGrp="1"/>
          </p:cNvSpPr>
          <p:nvPr>
            <p:ph sz="half" idx="2"/>
          </p:nvPr>
        </p:nvSpPr>
        <p:spPr/>
        <p:txBody>
          <a:bodyPr/>
          <a:lstStyle/>
          <a:p>
            <a:r>
              <a:t>1. 真菌性脑膜炎是由真菌感染引起的脑膜炎，较细菌性和病毒性脑膜炎少见，但更严重。</a:t>
            </a:r>
          </a:p>
          <a:p>
            <a:r>
              <a:t>2. 导致真菌性脑膜炎的常见真菌包括隐球菌、曲霉菌、毛霉菌和镰刀菌。</a:t>
            </a:r>
          </a:p>
          <a:p>
            <a:r>
              <a:t>3. 真菌性脑膜炎的临床表现与细菌性和病毒性脑膜炎相似，但可出现更严重的症状，如错乱、癫痫发作和昏迷。</a:t>
            </a:r>
          </a:p>
        </p:txBody>
      </p:sp>
      <p:sp>
        <p:nvSpPr>
          <p:cNvPr id="5" name="Text Placeholder 4"/>
          <p:cNvSpPr>
            <a:spLocks noGrp="1"/>
          </p:cNvSpPr>
          <p:nvPr>
            <p:ph type="body" idx="3"/>
          </p:nvPr>
        </p:nvSpPr>
        <p:spPr/>
        <p:txBody>
          <a:bodyPr/>
          <a:lstStyle/>
          <a:p>
            <a:r>
              <a:t>寄生虫性脑膜炎</a:t>
            </a:r>
          </a:p>
        </p:txBody>
      </p:sp>
      <p:sp>
        <p:nvSpPr>
          <p:cNvPr id="6" name="Content Placeholder 5"/>
          <p:cNvSpPr>
            <a:spLocks noGrp="1"/>
          </p:cNvSpPr>
          <p:nvPr>
            <p:ph sz="half" idx="4"/>
          </p:nvPr>
        </p:nvSpPr>
        <p:spPr/>
        <p:txBody>
          <a:bodyPr/>
          <a:lstStyle/>
          <a:p>
            <a:r>
              <a:t>1. 寄生虫性脑膜炎是由寄生虫感染引起的脑膜炎，非常罕见。</a:t>
            </a:r>
          </a:p>
          <a:p>
            <a:r>
              <a:t>2. 导致寄生虫性脑膜炎的常见寄生虫包括弓形虫、贾第鞭毛虫和血吸虫。</a:t>
            </a:r>
          </a:p>
          <a:p>
            <a:r>
              <a:t>3. 寄生虫性脑膜炎的临床表现与细菌性和病毒性脑膜炎相似，但可出现更严重的症状，如失明、癫痫发作和瘫痪。</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致病菌特性分析：阐述引起脑脊膜炎的常见病原体及其生物学特征、致病机制等。</a:t>
            </a:r>
          </a:p>
        </p:txBody>
      </p:sp>
      <p:sp>
        <p:nvSpPr>
          <p:cNvPr id="3" name="Text Placeholder 2"/>
          <p:cNvSpPr>
            <a:spLocks noGrp="1"/>
          </p:cNvSpPr>
          <p:nvPr>
            <p:ph type="body" idx="1"/>
          </p:nvPr>
        </p:nvSpPr>
        <p:spPr/>
        <p:txBody>
          <a:bodyPr/>
          <a:lstStyle/>
          <a:p>
            <a:r>
              <a:t>非感染性脑膜炎</a:t>
            </a:r>
          </a:p>
        </p:txBody>
      </p:sp>
      <p:sp>
        <p:nvSpPr>
          <p:cNvPr id="4" name="Content Placeholder 3"/>
          <p:cNvSpPr>
            <a:spLocks noGrp="1"/>
          </p:cNvSpPr>
          <p:nvPr>
            <p:ph sz="half" idx="2"/>
          </p:nvPr>
        </p:nvSpPr>
        <p:spPr/>
        <p:txBody>
          <a:bodyPr/>
          <a:lstStyle/>
          <a:p>
            <a:r>
              <a:t>1. 非感染性脑膜炎是由非感染因素引起的脑膜炎，如药物反应、自身免疫疾病、癌症和肉芽肿性疾病。</a:t>
            </a:r>
          </a:p>
          <a:p>
            <a:r>
              <a:t>2. 非感染性脑膜炎的临床表现与细菌性和病毒性脑膜炎相似，但通常较轻微，可自行缓解。</a:t>
            </a:r>
          </a:p>
          <a:p>
            <a:r>
              <a:t>3. 非感染性脑膜炎的诊断和治疗取决于病因。</a:t>
            </a:r>
          </a:p>
        </p:txBody>
      </p:sp>
      <p:sp>
        <p:nvSpPr>
          <p:cNvPr id="5" name="Text Placeholder 4"/>
          <p:cNvSpPr>
            <a:spLocks noGrp="1"/>
          </p:cNvSpPr>
          <p:nvPr>
            <p:ph type="body" idx="3"/>
          </p:nvPr>
        </p:nvSpPr>
        <p:spPr/>
        <p:txBody>
          <a:bodyPr/>
          <a:lstStyle/>
          <a:p>
            <a:r>
              <a:t>脑膜炎的致病机制</a:t>
            </a:r>
          </a:p>
        </p:txBody>
      </p:sp>
      <p:sp>
        <p:nvSpPr>
          <p:cNvPr id="6" name="Content Placeholder 5"/>
          <p:cNvSpPr>
            <a:spLocks noGrp="1"/>
          </p:cNvSpPr>
          <p:nvPr>
            <p:ph sz="half" idx="4"/>
          </p:nvPr>
        </p:nvSpPr>
        <p:spPr/>
        <p:txBody>
          <a:bodyPr/>
          <a:lstStyle/>
          <a:p>
            <a:r>
              <a:t>1. 细菌性脑膜炎的致病机制涉及细菌进入血液并穿越血脑屏障，导致脑膜和脑组织发炎。</a:t>
            </a:r>
          </a:p>
          <a:p>
            <a:r>
              <a:t>2. 病毒性脑膜炎的致病机制涉及病毒直接感染脑膜和脑组织，导致炎症反应。</a:t>
            </a:r>
          </a:p>
          <a:p>
            <a:r>
              <a:t>3. 真菌性脑膜炎的致病机制涉及真菌进入血液并穿越血脑屏障，导致脑膜和脑组织发炎。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传播途径探究：详细描述脑脊膜炎的传播途径，包括呼吸道、消化道、直接接触等。</a:t>
            </a:r>
          </a:p>
        </p:txBody>
      </p:sp>
      <p:sp>
        <p:nvSpPr>
          <p:cNvPr id="3" name="Subtitle 2"/>
          <p:cNvSpPr>
            <a:spLocks noGrp="1"/>
          </p:cNvSpPr>
          <p:nvPr>
            <p:ph type="subTitle" idx="1"/>
          </p:nvPr>
        </p:nvSpPr>
        <p:spPr/>
        <p:txBody>
          <a:bodyPr/>
          <a:lstStyle/>
          <a:p>
            <a:r>
              <a:t>脑脊膜炎的流行病调查与防控策略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传播途径探究：详细描述脑脊膜炎的传播途径，包括呼吸道、消化道、直接接触等。</a:t>
            </a:r>
          </a:p>
        </p:txBody>
      </p:sp>
      <p:sp>
        <p:nvSpPr>
          <p:cNvPr id="3" name="Text Placeholder 2"/>
          <p:cNvSpPr>
            <a:spLocks noGrp="1"/>
          </p:cNvSpPr>
          <p:nvPr>
            <p:ph type="body" idx="1"/>
          </p:nvPr>
        </p:nvSpPr>
        <p:spPr/>
        <p:txBody>
          <a:bodyPr/>
          <a:lstStyle/>
          <a:p>
            <a:r>
              <a:t>呼吸道传播</a:t>
            </a:r>
          </a:p>
        </p:txBody>
      </p:sp>
      <p:sp>
        <p:nvSpPr>
          <p:cNvPr id="4" name="Content Placeholder 3"/>
          <p:cNvSpPr>
            <a:spLocks noGrp="1"/>
          </p:cNvSpPr>
          <p:nvPr>
            <p:ph sz="half" idx="2"/>
          </p:nvPr>
        </p:nvSpPr>
        <p:spPr/>
        <p:txBody>
          <a:bodyPr/>
          <a:lstStyle/>
          <a:p>
            <a:r>
              <a:t>1. 飞沫传播：脑脊膜炎菌借由咳嗽、打喷嚏或交谈时产生的飞沫传播。在人群密集的场所，例如学校、医院或公共交通工具上，飞沫传播的风险更高。</a:t>
            </a:r>
          </a:p>
          <a:p>
            <a:r>
              <a:t>2. 气溶胶传播：脑脊膜炎菌也可通过气溶胶传播。气溶胶是指悬浮在空气中的小颗粒，可以长时间漂浮在空气中。当感染者咳嗽、打喷嚏或说话时，脑脊膜炎菌可通过气溶胶的形式传播到空气中，其他人吸入这些气溶胶后可能会被感染。</a:t>
            </a:r>
          </a:p>
          <a:p>
            <a:r>
              <a:t>3. 人际接触传播：感染者分泌物中的脑脊膜炎菌可以通过皮肤或粘膜直接进入他人体内。例如，亲吻、拥抱或握手等亲密接触行为都可能导致脑脊膜炎菌的传播。</a:t>
            </a:r>
          </a:p>
        </p:txBody>
      </p:sp>
      <p:sp>
        <p:nvSpPr>
          <p:cNvPr id="5" name="Text Placeholder 4"/>
          <p:cNvSpPr>
            <a:spLocks noGrp="1"/>
          </p:cNvSpPr>
          <p:nvPr>
            <p:ph type="body" idx="3"/>
          </p:nvPr>
        </p:nvSpPr>
        <p:spPr/>
        <p:txBody>
          <a:bodyPr/>
          <a:lstStyle/>
          <a:p>
            <a:r>
              <a:t>消化道传播</a:t>
            </a:r>
          </a:p>
        </p:txBody>
      </p:sp>
      <p:sp>
        <p:nvSpPr>
          <p:cNvPr id="6" name="Content Placeholder 5"/>
          <p:cNvSpPr>
            <a:spLocks noGrp="1"/>
          </p:cNvSpPr>
          <p:nvPr>
            <p:ph sz="half" idx="4"/>
          </p:nvPr>
        </p:nvSpPr>
        <p:spPr/>
        <p:txBody>
          <a:bodyPr/>
          <a:lstStyle/>
          <a:p>
            <a:r>
              <a:t>1. 粪口传播：脑脊膜炎菌可通过消化道传播。当感染者排便后没有正确洗手时，脑脊膜炎菌可通过粪便污染食物或水源，进而被其他人摄入而导致感染。</a:t>
            </a:r>
          </a:p>
          <a:p>
            <a:r>
              <a:t>2. 食物传播：脑脊膜炎菌可通过受污染的食物传播。例如，未经巴氏消毒的牛奶、未煮熟的肉类或水产品都可能被脑脊膜炎菌污染，食用这些食物后可能导致感染。</a:t>
            </a:r>
          </a:p>
          <a:p>
            <a:r>
              <a:t>3. 水传播：脑脊膜炎菌可通过受污染的水传播。例如，饮用被脑脊膜炎菌污染的水源，可能导致感染。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传播途径探究：详细描述脑脊膜炎的传播途径，包括呼吸道、消化道、直接接触等。</a:t>
            </a:r>
          </a:p>
        </p:txBody>
      </p:sp>
      <p:sp>
        <p:nvSpPr>
          <p:cNvPr id="3" name="Text Placeholder 2"/>
          <p:cNvSpPr>
            <a:spLocks noGrp="1"/>
          </p:cNvSpPr>
          <p:nvPr>
            <p:ph type="body" idx="1"/>
          </p:nvPr>
        </p:nvSpPr>
        <p:spPr/>
        <p:txBody>
          <a:bodyPr/>
          <a:lstStyle/>
          <a:p>
            <a:r>
              <a:t>直接接触传播</a:t>
            </a:r>
          </a:p>
        </p:txBody>
      </p:sp>
      <p:sp>
        <p:nvSpPr>
          <p:cNvPr id="4" name="Content Placeholder 3"/>
          <p:cNvSpPr>
            <a:spLocks noGrp="1"/>
          </p:cNvSpPr>
          <p:nvPr>
            <p:ph sz="half" idx="2"/>
          </p:nvPr>
        </p:nvSpPr>
        <p:spPr/>
        <p:txBody>
          <a:bodyPr/>
          <a:lstStyle/>
          <a:p>
            <a:r>
              <a:t>1. 皮肤或粘膜接触：脑脊膜炎菌可通过皮肤或粘膜直接进入他人体内。例如，感染者分泌物中的脑脊膜炎菌可通过破损的皮肤或粘膜进入他人体内，导致感染。</a:t>
            </a:r>
          </a:p>
          <a:p>
            <a:r>
              <a:t>2. 血液传播：脑脊膜炎菌可通过血液传播。例如，输血、共用针头或其他血液制品等行为都可能导致脑脊膜炎菌的传播。</a:t>
            </a:r>
          </a:p>
          <a:p>
            <a:r>
              <a:t>3. 性接触传播：脑脊膜炎菌可通过性接触传播。感染者在性行为过程中，脑脊膜炎菌可通过粘膜进入他人体内，导致感染。</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易感人群识别：明确脑脊膜炎的高危人群，如儿童、免疫缺陷者、老年人等。</a:t>
            </a:r>
          </a:p>
        </p:txBody>
      </p:sp>
      <p:sp>
        <p:nvSpPr>
          <p:cNvPr id="3" name="Subtitle 2"/>
          <p:cNvSpPr>
            <a:spLocks noGrp="1"/>
          </p:cNvSpPr>
          <p:nvPr>
            <p:ph type="subTitle" idx="1"/>
          </p:nvPr>
        </p:nvSpPr>
        <p:spPr/>
        <p:txBody>
          <a:bodyPr/>
          <a:lstStyle/>
          <a:p>
            <a:r>
              <a:t>脑脊膜炎的流行病调查与防控策略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易感人群识别：明确脑脊膜炎的高危人群，如儿童、免疫缺陷者、老年人等。</a:t>
            </a:r>
          </a:p>
        </p:txBody>
      </p:sp>
      <p:sp>
        <p:nvSpPr>
          <p:cNvPr id="3" name="Text Placeholder 2"/>
          <p:cNvSpPr>
            <a:spLocks noGrp="1"/>
          </p:cNvSpPr>
          <p:nvPr>
            <p:ph type="body" idx="1"/>
          </p:nvPr>
        </p:nvSpPr>
        <p:spPr/>
        <p:txBody>
          <a:bodyPr/>
          <a:lstStyle/>
          <a:p>
            <a:r>
              <a:t>脑脊膜炎高危人群</a:t>
            </a:r>
          </a:p>
        </p:txBody>
      </p:sp>
      <p:sp>
        <p:nvSpPr>
          <p:cNvPr id="4" name="Content Placeholder 3"/>
          <p:cNvSpPr>
            <a:spLocks noGrp="1"/>
          </p:cNvSpPr>
          <p:nvPr>
            <p:ph sz="half" idx="2"/>
          </p:nvPr>
        </p:nvSpPr>
        <p:spPr/>
        <p:txBody>
          <a:bodyPr/>
          <a:lstStyle/>
          <a:p>
            <a:r>
              <a:t>1. 儿童：儿童免疫系统尚未发育完善，对脑脊膜炎的抵抗力较弱，且儿童经常在人群密集的场所活动，增加感染风险。</a:t>
            </a:r>
          </a:p>
          <a:p>
            <a:r>
              <a:t>2. 免疫缺陷者：免疫缺陷者包括先天性免疫缺陷和后天获得性免疫缺陷，免疫功能低下，容易感染脑脊膜炎。</a:t>
            </a:r>
          </a:p>
          <a:p>
            <a:r>
              <a:t>3. 老年人：老年人免疫功能下降，且往往患有慢性基础疾病，感染脑脊膜炎后病情容易加重甚至危及生命。</a:t>
            </a:r>
          </a:p>
        </p:txBody>
      </p:sp>
      <p:sp>
        <p:nvSpPr>
          <p:cNvPr id="5" name="Text Placeholder 4"/>
          <p:cNvSpPr>
            <a:spLocks noGrp="1"/>
          </p:cNvSpPr>
          <p:nvPr>
            <p:ph type="body" idx="3"/>
          </p:nvPr>
        </p:nvSpPr>
        <p:spPr/>
        <p:txBody>
          <a:bodyPr/>
          <a:lstStyle/>
          <a:p>
            <a:r>
              <a:t>脑脊膜炎易感人群识别</a:t>
            </a:r>
          </a:p>
        </p:txBody>
      </p:sp>
      <p:sp>
        <p:nvSpPr>
          <p:cNvPr id="6" name="Content Placeholder 5"/>
          <p:cNvSpPr>
            <a:spLocks noGrp="1"/>
          </p:cNvSpPr>
          <p:nvPr>
            <p:ph sz="half" idx="4"/>
          </p:nvPr>
        </p:nvSpPr>
        <p:spPr/>
        <p:txBody>
          <a:bodyPr/>
          <a:lstStyle/>
          <a:p>
            <a:r>
              <a:t>1. 流行病学调查：通过流行病学调查，可以了解脑脊膜炎的流行情况，发现高发区和高危人群，为采取针对性预防措施提供依据。</a:t>
            </a:r>
          </a:p>
          <a:p>
            <a:r>
              <a:t>2. 实验室检测：实验室检测可以帮助识别脑脊膜炎的病原体，为临床诊断和治疗提供依据，同时也可以用于监测疫苗的有效性。</a:t>
            </a:r>
          </a:p>
          <a:p>
            <a:r>
              <a:t>3. 临床表现：脑脊膜炎的临床表现多种多样，包括发热、头痛、恶心、呕吐、颈部僵直、光线敏感等，临床医生应根据患者的临床表现和实验室检查结果进行诊断。</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https://d.book118.com/925212032300011124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流行病学概述：描述脑脊膜炎的全球和地区分布、发病率、死亡率等流行病学特点。</vt:lpstr>
      <vt:lpstr>流行病学概述：描述脑脊膜炎的全球和地区分布、发病率、死亡率等流行病学特点。</vt:lpstr>
      <vt:lpstr>流行病学概述：描述脑脊膜炎的全球和地区分布、发病率、死亡率等流行病学特点。</vt:lpstr>
      <vt:lpstr>流行病学概述：描述脑脊膜炎的全球和地区分布、发病率、死亡率等流行病学特点。</vt:lpstr>
      <vt:lpstr>致病菌特性分析：阐述引起脑脊膜炎的常见病原体及其生物学特征、致病机制等。</vt:lpstr>
      <vt:lpstr>致病菌特性分析：阐述引起脑脊膜炎的常见病原体及其生物学特征、致病机制等。</vt:lpstr>
      <vt:lpstr>致病菌特性分析：阐述引起脑脊膜炎的常见病原体及其生物学特征、致病机制等。</vt:lpstr>
      <vt:lpstr>致病菌特性分析：阐述引起脑脊膜炎的常见病原体及其生物学特征、致病机制等。</vt:lpstr>
      <vt:lpstr>传播途径探究：详细描述脑脊膜炎的传播途径，包括呼吸道、消化道、直接接触等。</vt:lpstr>
      <vt:lpstr>传播途径探究：详细描述脑脊膜炎的传播途径，包括呼吸道、消化道、直接接触等。</vt:lpstr>
      <vt:lpstr>传播途径探究：详细描述脑脊膜炎的传播途径，包括呼吸道、消化道、直接接触等。</vt:lpstr>
      <vt:lpstr>易感人群识别：明确脑脊膜炎的高危人群，如儿童、免疫缺陷者、老年人等。</vt:lpstr>
      <vt:lpstr>易感人群识别：明确脑脊膜炎的高危人群，如儿童、免疫缺陷者、老年人等。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2024-09-29T02:04:55.389</cp:lastPrinted>
  <dcterms:created xsi:type="dcterms:W3CDTF">2024-09-28T18:04:55Z</dcterms:created>
  <dcterms:modified xsi:type="dcterms:W3CDTF">2024-09-28T18:04:57Z</dcterms:modified>
</cp:coreProperties>
</file>