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8A19AE-FF9A-4BCD-A7AA-1A2A33BCA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F695F-2AE7-4611-BCCE-A94EC03811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95C3F3-24FB-4EED-8C33-F1AD79F96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2CEDC7-2CBB-40CD-9F7F-AD06A3E49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CC8B59-F085-491E-A2A8-94BF4DA9BD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448F06-EC4B-4973-9BCE-2A50BA05A6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85659A-E66B-43FC-8383-465F3E48EA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0B1661-49E1-4A4E-80D2-227001513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D10F85-B9F8-4C1B-8A0C-0088338F7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662EF1-7825-4DAD-974E-1F80E256D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CE455-16ED-45FE-B9EF-07D57D393E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242000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2023-12-30</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生物医药行业2024年质量控制标准提升方案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生物医药行业质量控制现状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质量控制标准提升方案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实施计划和时间表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预期成果和影响</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风险评估和应对措施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随着生物医药行业的快速发展，提升质量控制标准是满足不断增长的市场需求和确保患者安全的重要举措。</a:t>
            </a:r>
          </a:p>
        </p:txBody>
      </p:sp>
      <p:pic>
        <p:nvPicPr>
          <p:cNvPr id="6" name="Picture 6"/>
          <p:cNvPicPr>
            <a:picLocks noChangeAspect="1"/>
          </p:cNvPicPr>
          <p:nvPr/>
        </p:nvPicPr>
        <p:blipFill>
          <a:blip r:embed="rId2"/>
          <a:srcRect l="16724" r="167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适应行业发展需求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国际生物医药市场竞争日益激烈，提升质量控制标准有助于提高我国生物医药产品的国际竞争力。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应对国际竞争压力</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高标准的质量控制将推动生物医药企业加强技术创新和产业升级，促进行业可持续发展。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推动行业创新升级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243" b="324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质量控制标准提升的重要性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提升质量控制标准可以确保生物医药产品的安全性和有效性，减少药品不良反应，保障患者用药安全。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提高产品质量水平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高标准的质量控制将促进生物医药企业提高产品质量水平，增强产品的稳定性和一致性。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通过提升质量控制标准，企业可以赢得消费者信任，提高品牌声誉，从而在激烈的市场竞争中脱颖而出。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生物医药行业质量控制现状</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国内外质量控制标准比较</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国际生物医药行业普遍采用ICH（国际人用药品注册技术协调会）等国际标准组织制定的质量标准，包括药品研发、生产、储存、运输等各环节的质量控制要求。</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国内标准</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我国生物医药行业质量控制标准主要由国家药品监督管理局（NMPA）制定和监督实施，包括GMP（药品生产质量管理规范）等标准和规范。</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差异分析</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与国际标准相比，国内标准在某些方面存在一定差距，如对于新技术、新方法的应用和质量控制的精细化程度等方面。</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质量控制标准执行不力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部分企业存在执行质量控制标准不严格、不规范等问题，导致产品质量波动较大。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质量控制体系不完善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部分企业质量控制体系不健全，缺乏全面、系统的质量控制方法和手段。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质量控制能力不足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部分企业缺乏专业的质量控制人才和技术支持，难以保证产品质量的一致性和稳定性。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行业内质量控制存在的问题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随着我国生物医药行业的国际化进程加速，提升质量控制标准是适应国际市场需求、增强国际竞争力的必然要求。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适应国际市场需求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提升质量控制标准有助于保障公众用药安全，减少药品质量问题和不良反应的发生。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保障公众用药安全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提升质量控制标准可以推动生物医药行业向高质量发展转型，提高行业整体的技术水平和核心竞争力。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推动行业高质量发展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质量控制标准提升的需求分析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质量控制标准提升方案</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完善质量标准体系</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制定更加严格的质量标准，与国际先进水平接轨，提高产品质量门槛。</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强化质量意识教育</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加强企业员工的质量意识教育，提高全员参与质量管理的积极性。</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建立全面质量管理体系</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在生物医药行业全面推行GMP、GSP等质量管理体系，确保从原料采购到产品销售的全程质量控制。</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7000" r="17000"/>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完善质量管理体系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严格质量控制流程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建立严格的质量控制流程，确保每一步操作都符合质量标准要求，防止不合格品流入下道工序。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强化过程监控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加强对生产过程的监控，及时发现并纠正生产过程中出现的问题，确保产品质量稳定可靠。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完善质量追溯体系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建立完善的质量追溯体系，实现产品质量的全程可追溯，便于质量问题的调查和处理。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强化质量控制流程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加大对检验检测机构的投入，提高检验检测能力和水平，确保检验结果的准确性和公正性。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加强检验检测机构建设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积极引进国际先进的检验检测技术，提高检测效率和准确性。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引进先进检验检测技术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加强对检验人员的培训和管理，提高检验人员的专业素质和技能水平。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加强检验人员培训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提升检验检测能力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637" r="1163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建立质量风险评估机制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建立质量风险评估机制，对可能影响产品质量的各种因素进行评估和预警。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制定风险防范措施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针对可能出现的质量风险，制定相应的防范措施和应急预案，确保产品质量安全可控。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加强质量监管力度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加大对生物医药行业的质量监管力度，严厉打击制售假冒伪劣产品的违法行为，保障人民群众用药安全有效。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加强质量风险管理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实施计划和时间表</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实施步骤和时间安排</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完善质量管理体系</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对现有质量管理体系进行全面梳理和评估，针对不足之处进行改进和完善。</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建立专门的质量控制团队</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组建具备专业知识和丰富经验的团队，负责方案的执行和监控。</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制定详细实施计划</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明确提升方案的具体目标、实施步骤和时间安排，确保各项工作有序进行。</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加强人员培训</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定期开展质量控制相关培训，提高员工的质量意识和操作技能。</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持续改进和优化</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根据实施过程中的反馈和效果，对方案进行持续改进和优化，确保达到预期目标。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1588"/>
            <a:ext cx="6710363" cy="6840537"/>
          </a:xfrm>
          <a:prstGeom prst="rect">
            <a:avLst/>
          </a:prstGeom>
        </p:spPr>
      </p:pic>
      <p:pic>
        <p:nvPicPr>
          <p:cNvPr id="3" name="Picture 3"/>
          <p:cNvPicPr>
            <a:picLocks noChangeAspect="1"/>
          </p:cNvPicPr>
          <p:nvPr/>
        </p:nvPicPr>
        <p:blipFill>
          <a:blip r:embed="rId3">
            <a:alphaModFix amt="38000"/>
          </a:blip>
          <a:stretch>
            <a:fillRect/>
          </a:stretch>
        </p:blipFill>
        <p:spPr>
          <a:xfrm>
            <a:off x="0" y="0"/>
            <a:ext cx="12192000" cy="6858000"/>
          </a:xfrm>
          <a:prstGeom prst="rect">
            <a:avLst/>
          </a:prstGeom>
        </p:spPr>
      </p:pic>
      <p:grpSp>
        <p:nvGrpSpPr>
          <p:cNvPr id="4" name="Group 4"/>
          <p:cNvGrpSpPr/>
          <p:nvPr/>
        </p:nvGrpSpPr>
        <p:grpSpPr>
          <a:xfrm>
            <a:off x="6354794" y="1266825"/>
            <a:ext cx="333375" cy="333375"/>
            <a:chOff x="6354794" y="1266825"/>
            <a:chExt cx="333375" cy="333375"/>
          </a:xfrm>
        </p:grpSpPr>
        <p:sp>
          <p:nvSpPr>
            <p:cNvPr id="5" name="AutoShape 5"/>
            <p:cNvSpPr/>
            <p:nvPr/>
          </p:nvSpPr>
          <p:spPr>
            <a:xfrm>
              <a:off x="6354794" y="1266825"/>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grpSp>
      <p:grpSp>
        <p:nvGrpSpPr>
          <p:cNvPr id="6" name="Group 6"/>
          <p:cNvGrpSpPr/>
          <p:nvPr/>
        </p:nvGrpSpPr>
        <p:grpSpPr>
          <a:xfrm>
            <a:off x="5802344" y="2579656"/>
            <a:ext cx="333375" cy="333375"/>
            <a:chOff x="5802344" y="2579656"/>
            <a:chExt cx="333375" cy="333375"/>
          </a:xfrm>
        </p:grpSpPr>
        <p:sp>
          <p:nvSpPr>
            <p:cNvPr id="7" name="AutoShape 7"/>
            <p:cNvSpPr/>
            <p:nvPr/>
          </p:nvSpPr>
          <p:spPr>
            <a:xfrm>
              <a:off x="5802344" y="2579656"/>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8" name="Group 8"/>
          <p:cNvGrpSpPr/>
          <p:nvPr/>
        </p:nvGrpSpPr>
        <p:grpSpPr>
          <a:xfrm>
            <a:off x="5480018" y="3830669"/>
            <a:ext cx="333375" cy="333375"/>
            <a:chOff x="5480018" y="3830669"/>
            <a:chExt cx="333375" cy="333375"/>
          </a:xfrm>
        </p:grpSpPr>
        <p:sp>
          <p:nvSpPr>
            <p:cNvPr id="9" name="AutoShape 9"/>
            <p:cNvSpPr/>
            <p:nvPr/>
          </p:nvSpPr>
          <p:spPr>
            <a:xfrm>
              <a:off x="5480018" y="383066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0" name="Group 10"/>
          <p:cNvGrpSpPr/>
          <p:nvPr/>
        </p:nvGrpSpPr>
        <p:grpSpPr>
          <a:xfrm>
            <a:off x="3711607" y="5068919"/>
            <a:ext cx="333375" cy="333375"/>
            <a:chOff x="3711607" y="5068919"/>
            <a:chExt cx="333375" cy="333375"/>
          </a:xfrm>
        </p:grpSpPr>
        <p:sp>
          <p:nvSpPr>
            <p:cNvPr id="11" name="AutoShape 11"/>
            <p:cNvSpPr/>
            <p:nvPr/>
          </p:nvSpPr>
          <p:spPr>
            <a:xfrm>
              <a:off x="3711607" y="506891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关键时间节点和里程碑</a:t>
              </a:r>
            </a:p>
          </p:txBody>
        </p:sp>
      </p:grpSp>
      <p:grpSp>
        <p:nvGrpSpPr>
          <p:cNvPr id="34" name="Group 34"/>
          <p:cNvGrpSpPr/>
          <p:nvPr/>
        </p:nvGrpSpPr>
        <p:grpSpPr>
          <a:xfrm>
            <a:off x="539110" y="1519335"/>
            <a:ext cx="3718897" cy="1909665"/>
            <a:chOff x="539110" y="1519335"/>
            <a:chExt cx="3718897" cy="1909665"/>
          </a:xfrm>
        </p:grpSpPr>
        <p:sp>
          <p:nvSpPr>
            <p:cNvPr id="35" name="TextBox 35"/>
            <p:cNvSpPr txBox="1"/>
            <p:nvPr/>
          </p:nvSpPr>
          <p:spPr>
            <a:xfrm>
              <a:off x="539110" y="1519335"/>
              <a:ext cx="3718897" cy="190966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a:solidFill>
                    <a:srgbClr val="060001">
                      <a:alpha val="100000"/>
                    </a:srgbClr>
                  </a:solidFill>
                  <a:latin typeface="Microsoft Yahei"/>
                  <a:ea typeface="Microsoft Yahei"/>
                  <a:cs typeface="Microsoft Yahei"/>
                </a:rPr>
                <a:t>2023年底前完成实施计划的制定和审批。</a:t>
              </a:r>
            </a:p>
          </p:txBody>
        </p:sp>
      </p:grpSp>
      <p:grpSp>
        <p:nvGrpSpPr>
          <p:cNvPr id="36" name="Group 36"/>
          <p:cNvGrpSpPr/>
          <p:nvPr/>
        </p:nvGrpSpPr>
        <p:grpSpPr>
          <a:xfrm>
            <a:off x="6710363" y="1236519"/>
            <a:ext cx="5449408" cy="802744"/>
            <a:chOff x="6710363" y="1236519"/>
            <a:chExt cx="5449408" cy="802744"/>
          </a:xfrm>
        </p:grpSpPr>
        <p:sp>
          <p:nvSpPr>
            <p:cNvPr id="37" name="TextBox 37"/>
            <p:cNvSpPr txBox="1"/>
            <p:nvPr/>
          </p:nvSpPr>
          <p:spPr>
            <a:xfrm>
              <a:off x="6710363" y="1236519"/>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2024年第一季度完成质量控制团队的组建和培训。</a:t>
              </a:r>
            </a:p>
          </p:txBody>
        </p:sp>
      </p:grpSp>
      <p:grpSp>
        <p:nvGrpSpPr>
          <p:cNvPr id="38" name="Group 38"/>
          <p:cNvGrpSpPr/>
          <p:nvPr/>
        </p:nvGrpSpPr>
        <p:grpSpPr>
          <a:xfrm>
            <a:off x="6253493" y="2549350"/>
            <a:ext cx="5449408" cy="802744"/>
            <a:chOff x="6253493" y="2549350"/>
            <a:chExt cx="5449408" cy="802744"/>
          </a:xfrm>
        </p:grpSpPr>
        <p:sp>
          <p:nvSpPr>
            <p:cNvPr id="39" name="TextBox 39"/>
            <p:cNvSpPr txBox="1"/>
            <p:nvPr/>
          </p:nvSpPr>
          <p:spPr>
            <a:xfrm>
              <a:off x="6253493" y="2549350"/>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2024年第二季度完成质量管理体系的改进和完善。</a:t>
              </a:r>
            </a:p>
          </p:txBody>
        </p:sp>
      </p:grpSp>
      <p:grpSp>
        <p:nvGrpSpPr>
          <p:cNvPr id="40" name="Group 40"/>
          <p:cNvGrpSpPr/>
          <p:nvPr/>
        </p:nvGrpSpPr>
        <p:grpSpPr>
          <a:xfrm>
            <a:off x="5918277" y="3839345"/>
            <a:ext cx="5449408" cy="802744"/>
            <a:chOff x="5918277" y="3839345"/>
            <a:chExt cx="5449408" cy="802744"/>
          </a:xfrm>
        </p:grpSpPr>
        <p:sp>
          <p:nvSpPr>
            <p:cNvPr id="41" name="TextBox 41"/>
            <p:cNvSpPr txBox="1"/>
            <p:nvPr/>
          </p:nvSpPr>
          <p:spPr>
            <a:xfrm>
              <a:off x="5918277" y="3839345"/>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2024年第三季度实现质量控制标准的全面提升。</a:t>
              </a:r>
            </a:p>
          </p:txBody>
        </p:sp>
      </p:grpSp>
      <p:grpSp>
        <p:nvGrpSpPr>
          <p:cNvPr id="42" name="Group 42"/>
          <p:cNvGrpSpPr/>
          <p:nvPr/>
        </p:nvGrpSpPr>
        <p:grpSpPr>
          <a:xfrm>
            <a:off x="4380227" y="5038613"/>
            <a:ext cx="5449408" cy="802744"/>
            <a:chOff x="4380227" y="5038613"/>
            <a:chExt cx="5449408" cy="802744"/>
          </a:xfrm>
        </p:grpSpPr>
        <p:sp>
          <p:nvSpPr>
            <p:cNvPr id="43" name="TextBox 43"/>
            <p:cNvSpPr txBox="1"/>
            <p:nvPr/>
          </p:nvSpPr>
          <p:spPr>
            <a:xfrm>
              <a:off x="4380227" y="5038613"/>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2024年底前完成实施效果的评估和总结。</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https://d.book118.com/925242000031011043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2024-09-04T18:32:48.265</cp:lastPrinted>
  <dcterms:created xsi:type="dcterms:W3CDTF">2024-09-04T10:32:48Z</dcterms:created>
  <dcterms:modified xsi:type="dcterms:W3CDTF">2024-09-04T10:32:50Z</dcterms:modified>
</cp:coreProperties>
</file>