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RNEJOT+MS-UIGothic"/>
      <p:regular r:id="rId19"/>
    </p:embeddedFont>
    <p:embeddedFont>
      <p:font typeface="LEOSII+BFRFQD+ArialMT"/>
      <p:regular r:id="rId20"/>
    </p:embeddedFont>
    <p:embeddedFont>
      <p:font typeface="DLPKDL+QORCAA+MicrosoftYaHei-Bold"/>
      <p:regular r:id="rId21"/>
    </p:embeddedFont>
    <p:embeddedFont>
      <p:font typeface="WCQWKB+QGCAQO+MicrosoftYaHei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C62FCA-37A9-42BD-B31B-007DEC1E5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9DDB86-F4BD-4E43-A674-FD839BB22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4FF49-9064-44FE-82E9-02F03F8F6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F6E744-D517-47BB-BB25-2A5947AD9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38DC3E-B5E8-44CD-8A58-FCB763E3A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E0573D-5015-44B1-81A8-A7A8A38FD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BAFF98-9B53-4217-B098-BCC60D8E9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F98004-9CD6-4925-B905-D202FF239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5AA3F5-EE38-4384-823D-1DF884085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4CE8D2-1CE4-49F6-A013-40CC93D70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48F5B3-5A04-471B-9923-DE68C2505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243102233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81400" y="2758959"/>
            <a:ext cx="59721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603200"/>
                </a:solidFill>
                <a:latin typeface="RNEJOT+MS-UIGothic"/>
                <a:cs typeface="RNEJOT+MS-UIGothic"/>
              </a:rPr>
              <a:t>客商接待流程</a:t>
            </a:r>
            <a:r>
              <a:rPr sz="4950">
                <a:solidFill>
                  <a:srgbClr val="603200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603200"/>
                </a:solidFill>
                <a:latin typeface="RNEJOT+MS-UIGothic"/>
                <a:cs typeface="RNEJOT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40409" y="2593530"/>
            <a:ext cx="2795224" cy="13439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LEOSII+BFRFQD+ArialMT"/>
                <a:cs typeface="LEOSII+BFRFQD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RNEJOT+MS-UIGothic"/>
                <a:cs typeface="RNEJOT+MS-UIGothic"/>
              </a:rPr>
              <a:t>接待前准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备</a:t>
            </a:r>
            <a:r>
              <a:rPr sz="2400">
                <a:solidFill>
                  <a:srgbClr val="603200"/>
                </a:solidFill>
                <a:latin typeface="RNEJOT+MS-UIGothic"/>
                <a:cs typeface="RNEJOT+MS-UIGothic"/>
              </a:rPr>
              <a:t>工作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LEOSII+BFRFQD+ArialMT"/>
                <a:cs typeface="LEOSII+BFRFQD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RNEJOT+MS-UIGothic"/>
                <a:cs typeface="RNEJOT+MS-UIGothic"/>
              </a:rPr>
              <a:t>接待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现场</a:t>
            </a:r>
            <a:r>
              <a:rPr sz="2400">
                <a:solidFill>
                  <a:srgbClr val="603200"/>
                </a:solidFill>
                <a:latin typeface="RNEJOT+MS-UIGothic"/>
                <a:cs typeface="RNEJOT+MS-UIGothic"/>
              </a:rPr>
              <a:t>布置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0409" y="371240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LEOSII+BFRFQD+ArialMT"/>
                <a:cs typeface="LEOSII+BFRFQD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RNEJOT+MS-UIGothic"/>
                <a:cs typeface="RNEJOT+MS-UIGothic"/>
              </a:rPr>
              <a:t>接待流程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规</a:t>
            </a:r>
            <a:r>
              <a:rPr sz="2400">
                <a:solidFill>
                  <a:srgbClr val="603200"/>
                </a:solidFill>
                <a:latin typeface="RNEJOT+MS-UIGothic"/>
                <a:cs typeface="RNEJOT+MS-UIGothic"/>
              </a:rPr>
              <a:t>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0409" y="4272470"/>
            <a:ext cx="3404705" cy="13438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LEOSII+BFRFQD+ArialMT"/>
                <a:cs typeface="LEOSII+BFRFQD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RNEJOT+MS-UIGothic"/>
                <a:cs typeface="RNEJOT+MS-UIGothic"/>
              </a:rPr>
              <a:t>注意事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项</a:t>
            </a:r>
            <a:r>
              <a:rPr sz="2400">
                <a:solidFill>
                  <a:srgbClr val="603200"/>
                </a:solidFill>
                <a:latin typeface="RNEJOT+MS-UIGothic"/>
                <a:cs typeface="RNEJOT+MS-UIGothic"/>
              </a:rPr>
              <a:t>与礼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仪规</a:t>
            </a:r>
            <a:r>
              <a:rPr sz="2400">
                <a:solidFill>
                  <a:srgbClr val="603200"/>
                </a:solidFill>
                <a:latin typeface="RNEJOT+MS-UIGothic"/>
                <a:cs typeface="RNEJOT+MS-UIGothic"/>
              </a:rPr>
              <a:t>范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LEOSII+BFRFQD+ArialMT"/>
                <a:cs typeface="LEOSII+BFRFQD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RNEJOT+MS-UIGothic"/>
                <a:cs typeface="RNEJOT+MS-UIGothic"/>
              </a:rPr>
              <a:t>后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续</a:t>
            </a:r>
            <a:r>
              <a:rPr sz="2400">
                <a:solidFill>
                  <a:srgbClr val="603200"/>
                </a:solidFill>
                <a:latin typeface="RNEJOT+MS-UIGothic"/>
                <a:cs typeface="RNEJOT+MS-UIGothic"/>
              </a:rPr>
              <a:t>跟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进</a:t>
            </a:r>
            <a:r>
              <a:rPr sz="2400">
                <a:solidFill>
                  <a:srgbClr val="603200"/>
                </a:solidFill>
                <a:latin typeface="RNEJOT+MS-UIGothic"/>
                <a:cs typeface="RNEJOT+MS-UIGothic"/>
              </a:rPr>
              <a:t>工作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40409" y="5391975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LEOSII+BFRFQD+ArialMT"/>
                <a:cs typeface="LEOSII+BFRFQD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603200"/>
                </a:solidFill>
                <a:latin typeface="RNEJOT+MS-UIGothic"/>
                <a:cs typeface="RNEJOT+MS-UIGothic"/>
              </a:rPr>
              <a:t>与提升方向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1618744"/>
            <a:ext cx="1978707" cy="18401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39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F1EFEE"/>
                </a:solidFill>
                <a:latin typeface="DLPKDL+QORCAA+MicrosoftYaHei-Bold"/>
                <a:cs typeface="DLPKDL+QORCAA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98290" y="2809216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603200"/>
                </a:solidFill>
                <a:latin typeface="RNEJOT+MS-UIGothic"/>
                <a:cs typeface="RNEJOT+MS-UIGothic"/>
              </a:rPr>
              <a:t>接待前准</a:t>
            </a: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备</a:t>
            </a:r>
            <a:r>
              <a:rPr sz="4500">
                <a:solidFill>
                  <a:srgbClr val="603200"/>
                </a:solidFill>
                <a:latin typeface="RNEJOT+MS-UIGothic"/>
                <a:cs typeface="RNEJOT+MS-UIGothic"/>
              </a:rPr>
              <a:t>工作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RNEJOT+MS-UIGothic"/>
                <a:cs typeface="RNEJOT+MS-UIGothic"/>
              </a:rPr>
              <a:t>了解客商背景与需求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LPKDL+QORCAA+MicrosoftYaHei-Bold"/>
                <a:cs typeface="DLPKDL+QORCAA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LPKDL+QORCAA+MicrosoftYaHei-Bold"/>
                <a:cs typeface="DLPKDL+QORCAA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LPKDL+QORCAA+MicrosoftYaHei-Bold"/>
                <a:cs typeface="DLPKDL+QORCAA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9A6930"/>
                </a:solidFill>
                <a:latin typeface="RNEJOT+MS-UIGothic"/>
                <a:cs typeface="RNEJOT+MS-UIGothic"/>
              </a:rPr>
              <a:t>客商基本信息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9A6930"/>
                </a:solidFill>
                <a:latin typeface="RNEJOT+MS-UIGothic"/>
                <a:cs typeface="RNEJOT+MS-UIGothic"/>
              </a:rPr>
              <a:t>客商来</a:t>
            </a:r>
            <a:r>
              <a:rPr sz="2000" spc="23">
                <a:solidFill>
                  <a:srgbClr val="9A6930"/>
                </a:solidFill>
                <a:latin typeface="SimSun"/>
                <a:cs typeface="SimSun"/>
              </a:rPr>
              <a:t>访</a:t>
            </a:r>
            <a:r>
              <a:rPr sz="2000" spc="25">
                <a:solidFill>
                  <a:srgbClr val="9A6930"/>
                </a:solidFill>
                <a:latin typeface="RNEJOT+MS-UIGothic"/>
                <a:cs typeface="RNEJOT+MS-UIGothic"/>
              </a:rPr>
              <a:t>目的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9A6930"/>
                </a:solidFill>
                <a:latin typeface="RNEJOT+MS-UIGothic"/>
                <a:cs typeface="RNEJOT+MS-UIGothic"/>
              </a:rPr>
              <a:t>客商</a:t>
            </a:r>
            <a:r>
              <a:rPr sz="2000" spc="25">
                <a:solidFill>
                  <a:srgbClr val="9A6930"/>
                </a:solidFill>
                <a:latin typeface="SimSun"/>
                <a:cs typeface="SimSun"/>
              </a:rPr>
              <a:t>兴</a:t>
            </a:r>
            <a:r>
              <a:rPr sz="2000" spc="25">
                <a:solidFill>
                  <a:srgbClr val="9A6930"/>
                </a:solidFill>
                <a:latin typeface="RNEJOT+MS-UIGothic"/>
                <a:cs typeface="RNEJOT+MS-UIGothic"/>
              </a:rPr>
              <a:t>趣与需求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掌握客商的公司名称、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范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、行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地位等基本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信息。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了解客商此次来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访</a:t>
            </a: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的具体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目的，如考察市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、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寻</a:t>
            </a: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求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合作、参加会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等。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提前了解客商的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兴</a:t>
            </a: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趣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好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和需求，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接待工作提供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参考。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RNEJOT+MS-UIGothic"/>
                <a:cs typeface="RNEJOT+MS-UIGothic"/>
              </a:rPr>
              <a:t>确定接待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9A6930"/>
                </a:solidFill>
                <a:latin typeface="RNEJOT+MS-UIGothic"/>
                <a:cs typeface="RNEJOT+MS-UIGothic"/>
              </a:rPr>
              <a:t>格与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9A6930"/>
                </a:solidFill>
                <a:latin typeface="RNEJOT+MS-UIGothic"/>
                <a:cs typeface="RNEJOT+MS-UIGothic"/>
              </a:rPr>
              <a:t>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A6930"/>
                </a:solidFill>
                <a:latin typeface="RNEJOT+MS-UIGothic"/>
                <a:cs typeface="RNEJOT+MS-UIGothic"/>
              </a:rPr>
              <a:t>接待</a:t>
            </a:r>
            <a:r>
              <a:rPr sz="1550" spc="25">
                <a:solidFill>
                  <a:srgbClr val="9A6930"/>
                </a:solidFill>
                <a:latin typeface="SimSun"/>
                <a:cs typeface="SimSun"/>
              </a:rPr>
              <a:t>规</a:t>
            </a:r>
            <a:r>
              <a:rPr sz="1550">
                <a:solidFill>
                  <a:srgbClr val="9A6930"/>
                </a:solidFill>
                <a:latin typeface="RNEJOT+MS-UIGothic"/>
                <a:cs typeface="RNEJOT+MS-UIGothic"/>
              </a:rPr>
              <a:t>格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根据客商的重要性和来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访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目的，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确定接待的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格，如高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级别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、普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通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级别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A6930"/>
                </a:solidFill>
                <a:latin typeface="RNEJOT+MS-UIGothic"/>
                <a:cs typeface="RNEJOT+MS-UIGothic"/>
              </a:rPr>
              <a:t>接待</a:t>
            </a:r>
            <a:r>
              <a:rPr sz="1550" spc="25">
                <a:solidFill>
                  <a:srgbClr val="9A6930"/>
                </a:solidFill>
                <a:latin typeface="SimSun"/>
                <a:cs typeface="SimSun"/>
              </a:rPr>
              <a:t>标</a:t>
            </a:r>
            <a:r>
              <a:rPr sz="1550">
                <a:solidFill>
                  <a:srgbClr val="9A6930"/>
                </a:solidFill>
                <a:latin typeface="RNEJOT+MS-UIGothic"/>
                <a:cs typeface="RNEJOT+MS-UIGothic"/>
              </a:rPr>
              <a:t>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91276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明确接待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程中的各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服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务标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准，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包括住宿、餐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、交通等方面的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安排。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RNEJOT+MS-UIGothic"/>
                <a:cs typeface="RNEJOT+MS-UIGothic"/>
              </a:rPr>
              <a:t>安排接待人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员</a:t>
            </a:r>
            <a:r>
              <a:rPr sz="3000">
                <a:solidFill>
                  <a:srgbClr val="9A6930"/>
                </a:solidFill>
                <a:latin typeface="RNEJOT+MS-UIGothic"/>
                <a:cs typeface="RNEJOT+MS-UIGothic"/>
              </a:rPr>
              <a:t>与分工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914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9A6930"/>
                </a:solidFill>
                <a:latin typeface="RNEJOT+MS-UIGothic"/>
                <a:cs typeface="RNEJOT+MS-UIGothic"/>
              </a:rPr>
              <a:t>接待</a:t>
            </a:r>
            <a:r>
              <a:rPr sz="2000" spc="15">
                <a:solidFill>
                  <a:srgbClr val="9A6930"/>
                </a:solidFill>
                <a:latin typeface="SimSun"/>
                <a:cs typeface="SimSun"/>
              </a:rPr>
              <a:t>团队组</a:t>
            </a:r>
            <a:r>
              <a:rPr sz="2000">
                <a:solidFill>
                  <a:srgbClr val="9A6930"/>
                </a:solidFill>
                <a:latin typeface="RNEJOT+MS-UIGothic"/>
                <a:cs typeface="RNEJOT+MS-UIGothic"/>
              </a:rPr>
              <a:t>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585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建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的接待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，包括主要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负责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人、接待人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、翻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译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65861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9A6930"/>
                </a:solidFill>
                <a:latin typeface="RNEJOT+MS-UIGothic"/>
                <a:cs typeface="RNEJOT+MS-UIGothic"/>
              </a:rPr>
              <a:t>分工与</a:t>
            </a:r>
            <a:r>
              <a:rPr sz="2000" spc="14">
                <a:solidFill>
                  <a:srgbClr val="9A6930"/>
                </a:solidFill>
                <a:latin typeface="SimSun"/>
                <a:cs typeface="SimSun"/>
              </a:rPr>
              <a:t>协</a:t>
            </a:r>
            <a:r>
              <a:rPr sz="2000">
                <a:solidFill>
                  <a:srgbClr val="9A6930"/>
                </a:solidFill>
                <a:latin typeface="RNEJOT+MS-UIGothic"/>
                <a:cs typeface="RNEJOT+MS-UIGothic"/>
              </a:rPr>
              <a:t>作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38821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明确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成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之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的分工和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协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作方式，确保接待工作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顺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利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行。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1618744"/>
            <a:ext cx="1978707" cy="18401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39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F1EFEE"/>
                </a:solidFill>
                <a:latin typeface="DLPKDL+QORCAA+MicrosoftYaHei-Bold"/>
                <a:cs typeface="DLPKDL+QORCAA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84040" y="2809216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603200"/>
                </a:solidFill>
                <a:latin typeface="RNEJOT+MS-UIGothic"/>
                <a:cs typeface="RNEJOT+MS-UIGothic"/>
              </a:rPr>
              <a:t>接待</a:t>
            </a: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现场</a:t>
            </a:r>
            <a:r>
              <a:rPr sz="4500">
                <a:solidFill>
                  <a:srgbClr val="603200"/>
                </a:solidFill>
                <a:latin typeface="RNEJOT+MS-UIGothic"/>
                <a:cs typeface="RNEJOT+MS-UIGothic"/>
              </a:rPr>
              <a:t>布置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9A6930"/>
                </a:solidFill>
                <a:latin typeface="RNEJOT+MS-UIGothic"/>
                <a:cs typeface="RNEJOT+MS-UIGothic"/>
              </a:rPr>
              <a:t>地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选择</a:t>
            </a:r>
            <a:r>
              <a:rPr sz="3000">
                <a:solidFill>
                  <a:srgbClr val="9A6930"/>
                </a:solidFill>
                <a:latin typeface="RNEJOT+MS-UIGothic"/>
                <a:cs typeface="RNEJOT+MS-UIGothic"/>
              </a:rPr>
              <a:t>与布置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A6930"/>
                </a:solidFill>
                <a:latin typeface="SimSun"/>
                <a:cs typeface="SimSun"/>
              </a:rPr>
              <a:t>场</a:t>
            </a:r>
            <a:r>
              <a:rPr sz="1550" spc="25">
                <a:solidFill>
                  <a:srgbClr val="9A6930"/>
                </a:solidFill>
                <a:latin typeface="RNEJOT+MS-UIGothic"/>
                <a:cs typeface="RNEJOT+MS-UIGothic"/>
              </a:rPr>
              <a:t>地</a:t>
            </a:r>
            <a:r>
              <a:rPr sz="1550" spc="25">
                <a:solidFill>
                  <a:srgbClr val="9A6930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选择宽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敞明亮、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施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齐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全、交通便利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的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地，确保能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容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纳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所有参与接待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的人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50" spc="25">
                <a:solidFill>
                  <a:srgbClr val="FFFFFF"/>
                </a:solidFill>
                <a:latin typeface="RNEJOT+MS-UIGothic"/>
                <a:cs typeface="RNEJOT+MS-UIGothic"/>
              </a:rPr>
              <a:t>地布置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21937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NEJOT+MS-UIGothic"/>
                <a:cs typeface="RNEJOT+MS-UIGothic"/>
              </a:rPr>
              <a:t>根据接待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RNEJOT+MS-UIGothic"/>
                <a:cs typeface="RNEJOT+MS-UIGothic"/>
              </a:rPr>
              <a:t>模和需求，合理布置座位、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摆</a:t>
            </a:r>
            <a:r>
              <a:rPr sz="1350">
                <a:solidFill>
                  <a:srgbClr val="FFFFFF"/>
                </a:solidFill>
                <a:latin typeface="RNEJOT+MS-UIGothic"/>
                <a:cs typeface="RNEJOT+MS-UIGothic"/>
              </a:rPr>
              <a:t>放花卉、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FFFFFF"/>
                </a:solidFill>
                <a:latin typeface="RNEJOT+MS-UIGothic"/>
                <a:cs typeface="RNEJOT+MS-UIGothic"/>
              </a:rPr>
              <a:t>置背景板等，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FFFFFF"/>
                </a:solidFill>
                <a:latin typeface="RNEJOT+MS-UIGothic"/>
                <a:cs typeface="RNEJOT+MS-UIGothic"/>
              </a:rPr>
              <a:t>造舒适、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FFFFFF"/>
                </a:solidFill>
                <a:latin typeface="RNEJOT+MS-UIGothic"/>
                <a:cs typeface="RNEJOT+MS-UIGothic"/>
              </a:rPr>
              <a:t>的氛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FFFFFF"/>
                </a:solidFill>
                <a:latin typeface="RNEJOT+MS-UIGothic"/>
                <a:cs typeface="RNEJO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RNEJOT+MS-UIGothic"/>
                <a:cs typeface="RNEJOT+MS-UIGothic"/>
              </a:rPr>
              <a:t>宣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传资</a:t>
            </a:r>
            <a:r>
              <a:rPr sz="3000">
                <a:solidFill>
                  <a:srgbClr val="9A6930"/>
                </a:solidFill>
                <a:latin typeface="RNEJOT+MS-UIGothic"/>
                <a:cs typeface="RNEJOT+MS-UIGothic"/>
              </a:rPr>
              <a:t>料准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RNEJOT+MS-UIGothic"/>
                <a:cs typeface="RNEJOT+MS-UIGothic"/>
              </a:rPr>
              <a:t>公司介</a:t>
            </a:r>
            <a:r>
              <a:rPr sz="2300">
                <a:solidFill>
                  <a:srgbClr val="9A6930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SimSun"/>
                <a:cs typeface="SimSun"/>
              </a:rPr>
              <a:t>产</a:t>
            </a:r>
            <a:r>
              <a:rPr sz="2300" spc="25">
                <a:solidFill>
                  <a:srgbClr val="9A6930"/>
                </a:solidFill>
                <a:latin typeface="RNEJOT+MS-UIGothic"/>
                <a:cs typeface="RNEJOT+MS-UIGothic"/>
              </a:rPr>
              <a:t>品宣</a:t>
            </a:r>
            <a:r>
              <a:rPr sz="2300" spc="23">
                <a:solidFill>
                  <a:srgbClr val="9A6930"/>
                </a:solidFill>
                <a:latin typeface="SimSun"/>
                <a:cs typeface="SimSun"/>
              </a:rPr>
              <a:t>传</a:t>
            </a:r>
            <a:r>
              <a:rPr sz="2300">
                <a:solidFill>
                  <a:srgbClr val="9A6930"/>
                </a:solidFill>
                <a:latin typeface="RNEJOT+MS-UIGothic"/>
                <a:cs typeface="RNEJOT+MS-UIGothic"/>
              </a:rPr>
              <a:t>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RNEJOT+MS-UIGothic"/>
                <a:cs typeface="RNEJOT+MS-UIGothic"/>
              </a:rPr>
              <a:t>宣</a:t>
            </a:r>
            <a:r>
              <a:rPr sz="2300" spc="25">
                <a:solidFill>
                  <a:srgbClr val="9A6930"/>
                </a:solidFill>
                <a:latin typeface="SimSun"/>
                <a:cs typeface="SimSun"/>
              </a:rPr>
              <a:t>传视频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555304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准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备详细</a:t>
            </a: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的公司介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绍资</a:t>
            </a: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料，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包括公司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史、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业务</a:t>
            </a: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范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等，以便客商了解公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司基本情况。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制作精美的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品宣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册，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展示公司的主要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品、技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特点和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用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域，以便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客商了解公司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品情况。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3362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制作公司宣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传视频</a:t>
            </a: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，展示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公司形象、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展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程和企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文化，以便客商更直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观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地了解公司情况。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RNEJOT+MS-UIGothic"/>
                <a:cs typeface="RNEJOT+MS-UIGothic"/>
              </a:rPr>
              <a:t>接待用品准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 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饮</a:t>
            </a:r>
            <a:r>
              <a:rPr sz="2000" spc="25">
                <a:solidFill>
                  <a:srgbClr val="FFFDFD"/>
                </a:solidFill>
                <a:latin typeface="RNEJOT+MS-UIGothic"/>
                <a:cs typeface="RNEJOT+MS-UIGothic"/>
              </a:rPr>
              <a:t>品小食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26500" y="17099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RNEJOT+MS-UIGothic"/>
                <a:cs typeface="RNEJOT+MS-UIGothic"/>
              </a:rPr>
              <a:t>笔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记</a:t>
            </a:r>
            <a:r>
              <a:rPr sz="2000" spc="25">
                <a:solidFill>
                  <a:srgbClr val="FFFDFD"/>
                </a:solidFill>
                <a:latin typeface="RNEJOT+MS-UIGothic"/>
                <a:cs typeface="RNEJOT+MS-UIGothic"/>
              </a:rPr>
              <a:t>本和笔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NEJOT+MS-UIGothic"/>
                <a:cs typeface="RNEJOT+MS-UIGothic"/>
              </a:rPr>
              <a:t>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DFD"/>
                </a:solidFill>
                <a:latin typeface="RNEJOT+MS-UIGothic"/>
                <a:cs typeface="RNEJOT+MS-UIGothic"/>
              </a:rPr>
              <a:t>茶水、咖啡、果汁等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FFFDFD"/>
                </a:solidFill>
                <a:latin typeface="RNEJOT+MS-UIGothic"/>
                <a:cs typeface="RNEJOT+MS-UIGothic"/>
              </a:rPr>
              <a:t>品和小点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NEJOT+MS-UIGothic"/>
                <a:cs typeface="RNEJOT+MS-UIGothic"/>
              </a:rPr>
              <a:t>心，以便在接待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RNEJOT+MS-UIGothic"/>
                <a:cs typeface="RNEJOT+MS-UIGothic"/>
              </a:rPr>
              <a:t>程中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RNEJOT+MS-UIGothic"/>
                <a:cs typeface="RNEJOT+MS-UIGothic"/>
              </a:rPr>
              <a:t>客商提供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FFFDFD"/>
                </a:solidFill>
                <a:latin typeface="RNEJOT+MS-UIGothic"/>
                <a:cs typeface="RNEJOT+MS-UIGothic"/>
              </a:rPr>
              <a:t>的招待。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NEJOT+MS-UIGothic"/>
                <a:cs typeface="RNEJOT+MS-UIGothic"/>
              </a:rPr>
              <a:t>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DFD"/>
                </a:solidFill>
                <a:latin typeface="RNEJOT+MS-UIGothic"/>
                <a:cs typeface="RNEJOT+MS-UIGothic"/>
              </a:rPr>
              <a:t>适量的笔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记</a:t>
            </a:r>
            <a:r>
              <a:rPr sz="1500">
                <a:solidFill>
                  <a:srgbClr val="FFFDFD"/>
                </a:solidFill>
                <a:latin typeface="RNEJOT+MS-UIGothic"/>
                <a:cs typeface="RNEJOT+MS-UIGothic"/>
              </a:rPr>
              <a:t>本和笔，方便客商在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NEJOT+MS-UIGothic"/>
                <a:cs typeface="RNEJOT+MS-UIGothic"/>
              </a:rPr>
              <a:t>接待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RNEJOT+MS-UIGothic"/>
                <a:cs typeface="RNEJOT+MS-UIGothic"/>
              </a:rPr>
              <a:t>程中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记录</a:t>
            </a:r>
            <a:r>
              <a:rPr sz="1500">
                <a:solidFill>
                  <a:srgbClr val="FFFDFD"/>
                </a:solidFill>
                <a:latin typeface="RNEJOT+MS-UIGothic"/>
                <a:cs typeface="RNEJOT+MS-UIGothic"/>
              </a:rPr>
              <a:t>重要信息。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688329" y="385371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RNEJOT+MS-UIGothic"/>
                <a:cs typeface="RNEJOT+MS-UIGothic"/>
              </a:rPr>
              <a:t>名片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夹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5770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NEJOT+MS-UIGothic"/>
                <a:cs typeface="RNEJOT+MS-UIGothic"/>
              </a:rPr>
              <a:t>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DFD"/>
                </a:solidFill>
                <a:latin typeface="RNEJOT+MS-UIGothic"/>
                <a:cs typeface="RNEJOT+MS-UIGothic"/>
              </a:rPr>
              <a:t>充足的名片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夹</a:t>
            </a:r>
            <a:r>
              <a:rPr sz="1500">
                <a:solidFill>
                  <a:srgbClr val="FFFDFD"/>
                </a:solidFill>
                <a:latin typeface="RNEJOT+MS-UIGothic"/>
                <a:cs typeface="RNEJOT+MS-UIGothic"/>
              </a:rPr>
              <a:t>，方便客商在交流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RNEJOT+MS-UIGothic"/>
                <a:cs typeface="RNEJOT+MS-UIGothic"/>
              </a:rPr>
              <a:t>程中互相交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FFFDFD"/>
                </a:solidFill>
                <a:latin typeface="RNEJOT+MS-UIGothic"/>
                <a:cs typeface="RNEJOT+MS-UIGothic"/>
              </a:rPr>
              <a:t>名片，增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RNEJOT+MS-UIGothic"/>
                <a:cs typeface="RNEJOT+MS-UIGothic"/>
              </a:rPr>
              <a:t>彼此了解。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1618744"/>
            <a:ext cx="1978707" cy="18401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39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F1EFEE"/>
                </a:solidFill>
                <a:latin typeface="DLPKDL+QORCAA+MicrosoftYaHei-Bold"/>
                <a:cs typeface="DLPKDL+QORCAA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84040" y="2809216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603200"/>
                </a:solidFill>
                <a:latin typeface="RNEJOT+MS-UIGothic"/>
                <a:cs typeface="RNEJOT+MS-UIGothic"/>
              </a:rPr>
              <a:t>接待流程</a:t>
            </a: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规</a:t>
            </a:r>
            <a:r>
              <a:rPr sz="4500">
                <a:solidFill>
                  <a:srgbClr val="603200"/>
                </a:solidFill>
                <a:latin typeface="RNEJOT+MS-UIGothic"/>
                <a:cs typeface="RNEJOT+MS-UIGothic"/>
              </a:rPr>
              <a:t>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RNEJOT+MS-UIGothic"/>
                <a:cs typeface="RNEJOT+MS-UIGothic"/>
              </a:rPr>
              <a:t>迎接客商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CQWKB+QGCAQO+MicrosoftYaHei"/>
                <a:cs typeface="WCQWKB+QGCAQO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CQWKB+QGCAQO+MicrosoftYaHei"/>
                <a:cs typeface="WCQWKB+QGCAQO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CQWKB+QGCAQO+MicrosoftYaHei"/>
                <a:cs typeface="WCQWKB+QGCAQO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CQWKB+QGCAQO+MicrosoftYaHei"/>
                <a:cs typeface="WCQWKB+QGCAQO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76350" y="4788530"/>
            <a:ext cx="18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A6930"/>
                </a:solidFill>
                <a:latin typeface="RNEJOT+MS-UIGothic"/>
                <a:cs typeface="RNEJOT+MS-UIGothic"/>
              </a:rPr>
              <a:t>提前了解客商信息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183379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A6930"/>
                </a:solidFill>
                <a:latin typeface="RNEJOT+MS-UIGothic"/>
                <a:cs typeface="RNEJOT+MS-UIGothic"/>
              </a:rPr>
              <a:t>安排接待人</a:t>
            </a:r>
            <a:r>
              <a:rPr sz="1550">
                <a:solidFill>
                  <a:srgbClr val="9A6930"/>
                </a:solidFill>
                <a:latin typeface="SimSun"/>
                <a:cs typeface="SimSun"/>
              </a:rPr>
              <a:t>员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82815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A6930"/>
                </a:solidFill>
                <a:latin typeface="RNEJOT+MS-UIGothic"/>
                <a:cs typeface="RNEJOT+MS-UIGothic"/>
              </a:rPr>
              <a:t>准</a:t>
            </a:r>
            <a:r>
              <a:rPr sz="1550" spc="25">
                <a:solidFill>
                  <a:srgbClr val="9A6930"/>
                </a:solidFill>
                <a:latin typeface="SimSun"/>
                <a:cs typeface="SimSun"/>
              </a:rPr>
              <a:t>备</a:t>
            </a:r>
            <a:r>
              <a:rPr sz="1550" spc="25">
                <a:solidFill>
                  <a:srgbClr val="9A6930"/>
                </a:solidFill>
                <a:latin typeface="RNEJOT+MS-UIGothic"/>
                <a:cs typeface="RNEJOT+MS-UIGothic"/>
              </a:rPr>
              <a:t>接待</a:t>
            </a:r>
            <a:r>
              <a:rPr sz="1550" spc="25">
                <a:solidFill>
                  <a:srgbClr val="9A6930"/>
                </a:solidFill>
                <a:latin typeface="SimSun"/>
                <a:cs typeface="SimSun"/>
              </a:rPr>
              <a:t>场</a:t>
            </a:r>
            <a:r>
              <a:rPr sz="1550">
                <a:solidFill>
                  <a:srgbClr val="9A6930"/>
                </a:solidFill>
                <a:latin typeface="RNEJOT+MS-UIGothic"/>
                <a:cs typeface="RNEJOT+MS-UIGothic"/>
              </a:rPr>
              <a:t>所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A6930"/>
                </a:solidFill>
                <a:latin typeface="SimSun"/>
                <a:cs typeface="SimSun"/>
              </a:rPr>
              <a:t>热</a:t>
            </a:r>
            <a:r>
              <a:rPr sz="1550" spc="25">
                <a:solidFill>
                  <a:srgbClr val="9A6930"/>
                </a:solidFill>
                <a:latin typeface="RNEJOT+MS-UIGothic"/>
                <a:cs typeface="RNEJOT+MS-UIGothic"/>
              </a:rPr>
              <a:t>情迎接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430705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包括客商姓名、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职务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、来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访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目</a:t>
            </a:r>
          </a:p>
          <a:p>
            <a:pPr marL="8572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的等，以便做好接待准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根据客商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级别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和来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访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目的，安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排相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应级别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的接待人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，确保</a:t>
            </a:r>
          </a:p>
          <a:p>
            <a:pPr marL="8572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接待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格与客商身份相符。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提前安排好接待室或会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室，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保持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所整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洁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、舒适、温馨，</a:t>
            </a:r>
          </a:p>
          <a:p>
            <a:pPr marL="514349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造良好氛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8959850" y="5274162"/>
            <a:ext cx="2627873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在客商到达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，主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动热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情迎接，</a:t>
            </a:r>
          </a:p>
          <a:p>
            <a:pPr marL="8572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微笑示意，引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客商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入接待</a:t>
            </a:r>
          </a:p>
          <a:p>
            <a:pPr marL="94297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所。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RNEJOT+MS-UIGothic"/>
                <a:cs typeface="RNEJOT+MS-UIGothic"/>
              </a:rPr>
              <a:t>引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导</a:t>
            </a:r>
            <a:r>
              <a:rPr sz="3000">
                <a:solidFill>
                  <a:srgbClr val="9A6930"/>
                </a:solidFill>
                <a:latin typeface="RNEJOT+MS-UIGothic"/>
                <a:cs typeface="RNEJOT+MS-UIGothic"/>
              </a:rPr>
              <a:t>参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RNEJOT+MS-UIGothic"/>
                <a:cs typeface="RNEJOT+MS-UIGothic"/>
              </a:rPr>
              <a:t>引</a:t>
            </a:r>
            <a:r>
              <a:rPr sz="2300" spc="25">
                <a:solidFill>
                  <a:srgbClr val="9A6930"/>
                </a:solidFill>
                <a:latin typeface="SimSun"/>
                <a:cs typeface="SimSun"/>
              </a:rPr>
              <a:t>导讲</a:t>
            </a:r>
            <a:r>
              <a:rPr sz="2300">
                <a:solidFill>
                  <a:srgbClr val="9A6930"/>
                </a:solidFill>
                <a:latin typeface="RNEJOT+MS-UIGothic"/>
                <a:cs typeface="RNEJOT+MS-UIGothic"/>
              </a:rPr>
              <a:t>解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在参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观过</a:t>
            </a: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程中，主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动为</a:t>
            </a: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客商提供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讲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解服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，介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绍</a:t>
            </a: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公司或机构的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史、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文化、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品等，加深客商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公司或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机构的了解。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RNEJOT+MS-UIGothic"/>
                <a:cs typeface="RNEJOT+MS-UIGothic"/>
              </a:rPr>
              <a:t>制定参</a:t>
            </a:r>
            <a:r>
              <a:rPr sz="2300" spc="23">
                <a:solidFill>
                  <a:srgbClr val="9A6930"/>
                </a:solidFill>
                <a:latin typeface="SimSun"/>
                <a:cs typeface="SimSun"/>
              </a:rPr>
              <a:t>观</a:t>
            </a:r>
            <a:r>
              <a:rPr sz="2300" spc="25">
                <a:solidFill>
                  <a:srgbClr val="9A6930"/>
                </a:solidFill>
                <a:latin typeface="RNEJOT+MS-UIGothic"/>
                <a:cs typeface="RNEJOT+MS-UIGothic"/>
              </a:rPr>
              <a:t>路</a:t>
            </a:r>
            <a:r>
              <a:rPr sz="2300">
                <a:solidFill>
                  <a:srgbClr val="9A6930"/>
                </a:solidFill>
                <a:latin typeface="SimSun"/>
                <a:cs typeface="SimSun"/>
              </a:rPr>
              <a:t>线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根据客商需求和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兴</a:t>
            </a: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趣点，制定合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理的参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路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，确保能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全面展</a:t>
            </a:r>
          </a:p>
          <a:p>
            <a:pPr marL="1143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示公司或机构特色。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RNEJOT+MS-UIGothic"/>
                <a:cs typeface="RNEJOT+MS-UIGothic"/>
              </a:rPr>
              <a:t>互</a:t>
            </a:r>
            <a:r>
              <a:rPr sz="2300" spc="25">
                <a:solidFill>
                  <a:srgbClr val="9A6930"/>
                </a:solidFill>
                <a:latin typeface="SimSun"/>
                <a:cs typeface="SimSun"/>
              </a:rPr>
              <a:t>动</a:t>
            </a:r>
            <a:r>
              <a:rPr sz="2300" spc="25">
                <a:solidFill>
                  <a:srgbClr val="9A6930"/>
                </a:solidFill>
                <a:latin typeface="RNEJOT+MS-UIGothic"/>
                <a:cs typeface="RNEJOT+MS-UIGothic"/>
              </a:rPr>
              <a:t>交流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鼓励客商提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问</a:t>
            </a: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表意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极回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5160383"/>
            <a:ext cx="31389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答客商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，加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互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交流，增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进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35694" y="5434703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RNEJOT+MS-UIGothic"/>
                <a:cs typeface="RNEJOT+MS-UIGothic"/>
              </a:rPr>
              <a:t>相互了解。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RNEJOT+MS-UIGothic"/>
                <a:cs typeface="RNEJOT+MS-UIGothic"/>
              </a:rPr>
              <a:t>座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谈</a:t>
            </a:r>
            <a:r>
              <a:rPr sz="3000">
                <a:solidFill>
                  <a:srgbClr val="9A6930"/>
                </a:solidFill>
                <a:latin typeface="RNEJOT+MS-UIGothic"/>
                <a:cs typeface="RNEJOT+MS-UIGothic"/>
              </a:rPr>
              <a:t>交流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09775" y="21056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A6930"/>
                </a:solidFill>
                <a:latin typeface="RNEJOT+MS-UIGothic"/>
                <a:cs typeface="RNEJOT+MS-UIGothic"/>
              </a:rPr>
              <a:t>准</a:t>
            </a:r>
            <a:r>
              <a:rPr sz="1550" spc="25">
                <a:solidFill>
                  <a:srgbClr val="9A6930"/>
                </a:solidFill>
                <a:latin typeface="SimSun"/>
                <a:cs typeface="SimSun"/>
              </a:rPr>
              <a:t>备</a:t>
            </a:r>
            <a:r>
              <a:rPr sz="1550" spc="25">
                <a:solidFill>
                  <a:srgbClr val="9A6930"/>
                </a:solidFill>
                <a:latin typeface="RNEJOT+MS-UIGothic"/>
                <a:cs typeface="RNEJOT+MS-UIGothic"/>
              </a:rPr>
              <a:t>座</a:t>
            </a:r>
            <a:r>
              <a:rPr sz="1550" spc="25">
                <a:solidFill>
                  <a:srgbClr val="9A6930"/>
                </a:solidFill>
                <a:latin typeface="SimSun"/>
                <a:cs typeface="SimSun"/>
              </a:rPr>
              <a:t>谈场</a:t>
            </a:r>
            <a:r>
              <a:rPr sz="1550">
                <a:solidFill>
                  <a:srgbClr val="9A6930"/>
                </a:solidFill>
                <a:latin typeface="RNEJOT+MS-UIGothic"/>
                <a:cs typeface="RNEJOT+MS-UIGothic"/>
              </a:rPr>
              <a:t>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A6930"/>
                </a:solidFill>
                <a:latin typeface="RNEJOT+MS-UIGothic"/>
                <a:cs typeface="RNEJOT+MS-UIGothic"/>
              </a:rPr>
              <a:t>引</a:t>
            </a:r>
            <a:r>
              <a:rPr sz="1550" spc="25">
                <a:solidFill>
                  <a:srgbClr val="9A6930"/>
                </a:solidFill>
                <a:latin typeface="SimSun"/>
                <a:cs typeface="SimSun"/>
              </a:rPr>
              <a:t>导发</a:t>
            </a:r>
            <a:r>
              <a:rPr sz="1550">
                <a:solidFill>
                  <a:srgbClr val="9A6930"/>
                </a:solidFill>
                <a:latin typeface="RNEJOT+MS-UIGothic"/>
                <a:cs typeface="RNEJOT+MS-UIGothic"/>
              </a:rPr>
              <a:t>言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提前安排好座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谈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室或会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室，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保持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所整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洁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、舒适、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宽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敞，</a:t>
            </a:r>
          </a:p>
          <a:p>
            <a:pPr marL="120015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造良好氛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82504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在座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谈过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程中，主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引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客商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言，鼓励客商分享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经验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、提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出建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和需求，做好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记录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和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总结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A6930"/>
                </a:solidFill>
                <a:latin typeface="RNEJOT+MS-UIGothic"/>
                <a:cs typeface="RNEJOT+MS-UIGothic"/>
              </a:rPr>
              <a:t>明确座</a:t>
            </a:r>
            <a:r>
              <a:rPr sz="1550" spc="25">
                <a:solidFill>
                  <a:srgbClr val="9A6930"/>
                </a:solidFill>
                <a:latin typeface="SimSun"/>
                <a:cs typeface="SimSun"/>
              </a:rPr>
              <a:t>谈</a:t>
            </a:r>
            <a:r>
              <a:rPr sz="1550" spc="25">
                <a:solidFill>
                  <a:srgbClr val="9A6930"/>
                </a:solidFill>
                <a:latin typeface="RNEJOT+MS-UIGothic"/>
                <a:cs typeface="RNEJOT+MS-UIGothic"/>
              </a:rPr>
              <a:t>主</a:t>
            </a:r>
            <a:r>
              <a:rPr sz="1550">
                <a:solidFill>
                  <a:srgbClr val="9A6930"/>
                </a:solidFill>
                <a:latin typeface="SimSun"/>
                <a:cs typeface="SimSun"/>
              </a:rPr>
              <a:t>题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307194" y="476440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A6930"/>
                </a:solidFill>
                <a:latin typeface="RNEJOT+MS-UIGothic"/>
                <a:cs typeface="RNEJOT+MS-UIGothic"/>
              </a:rPr>
              <a:t>回</a:t>
            </a:r>
            <a:r>
              <a:rPr sz="1550" spc="25">
                <a:solidFill>
                  <a:srgbClr val="9A6930"/>
                </a:solidFill>
                <a:latin typeface="SimSun"/>
                <a:cs typeface="SimSun"/>
              </a:rPr>
              <a:t>应</a:t>
            </a:r>
            <a:r>
              <a:rPr sz="1550" spc="25">
                <a:solidFill>
                  <a:srgbClr val="9A6930"/>
                </a:solidFill>
                <a:latin typeface="RNEJOT+MS-UIGothic"/>
                <a:cs typeface="RNEJOT+MS-UIGothic"/>
              </a:rPr>
              <a:t>与反</a:t>
            </a:r>
            <a:r>
              <a:rPr sz="1550">
                <a:solidFill>
                  <a:srgbClr val="9A6930"/>
                </a:solidFill>
                <a:latin typeface="SimSun"/>
                <a:cs typeface="SimSun"/>
              </a:rPr>
              <a:t>馈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根据客商需求和来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访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目的，明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针对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客商提出的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和建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，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2032000" y="5431008"/>
            <a:ext cx="2496941" cy="675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确座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谈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主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题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和内容，确保座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谈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能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取得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实质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性成果。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046719" y="5557373"/>
            <a:ext cx="249694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予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极回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和反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馈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，表达合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作意愿和期望，探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讨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合作方式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9761219" y="6174592"/>
            <a:ext cx="8853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和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细节</a:t>
            </a:r>
            <a:r>
              <a:rPr sz="1350">
                <a:solidFill>
                  <a:srgbClr val="633301"/>
                </a:solidFill>
                <a:latin typeface="RNEJOT+MS-UIGothic"/>
                <a:cs typeface="RNEJO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https://d.book118.com/925243102233011113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RNEJOT+MS-UIGothic</vt:lpstr>
      <vt:lpstr>SimSun</vt:lpstr>
      <vt:lpstr>LEOSII+BFRFQD+ArialMT</vt:lpstr>
      <vt:lpstr>Times New Roman</vt:lpstr>
      <vt:lpstr>DLPKDL+QORCAA+MicrosoftYaHei-Bold</vt:lpstr>
      <vt:lpstr>WCQWKB+QGCAQO+MicrosoftYaHei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2024-09-20T12:51:40.658</cp:lastPrinted>
  <dcterms:created xsi:type="dcterms:W3CDTF">2024-09-20T04:51:40Z</dcterms:created>
  <dcterms:modified xsi:type="dcterms:W3CDTF">2024-09-20T04:51:41Z</dcterms:modified>
</cp:coreProperties>
</file>