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AFEDDU+NRFFJL+ArialMT"/>
      <p:regular r:id="rId19"/>
    </p:embeddedFont>
    <p:embeddedFont>
      <p:font typeface="RFIRJV+MS-UIGothic"/>
      <p:regular r:id="rId20"/>
    </p:embeddedFont>
    <p:embeddedFont>
      <p:font typeface="HAVFEH+CFWNTV+MicrosoftYaHei"/>
      <p:regular r:id="rId21"/>
    </p:embeddedFont>
    <p:embeddedFont>
      <p:font typeface="DWRNBV+DIRCOI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40D85-4265-461C-8439-FAA1D21D1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56B29-6900-4FC7-A8F3-C0FBDB2B1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CF468-1862-4BAA-9F4F-3BF407063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A1FB7-3DEA-4360-975D-2ED776266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3251BC-30E2-42A4-BDEA-C769FD3E3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F488E3-B207-4A3C-AF86-06B850585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E0CC6F-ED6B-4ED9-8598-E8AA680B2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A2CFB-9DF0-4014-826C-0E7A37FEF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77606-CFAB-49C7-A1E7-D81EAC8E2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32824-27F6-4246-BBCD-690F2C862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2D99B-EF6D-49B6-9F11-318CCE464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10334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210331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AFEDDU+NRFFJL+ArialMT"/>
                <a:cs typeface="AFEDDU+NRFFJL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RFIRJV+MS-UIGothic"/>
                <a:cs typeface="RFIRJV+MS-UIGothic"/>
              </a:rPr>
              <a:t>作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2C3F55"/>
                </a:solidFill>
                <a:latin typeface="RFIRJV+MS-UIGothic"/>
                <a:cs typeface="RFIRJV+MS-UIGothic"/>
              </a:rPr>
              <a:t>介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23890" y="270910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AFEDDU+NRFFJL+ArialMT"/>
                <a:cs typeface="AFEDDU+NRFFJL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RFIRJV+MS-UIGothic"/>
                <a:cs typeface="RFIRJV+MS-UIGothic"/>
              </a:rPr>
              <a:t>作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2C3F55"/>
                </a:solidFill>
                <a:latin typeface="RFIRJV+MS-UIGothic"/>
                <a:cs typeface="RFIRJV+MS-UIGothic"/>
              </a:rPr>
              <a:t>步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10714" y="2907002"/>
            <a:ext cx="2692298" cy="1920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50"/>
              </a:lnSpc>
              <a:spcBef>
                <a:spcPct val="0"/>
              </a:spcBef>
              <a:spcAft>
                <a:spcPct val="0"/>
              </a:spcAft>
            </a:pPr>
            <a:r>
              <a:rPr sz="6050" spc="23">
                <a:solidFill>
                  <a:srgbClr val="FFFFFF"/>
                </a:solidFill>
                <a:latin typeface="RFIRJV+MS-UIGothic"/>
                <a:cs typeface="RFIRJV+MS-UIGothic"/>
              </a:rPr>
              <a:t>目</a:t>
            </a:r>
            <a:r>
              <a:rPr sz="60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23890" y="331489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AFEDDU+NRFFJL+ArialMT"/>
                <a:cs typeface="AFEDDU+NRFFJL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RFIRJV+MS-UIGothic"/>
                <a:cs typeface="RFIRJV+MS-UIGothic"/>
              </a:rPr>
              <a:t>作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2C3F55"/>
                </a:solidFill>
                <a:latin typeface="RFIRJV+MS-UIGothic"/>
                <a:cs typeface="RFIRJV+MS-UIGothic"/>
              </a:rPr>
              <a:t>技巧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23890" y="3920680"/>
            <a:ext cx="3404621" cy="13895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AFEDDU+NRFFJL+ArialMT"/>
                <a:cs typeface="AFEDDU+NRFFJL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RFIRJV+MS-UIGothic"/>
                <a:cs typeface="RFIRJV+MS-UIGothic"/>
              </a:rPr>
              <a:t>作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2C3F55"/>
                </a:solidFill>
                <a:latin typeface="RFIRJV+MS-UIGothic"/>
                <a:cs typeface="RFIRJV+MS-UIGothic"/>
              </a:rPr>
              <a:t>常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2C3F55"/>
                </a:solidFill>
                <a:latin typeface="RFIRJV+MS-UIGothic"/>
                <a:cs typeface="RFIRJV+MS-UIGothic"/>
              </a:rPr>
              <a:t>及解答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AFEDDU+NRFFJL+ArialMT"/>
                <a:cs typeface="AFEDDU+NRFFJL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RFIRJV+MS-UIGothic"/>
                <a:cs typeface="RFIRJV+MS-UIGothic"/>
              </a:rPr>
              <a:t>作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2C3F55"/>
                </a:solidFill>
                <a:latin typeface="RFIRJV+MS-UIGothic"/>
                <a:cs typeface="RFIRJV+MS-UIGothic"/>
              </a:rPr>
              <a:t>示例与点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266395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C3F55"/>
                </a:solidFill>
                <a:latin typeface="RFIRJV+MS-UIGothic"/>
                <a:cs typeface="RFIRJV+MS-UIGothic"/>
              </a:rPr>
              <a:t>作</a:t>
            </a:r>
            <a:r>
              <a:rPr sz="3800" spc="23">
                <a:solidFill>
                  <a:srgbClr val="2C3F55"/>
                </a:solidFill>
                <a:latin typeface="SimSun"/>
                <a:cs typeface="SimSun"/>
              </a:rPr>
              <a:t>业</a:t>
            </a:r>
            <a:r>
              <a:rPr sz="3800" spc="27">
                <a:solidFill>
                  <a:srgbClr val="2C3F55"/>
                </a:solidFill>
                <a:latin typeface="RFIRJV+MS-UIGothic"/>
                <a:cs typeface="RFIRJV+MS-UIGothic"/>
              </a:rPr>
              <a:t>介</a:t>
            </a:r>
            <a:r>
              <a:rPr sz="3800">
                <a:solidFill>
                  <a:srgbClr val="2C3F55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FIRJV+MS-UIGothic"/>
                <a:cs typeface="RFIRJV+MS-UIGothic"/>
              </a:rPr>
              <a:t>作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A5B2"/>
                </a:solidFill>
                <a:latin typeface="RFIRJV+MS-UIGothic"/>
                <a:cs typeface="RFIRJV+MS-UIGothic"/>
              </a:rPr>
              <a:t>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673465" y="2218049"/>
            <a:ext cx="477112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HAVFEH+CFWNTV+MicrosoftYaHei"/>
                <a:cs typeface="HAVFEH+CFWNTV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98309" y="2868667"/>
            <a:ext cx="44533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当前网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展，使得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程教育成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可能。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73465" y="4127494"/>
            <a:ext cx="477112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HAVFEH+CFWNTV+MicrosoftYaHei"/>
                <a:cs typeface="HAVFEH+CFWNTV+MicrosoftYaHei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98309" y="4808593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形考作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程教育中的一种重要形式，旨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在通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平台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程学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和作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提交。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FIRJV+MS-UIGothic"/>
                <a:cs typeface="RFIRJV+MS-UIGothic"/>
              </a:rPr>
              <a:t>作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A5B2"/>
                </a:solidFill>
                <a:latin typeface="RFIRJV+MS-UIGothic"/>
                <a:cs typeface="RFIRJV+MS-UIGothic"/>
              </a:rPr>
              <a:t>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12975" y="2290183"/>
            <a:ext cx="42343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FIRJV+MS-UIGothic"/>
                <a:cs typeface="RFIRJV+MS-UIGothic"/>
              </a:rPr>
              <a:t>帮助学生巩固所学知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RFIRJV+MS-UIGothic"/>
                <a:cs typeface="RFIRJV+MS-UIGothic"/>
              </a:rPr>
              <a:t>，提高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实际应</a:t>
            </a:r>
            <a:r>
              <a:rPr sz="1500">
                <a:solidFill>
                  <a:srgbClr val="FFFFFF"/>
                </a:solidFill>
                <a:latin typeface="RFIRJV+MS-UIGothic"/>
                <a:cs typeface="RFIRJV+MS-UIGothic"/>
              </a:rPr>
              <a:t>用能力。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212975" y="3979283"/>
            <a:ext cx="42343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FFF"/>
                </a:solidFill>
                <a:latin typeface="RFIRJV+MS-UIGothic"/>
                <a:cs typeface="RFIRJV+MS-UIGothic"/>
              </a:rPr>
              <a:t>学生的学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RFIRJV+MS-UIGothic"/>
                <a:cs typeface="RFIRJV+MS-UIGothic"/>
              </a:rPr>
              <a:t>成果，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RFIRJV+MS-UIGothic"/>
                <a:cs typeface="RFIRJV+MS-UIGothic"/>
              </a:rPr>
              <a:t>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FFF"/>
                </a:solidFill>
                <a:latin typeface="RFIRJV+MS-UIGothic"/>
                <a:cs typeface="RFIRJV+MS-UIGothic"/>
              </a:rPr>
              <a:t>教学提供反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FFFFF"/>
                </a:solidFill>
                <a:latin typeface="RFIRJV+MS-UIGothic"/>
                <a:cs typeface="RFIRJ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FIRJV+MS-UIGothic"/>
                <a:cs typeface="RFIRJV+MS-UIGothic"/>
              </a:rPr>
              <a:t>作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A5B2"/>
                </a:solidFill>
                <a:latin typeface="RFIRJV+MS-UIGothic"/>
                <a:cs typeface="RFIRJV+MS-UIGothic"/>
              </a:rPr>
              <a:t>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FIRJV+MS-UIGothic"/>
                <a:cs typeface="RFIRJV+MS-UIGothic"/>
              </a:rPr>
              <a:t>学生在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RFIRJV+MS-UIGothic"/>
                <a:cs typeface="RFIRJV+MS-UIGothic"/>
              </a:rPr>
              <a:t>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RFIRJV+MS-UIGothic"/>
                <a:cs typeface="RFIRJV+MS-UIGothic"/>
              </a:rPr>
              <a:t>内完成作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RFIRJV+MS-UIGothic"/>
                <a:cs typeface="RFIRJV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39418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FIRJV+MS-UIGothic"/>
                <a:cs typeface="RFIRJV+MS-UIGothic"/>
              </a:rPr>
              <a:t>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RFIRJV+MS-UIGothic"/>
                <a:cs typeface="RFIRJV+MS-UIGothic"/>
              </a:rPr>
              <a:t>需按照要求提交，不得抄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袭</a:t>
            </a:r>
            <a:r>
              <a:rPr sz="1350">
                <a:solidFill>
                  <a:srgbClr val="FFFFFF"/>
                </a:solidFill>
                <a:latin typeface="RFIRJV+MS-UIGothic"/>
                <a:cs typeface="RFIRJV+MS-UIGothic"/>
              </a:rPr>
              <a:t>、代写等行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RFIRJV+MS-UIGothic"/>
                <a:cs typeface="RFIRJ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266395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C3F55"/>
                </a:solidFill>
                <a:latin typeface="RFIRJV+MS-UIGothic"/>
                <a:cs typeface="RFIRJV+MS-UIGothic"/>
              </a:rPr>
              <a:t>作</a:t>
            </a:r>
            <a:r>
              <a:rPr sz="3800" spc="23">
                <a:solidFill>
                  <a:srgbClr val="2C3F55"/>
                </a:solidFill>
                <a:latin typeface="SimSun"/>
                <a:cs typeface="SimSun"/>
              </a:rPr>
              <a:t>业</a:t>
            </a:r>
            <a:r>
              <a:rPr sz="3800" spc="27">
                <a:solidFill>
                  <a:srgbClr val="2C3F55"/>
                </a:solidFill>
                <a:latin typeface="RFIRJV+MS-UIGothic"/>
                <a:cs typeface="RFIRJV+MS-UIGothic"/>
              </a:rPr>
              <a:t>步</a:t>
            </a:r>
            <a:r>
              <a:rPr sz="3800">
                <a:solidFill>
                  <a:srgbClr val="2C3F55"/>
                </a:solidFill>
                <a:latin typeface="SimSun"/>
                <a:cs typeface="SimSun"/>
              </a:rPr>
              <a:t>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4290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FIRJV+MS-UIGothic"/>
                <a:cs typeface="RFIRJV+MS-UIGothic"/>
              </a:rPr>
              <a:t>步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骤</a:t>
            </a:r>
            <a:r>
              <a:rPr sz="3000">
                <a:solidFill>
                  <a:srgbClr val="00A5B2"/>
                </a:solidFill>
                <a:latin typeface="RFIRJV+MS-UIGothic"/>
                <a:cs typeface="RFIRJV+MS-UIGothic"/>
              </a:rPr>
              <a:t>一：确定主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FFFFFF"/>
                </a:solidFill>
                <a:latin typeface="RFIRJV+MS-UIGothic"/>
                <a:cs typeface="RFIRJV+MS-UIGothic"/>
              </a:rPr>
              <a:t>：明确目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34975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A5B2"/>
                </a:solidFill>
                <a:latin typeface="RFIRJV+MS-UIGothic"/>
                <a:cs typeface="RFIRJV+MS-UIGothic"/>
              </a:rPr>
              <a:t>描述：在开始撰写形考作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A5B2"/>
                </a:solidFill>
                <a:latin typeface="RFIRJV+MS-UIGothic"/>
                <a:cs typeface="RFIRJV+MS-UIGothic"/>
              </a:rPr>
              <a:t>之前，首先需要确定一个明确的主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00A5B2"/>
                </a:solidFill>
                <a:latin typeface="RFIRJV+MS-UIGothic"/>
                <a:cs typeface="RFIRJV+MS-UIGothic"/>
              </a:rPr>
              <a:t>。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A5B2"/>
                </a:solidFill>
                <a:latin typeface="RFIRJV+MS-UIGothic"/>
                <a:cs typeface="RFIRJV+MS-UIGothic"/>
              </a:rPr>
              <a:t>一个自己感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0A5B2"/>
                </a:solidFill>
                <a:latin typeface="RFIRJV+MS-UIGothic"/>
                <a:cs typeface="RFIRJV+MS-UIGothic"/>
              </a:rPr>
              <a:t>趣且有相关背景知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A5B2"/>
                </a:solidFill>
                <a:latin typeface="RFIRJV+MS-UIGothic"/>
                <a:cs typeface="RFIRJV+MS-UIGothic"/>
              </a:rPr>
              <a:t>的主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00A5B2"/>
                </a:solidFill>
                <a:latin typeface="RFIRJV+MS-UIGothic"/>
                <a:cs typeface="RFIRJV+MS-UIGothic"/>
              </a:rPr>
              <a:t>，有助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A5B2"/>
                </a:solidFill>
                <a:latin typeface="RFIRJV+MS-UIGothic"/>
                <a:cs typeface="RFIRJV+MS-UIGothic"/>
              </a:rPr>
              <a:t>于后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续资</a:t>
            </a:r>
            <a:r>
              <a:rPr sz="1350">
                <a:solidFill>
                  <a:srgbClr val="00A5B2"/>
                </a:solidFill>
                <a:latin typeface="RFIRJV+MS-UIGothic"/>
                <a:cs typeface="RFIRJV+MS-UIGothic"/>
              </a:rPr>
              <a:t>料收集和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A5B2"/>
                </a:solidFill>
                <a:latin typeface="RFIRJV+MS-UIGothic"/>
                <a:cs typeface="RFIRJV+MS-UIGothic"/>
              </a:rPr>
              <a:t>文撰写。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4290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FIRJV+MS-UIGothic"/>
                <a:cs typeface="RFIRJV+MS-UIGothic"/>
              </a:rPr>
              <a:t>步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骤</a:t>
            </a:r>
            <a:r>
              <a:rPr sz="3000">
                <a:solidFill>
                  <a:srgbClr val="00A5B2"/>
                </a:solidFill>
                <a:latin typeface="RFIRJV+MS-UIGothic"/>
                <a:cs typeface="RFIRJV+MS-UIGothic"/>
              </a:rPr>
              <a:t>二：收集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00A5B2"/>
                </a:solidFill>
                <a:latin typeface="RFIRJV+MS-UIGothic"/>
                <a:cs typeface="RFIRJV+MS-UIGothic"/>
              </a:rPr>
              <a:t>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84904" y="199502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RFIRJV+MS-UIGothic"/>
                <a:cs typeface="RFIRJV+MS-UIGothic"/>
              </a:rPr>
              <a:t>：广泛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RFIRJV+MS-UIGothic"/>
                <a:cs typeface="RFIRJV+MS-UIGothic"/>
              </a:rPr>
              <a:t>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07464" y="4543278"/>
            <a:ext cx="8378078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RFIRJV+MS-UIGothic"/>
                <a:cs typeface="RFIRJV+MS-UIGothic"/>
              </a:rPr>
              <a:t>描述：收集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RFIRJV+MS-UIGothic"/>
                <a:cs typeface="RFIRJV+MS-UIGothic"/>
              </a:rPr>
              <a:t>料是撰写形考作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RFIRJV+MS-UIGothic"/>
                <a:cs typeface="RFIRJV+MS-UIGothic"/>
              </a:rPr>
              <a:t>的重要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000000"/>
                </a:solidFill>
                <a:latin typeface="RFIRJV+MS-UIGothic"/>
                <a:cs typeface="RFIRJV+MS-UIGothic"/>
              </a:rPr>
              <a:t>。可以通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过图书馆</a:t>
            </a:r>
            <a:r>
              <a:rPr sz="1350">
                <a:solidFill>
                  <a:srgbClr val="000000"/>
                </a:solidFill>
                <a:latin typeface="RFIRJV+MS-UIGothic"/>
                <a:cs typeface="RFIRJV+MS-UIGothic"/>
              </a:rPr>
              <a:t>、互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RFIRJV+MS-UIGothic"/>
                <a:cs typeface="RFIRJV+MS-UIGothic"/>
              </a:rPr>
              <a:t>网、学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RFIRJV+MS-UIGothic"/>
                <a:cs typeface="RFIRJV+MS-UIGothic"/>
              </a:rPr>
              <a:t>数据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RFIRJV+MS-UIGothic"/>
                <a:cs typeface="RFIRJV+MS-UIGothic"/>
              </a:rPr>
              <a:t>等途径广泛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RFIRJV+MS-UIGothic"/>
                <a:cs typeface="RFIRJV+MS-UIGothic"/>
              </a:rPr>
              <a:t>取相关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RFIRJV+MS-UIGothic"/>
                <a:cs typeface="RFIRJV+MS-UIGothic"/>
              </a:rPr>
              <a:t>料，确保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RFIRJV+MS-UIGothic"/>
                <a:cs typeface="RFIRJV+MS-UIGothic"/>
              </a:rPr>
              <a:t>料的准确性和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RFIRJV+MS-UIGothic"/>
                <a:cs typeface="RFIRJV+MS-UIGothic"/>
              </a:rPr>
              <a:t>威性。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4290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FIRJV+MS-UIGothic"/>
                <a:cs typeface="RFIRJV+MS-UIGothic"/>
              </a:rPr>
              <a:t>步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骤</a:t>
            </a:r>
            <a:r>
              <a:rPr sz="3000">
                <a:solidFill>
                  <a:srgbClr val="00A5B2"/>
                </a:solidFill>
                <a:latin typeface="RFIRJV+MS-UIGothic"/>
                <a:cs typeface="RFIRJV+MS-UIGothic"/>
              </a:rPr>
              <a:t>三：整理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00A5B2"/>
                </a:solidFill>
                <a:latin typeface="RFIRJV+MS-UIGothic"/>
                <a:cs typeface="RFIRJV+MS-UIGothic"/>
              </a:rPr>
              <a:t>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12975" y="186172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212975" y="2379717"/>
            <a:ext cx="1238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筛选</a:t>
            </a:r>
            <a:r>
              <a:rPr sz="1500">
                <a:solidFill>
                  <a:srgbClr val="FFFFFF"/>
                </a:solidFill>
                <a:latin typeface="RFIRJV+MS-UIGothic"/>
                <a:cs typeface="RFIRJV+MS-UIGothic"/>
              </a:rPr>
              <a:t>与分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212975" y="3831494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FFFFFF"/>
                </a:solidFill>
                <a:latin typeface="RFIRJV+MS-UIGothic"/>
                <a:cs typeface="RFIRJ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212975" y="4320913"/>
            <a:ext cx="87612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FIRJV+MS-UIGothic"/>
                <a:cs typeface="RFIRJV+MS-UIGothic"/>
              </a:rPr>
              <a:t>在收集到大量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RFIRJV+MS-UIGothic"/>
                <a:cs typeface="RFIRJV+MS-UIGothic"/>
              </a:rPr>
              <a:t>料后，需要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RFIRJV+MS-UIGothic"/>
                <a:cs typeface="RFIRJV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筛选</a:t>
            </a:r>
            <a:r>
              <a:rPr sz="1500">
                <a:solidFill>
                  <a:srgbClr val="FFFFFF"/>
                </a:solidFill>
                <a:latin typeface="RFIRJV+MS-UIGothic"/>
                <a:cs typeface="RFIRJV+MS-UIGothic"/>
              </a:rPr>
              <a:t>和分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RFIRJV+MS-UIGothic"/>
                <a:cs typeface="RFIRJV+MS-UIGothic"/>
              </a:rPr>
              <a:t>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筛选</a:t>
            </a:r>
            <a:r>
              <a:rPr sz="1500">
                <a:solidFill>
                  <a:srgbClr val="FFFFFF"/>
                </a:solidFill>
                <a:latin typeface="RFIRJV+MS-UIGothic"/>
                <a:cs typeface="RFIRJV+MS-UIGothic"/>
              </a:rPr>
              <a:t>出与主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题紧</a:t>
            </a:r>
            <a:r>
              <a:rPr sz="1500">
                <a:solidFill>
                  <a:srgbClr val="FFFFFF"/>
                </a:solidFill>
                <a:latin typeface="RFIRJV+MS-UIGothic"/>
                <a:cs typeface="RFIRJV+MS-UIGothic"/>
              </a:rPr>
              <a:t>密相关的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RFIRJV+MS-UIGothic"/>
                <a:cs typeface="RFIRJV+MS-UIGothic"/>
              </a:rPr>
              <a:t>料，并根据其内容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FIRJV+MS-UIGothic"/>
                <a:cs typeface="RFIRJV+MS-UIGothic"/>
              </a:rPr>
              <a:t>行分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RFIRJV+MS-UIGothic"/>
                <a:cs typeface="RFIRJV+MS-UIGothic"/>
              </a:rPr>
              <a:t>整理，以便在撰写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RFIRJV+MS-UIGothic"/>
                <a:cs typeface="RFIRJV+MS-UIGothic"/>
              </a:rPr>
              <a:t>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RFIRJV+MS-UIGothic"/>
                <a:cs typeface="RFIRJV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RFIRJV+MS-UIGothic"/>
                <a:cs typeface="RFIRJV+MS-UIGothic"/>
              </a:rPr>
              <a:t>快速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FFFFFF"/>
                </a:solidFill>
                <a:latin typeface="RFIRJV+MS-UIGothic"/>
                <a:cs typeface="RFIRJV+MS-UIGothic"/>
              </a:rPr>
              <a:t>找和使用。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4290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FIRJV+MS-UIGothic"/>
                <a:cs typeface="RFIRJV+MS-UIGothic"/>
              </a:rPr>
              <a:t>步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骤</a:t>
            </a:r>
            <a:r>
              <a:rPr sz="3000">
                <a:solidFill>
                  <a:srgbClr val="00A5B2"/>
                </a:solidFill>
                <a:latin typeface="RFIRJV+MS-UIGothic"/>
                <a:cs typeface="RFIRJV+MS-UIGothic"/>
              </a:rPr>
              <a:t>四：撰写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A5B2"/>
                </a:solidFill>
                <a:latin typeface="RFIRJV+MS-UIGothic"/>
                <a:cs typeface="RFIRJV+MS-UIGothic"/>
              </a:rPr>
              <a:t>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691244" y="2690233"/>
            <a:ext cx="17145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清晰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4429497"/>
            <a:ext cx="3431604" cy="1847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描述：在撰写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，需要遵循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术规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范和格式要求，确保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清晰、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逻辑严谨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。按照引言、正文、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结论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等部分展开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述，注意使用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术语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和引用文献。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60057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FIRJV+MS-UIGothic"/>
                <a:cs typeface="RFIRJV+MS-UIGothic"/>
              </a:rPr>
              <a:t>步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骤</a:t>
            </a:r>
            <a:r>
              <a:rPr sz="3000">
                <a:solidFill>
                  <a:srgbClr val="00A5B2"/>
                </a:solidFill>
                <a:latin typeface="RFIRJV+MS-UIGothic"/>
                <a:cs typeface="RFIRJV+MS-UIGothic"/>
              </a:rPr>
              <a:t>五：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A5B2"/>
                </a:solidFill>
                <a:latin typeface="RFIRJV+MS-UIGothic"/>
                <a:cs typeface="RFIRJV+MS-UIGothic"/>
              </a:rPr>
              <a:t>文修改与完善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7930" y="2452108"/>
            <a:ext cx="17145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500">
                <a:solidFill>
                  <a:srgbClr val="FFFFFF"/>
                </a:solidFill>
                <a:latin typeface="RFIRJV+MS-UIGothic"/>
                <a:cs typeface="RFIRJV+MS-UIGothic"/>
              </a:rPr>
              <a:t>：精益求精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32419" y="2452108"/>
            <a:ext cx="3431604" cy="20764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A5B2"/>
                </a:solidFill>
                <a:latin typeface="RFIRJV+MS-UIGothic"/>
                <a:cs typeface="RFIRJV+MS-UIGothic"/>
              </a:rPr>
              <a:t>描述：完成初稿后，需要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A5B2"/>
                </a:solidFill>
                <a:latin typeface="RFIRJV+MS-UIGothic"/>
                <a:cs typeface="RFIRJV+MS-UIGothic"/>
              </a:rPr>
              <a:t>行多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00A5B2"/>
                </a:solidFill>
                <a:latin typeface="RFIRJV+MS-UIGothic"/>
                <a:cs typeface="RFIRJV+MS-UIGothic"/>
              </a:rPr>
              <a:t>次修改和完善。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检查论</a:t>
            </a:r>
            <a:r>
              <a:rPr sz="1500">
                <a:solidFill>
                  <a:srgbClr val="00A5B2"/>
                </a:solidFill>
                <a:latin typeface="RFIRJV+MS-UIGothic"/>
                <a:cs typeface="RFIRJV+MS-UIGothic"/>
              </a:rPr>
              <a:t>文中的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A5B2"/>
                </a:solidFill>
                <a:latin typeface="RFIRJV+MS-UIGothic"/>
                <a:cs typeface="RFIRJV+MS-UIGothic"/>
              </a:rPr>
              <a:t>言表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00A5B2"/>
                </a:solidFill>
                <a:latin typeface="RFIRJV+MS-UIGothic"/>
                <a:cs typeface="RFIRJV+MS-UIGothic"/>
              </a:rPr>
              <a:t>达、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00A5B2"/>
                </a:solidFill>
                <a:latin typeface="RFIRJV+MS-UIGothic"/>
                <a:cs typeface="RFIRJV+MS-UIGothic"/>
              </a:rPr>
              <a:t>关系、文献引用等，确保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论</a:t>
            </a:r>
          </a:p>
          <a:p>
            <a:pPr marL="0" marR="0">
              <a:lnSpc>
                <a:spcPts val="1500"/>
              </a:lnSpc>
              <a:spcBef>
                <a:spcPts val="1070"/>
              </a:spcBef>
              <a:spcAft>
                <a:spcPct val="0"/>
              </a:spcAft>
            </a:pPr>
            <a:r>
              <a:rPr sz="1500">
                <a:solidFill>
                  <a:srgbClr val="00A5B2"/>
                </a:solidFill>
                <a:latin typeface="RFIRJV+MS-UIGothic"/>
                <a:cs typeface="RFIRJV+MS-UIGothic"/>
              </a:rPr>
              <a:t>文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A5B2"/>
                </a:solidFill>
                <a:latin typeface="RFIRJV+MS-UIGothic"/>
                <a:cs typeface="RFIRJV+MS-UIGothic"/>
              </a:rPr>
              <a:t>量达到学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A5B2"/>
                </a:solidFill>
                <a:latin typeface="RFIRJV+MS-UIGothic"/>
                <a:cs typeface="RFIRJV+MS-UIGothic"/>
              </a:rPr>
              <a:t>水平。同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A5B2"/>
                </a:solidFill>
                <a:latin typeface="RFIRJV+MS-UIGothic"/>
                <a:cs typeface="RFIRJV+MS-UIGothic"/>
              </a:rPr>
              <a:t>，可以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请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00A5B2"/>
                </a:solidFill>
                <a:latin typeface="RFIRJV+MS-UIGothic"/>
                <a:cs typeface="RFIRJV+MS-UIGothic"/>
              </a:rPr>
              <a:t>教老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A5B2"/>
                </a:solidFill>
                <a:latin typeface="RFIRJV+MS-UIGothic"/>
                <a:cs typeface="RFIRJV+MS-UIGothic"/>
              </a:rPr>
              <a:t>或同学，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A5B2"/>
                </a:solidFill>
                <a:latin typeface="RFIRJV+MS-UIGothic"/>
                <a:cs typeface="RFIRJV+MS-UIGothic"/>
              </a:rPr>
              <a:t>取反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A5B2"/>
                </a:solidFill>
                <a:latin typeface="RFIRJV+MS-UIGothic"/>
                <a:cs typeface="RFIRJV+MS-UIGothic"/>
              </a:rPr>
              <a:t>和建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A5B2"/>
                </a:solidFill>
                <a:latin typeface="RFIRJV+MS-UIGothic"/>
                <a:cs typeface="RFIRJV+MS-UIGothic"/>
              </a:rPr>
              <a:t>，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00A5B2"/>
                </a:solidFill>
                <a:latin typeface="RFIRJV+MS-UIGothic"/>
                <a:cs typeface="RFIRJV+MS-UIGothic"/>
              </a:rPr>
              <a:t>一步提高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A5B2"/>
                </a:solidFill>
                <a:latin typeface="RFIRJV+MS-UIGothic"/>
                <a:cs typeface="RFIRJV+MS-UIGothic"/>
              </a:rPr>
              <a:t>文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A5B2"/>
                </a:solidFill>
                <a:latin typeface="RFIRJV+MS-UIGothic"/>
                <a:cs typeface="RFIRJV+MS-UIGothic"/>
              </a:rPr>
              <a:t>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89575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DWRNBV+DIRCOI+MicrosoftYaHei-Bold"/>
                <a:cs typeface="DWRNBV+DIRCOI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266395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C3F55"/>
                </a:solidFill>
                <a:latin typeface="RFIRJV+MS-UIGothic"/>
                <a:cs typeface="RFIRJV+MS-UIGothic"/>
              </a:rPr>
              <a:t>作</a:t>
            </a:r>
            <a:r>
              <a:rPr sz="3800" spc="23">
                <a:solidFill>
                  <a:srgbClr val="2C3F55"/>
                </a:solidFill>
                <a:latin typeface="SimSun"/>
                <a:cs typeface="SimSun"/>
              </a:rPr>
              <a:t>业</a:t>
            </a:r>
            <a:r>
              <a:rPr sz="3800" spc="27">
                <a:solidFill>
                  <a:srgbClr val="2C3F55"/>
                </a:solidFill>
                <a:latin typeface="RFIRJV+MS-UIGothic"/>
                <a:cs typeface="RFIRJV+MS-UIGothic"/>
              </a:rPr>
              <a:t>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60057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FIRJV+MS-UIGothic"/>
                <a:cs typeface="RFIRJV+MS-UIGothic"/>
              </a:rPr>
              <a:t>技巧一：确定合适的主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176990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05575" y="176990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A5B2"/>
                </a:solidFill>
                <a:latin typeface="RFIRJV+MS-UIGothic"/>
                <a:cs typeface="RFIRJV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87879" y="2568947"/>
            <a:ext cx="43079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一个与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程相关且具有研究价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的主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05575" y="2568947"/>
            <a:ext cx="4088829" cy="2190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在开始作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前，首先需要确定一个合适的主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个主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题应该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程内容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密相关，同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具有一定的研究价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学生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程知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的理解和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用。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题时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，可以参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程大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纲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、教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推荐的研究方向，或者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合当前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问题进</a:t>
            </a:r>
            <a:r>
              <a:rPr sz="1500">
                <a:solidFill>
                  <a:srgbClr val="000000"/>
                </a:solidFill>
                <a:latin typeface="RFIRJV+MS-UIGothic"/>
                <a:cs typeface="RFIRJV+MS-UIGothic"/>
              </a:rPr>
              <a:t>行思考。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https://d.book118.com/925310334211011114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AFEDDU+NRFFJL+ArialMT</vt:lpstr>
      <vt:lpstr>Times New Roman</vt:lpstr>
      <vt:lpstr>RFIRJV+MS-UIGothic</vt:lpstr>
      <vt:lpstr>SimSun</vt:lpstr>
      <vt:lpstr>HAVFEH+CFWNTV+MicrosoftYaHei</vt:lpstr>
      <vt:lpstr>DWRNBV+DIRCOI+MicrosoftYaHei-Bold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2024-09-21T16:40:54.940</cp:lastPrinted>
  <dcterms:created xsi:type="dcterms:W3CDTF">2024-09-21T08:40:54Z</dcterms:created>
  <dcterms:modified xsi:type="dcterms:W3CDTF">2024-09-21T08:40:56Z</dcterms:modified>
</cp:coreProperties>
</file>