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8" r:id="rId33"/>
  </p:sldIdLst>
  <p:sldSz cx="9144000"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tags" Target="tags/tag1.xml"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EF9679-27CB-4225-A8DF-A9EC5ED5C7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4C4A32-6946-4AD5-A5A8-4F02E9165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93C321-CB29-4200-B693-A60D0134B5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5AB8AA-F0CF-48AA-BD4B-5185141B15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8D9BEB-8467-43DD-95C1-E2F999ADBF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CF8266-AEBD-46C1-960C-0192D86B82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321F8E-EBEC-4C0F-A6DF-9FBE525CC1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DBDF48-45BF-4EC5-AD08-A66FCB5E01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94AC10-E9CC-4DEA-A6D6-611E9A3670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AE100B-7A78-46D5-A536-FF4897153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56A4FA-9A0A-41A6-8B8E-B2B7DEDA7E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2800" b="1" i="0">
                <a:solidFill>
                  <a:schemeClr val="tx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000" b="0" i="0">
                <a:solidFill>
                  <a:srgbClr val="FF3300"/>
                </a:solidFill>
                <a:latin typeface="黑体"/>
                <a:cs typeface="黑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000" b="0" i="0">
                <a:solidFill>
                  <a:srgbClr val="FF3300"/>
                </a:solidFill>
                <a:latin typeface="黑体"/>
                <a:cs typeface="黑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Microsoft JhengHei"/>
                <a:cs typeface="Microsoft JhengHei"/>
              </a:defRPr>
            </a:lvl1pPr>
          </a:lstStyle>
          <a:p/>
        </p:txBody>
      </p:sp>
      <p:sp>
        <p:nvSpPr>
          <p:cNvPr id="3" name="Holder 3"/>
          <p:cNvSpPr>
            <a:spLocks noGrp="1"/>
          </p:cNvSpPr>
          <p:nvPr>
            <p:ph sz="half" idx="2"/>
          </p:nvPr>
        </p:nvSpPr>
        <p:spPr>
          <a:xfrm>
            <a:off x="689927" y="1739582"/>
            <a:ext cx="3073400" cy="4597400"/>
          </a:xfrm>
          <a:prstGeom prst="rect">
            <a:avLst/>
          </a:prstGeom>
        </p:spPr>
        <p:txBody>
          <a:bodyPr wrap="square" lIns="0" tIns="0" rIns="0" bIns="0">
            <a:spAutoFit/>
          </a:bodyPr>
          <a:lstStyle>
            <a:lvl1pPr>
              <a:defRPr sz="2400" b="0" i="0">
                <a:solidFill>
                  <a:schemeClr val="tx1"/>
                </a:solidFill>
                <a:latin typeface="黑体"/>
                <a:cs typeface="黑体"/>
              </a:defRPr>
            </a:lvl1pPr>
          </a:lstStyle>
          <a:p/>
        </p:txBody>
      </p:sp>
      <p:sp>
        <p:nvSpPr>
          <p:cNvPr id="4" name="Holder 4"/>
          <p:cNvSpPr>
            <a:spLocks noGrp="1"/>
          </p:cNvSpPr>
          <p:nvPr>
            <p:ph sz="half" idx="3"/>
          </p:nvPr>
        </p:nvSpPr>
        <p:spPr>
          <a:xfrm>
            <a:off x="5371465" y="2070999"/>
            <a:ext cx="2463800" cy="3496945"/>
          </a:xfrm>
          <a:prstGeom prst="rect">
            <a:avLst/>
          </a:prstGeom>
        </p:spPr>
        <p:txBody>
          <a:bodyPr wrap="square" lIns="0" tIns="0" rIns="0" bIns="0">
            <a:spAutoFit/>
          </a:bodyPr>
          <a:lstStyle>
            <a:lvl1pPr>
              <a:defRPr sz="2800" b="1" i="0" u="heavy">
                <a:solidFill>
                  <a:srgbClr val="FF3300"/>
                </a:solidFill>
                <a:latin typeface="Microsoft JhengHei"/>
                <a:cs typeface="Microsoft JhengHei"/>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2" name="Holder 2"/>
          <p:cNvSpPr>
            <a:spLocks noGrp="1"/>
          </p:cNvSpPr>
          <p:nvPr>
            <p:ph type="title"/>
          </p:nvPr>
        </p:nvSpPr>
        <p:spPr>
          <a:xfrm>
            <a:off x="940752" y="350101"/>
            <a:ext cx="5181600" cy="452120"/>
          </a:xfrm>
          <a:prstGeom prst="rect">
            <a:avLst/>
          </a:prstGeom>
        </p:spPr>
        <p:txBody>
          <a:bodyPr wrap="square" lIns="0" tIns="0" rIns="0" bIns="0">
            <a:spAutoFit/>
          </a:bodyPr>
          <a:lstStyle>
            <a:lvl1pPr>
              <a:defRPr sz="2800" b="1" i="0">
                <a:solidFill>
                  <a:schemeClr val="tx1"/>
                </a:solidFill>
                <a:latin typeface="Microsoft JhengHei"/>
                <a:cs typeface="Microsoft JhengHei"/>
              </a:defRPr>
            </a:lvl1pPr>
          </a:lstStyle>
          <a:p/>
        </p:txBody>
      </p:sp>
      <p:sp>
        <p:nvSpPr>
          <p:cNvPr id="3" name="Holder 3"/>
          <p:cNvSpPr>
            <a:spLocks noGrp="1"/>
          </p:cNvSpPr>
          <p:nvPr>
            <p:ph type="body" idx="1"/>
          </p:nvPr>
        </p:nvSpPr>
        <p:spPr>
          <a:xfrm>
            <a:off x="905827" y="1448930"/>
            <a:ext cx="7899400" cy="4719320"/>
          </a:xfrm>
          <a:prstGeom prst="rect">
            <a:avLst/>
          </a:prstGeom>
        </p:spPr>
        <p:txBody>
          <a:bodyPr wrap="square" lIns="0" tIns="0" rIns="0" bIns="0">
            <a:spAutoFit/>
          </a:bodyPr>
          <a:lstStyle>
            <a:lvl1pPr>
              <a:defRPr sz="2000" b="0" i="0">
                <a:solidFill>
                  <a:srgbClr val="FF3300"/>
                </a:solidFill>
                <a:latin typeface="黑体"/>
                <a:cs typeface="黑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image" Target="../media/image1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31423403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title"/>
          </p:nvPr>
        </p:nvSpPr>
        <p:spPr>
          <a:xfrm>
            <a:off x="2324100" y="2444114"/>
            <a:ext cx="4495800" cy="695960"/>
          </a:xfrm>
          <a:prstGeom prst="rect">
            <a:avLst/>
          </a:prstGeom>
        </p:spPr>
        <p:txBody>
          <a:bodyPr vert="horz" wrap="square" lIns="0" tIns="12700" rIns="0" bIns="0" rtlCol="0">
            <a:spAutoFit/>
          </a:bodyPr>
          <a:lstStyle/>
          <a:p>
            <a:pPr marL="12700">
              <a:lnSpc>
                <a:spcPct val="100000"/>
              </a:lnSpc>
              <a:spcBef>
                <a:spcPts val="100"/>
              </a:spcBef>
            </a:pPr>
            <a:r>
              <a:rPr sz="4400" b="0" spc="-10">
                <a:solidFill>
                  <a:srgbClr val="0000FF"/>
                </a:solidFill>
                <a:latin typeface="宋体"/>
                <a:cs typeface="宋体"/>
              </a:rPr>
              <a:t>发展党员工作解析</a:t>
            </a:r>
            <a:endParaRPr sz="4400">
              <a:latin typeface="宋体"/>
              <a:cs typeface="宋体"/>
            </a:endParaRPr>
          </a:p>
        </p:txBody>
      </p:sp>
      <p:sp>
        <p:nvSpPr>
          <p:cNvPr id="4" name="object 4"/>
          <p:cNvSpPr txBox="1"/>
          <p:nvPr/>
        </p:nvSpPr>
        <p:spPr>
          <a:xfrm>
            <a:off x="3289200" y="5100472"/>
            <a:ext cx="2566035" cy="391160"/>
          </a:xfrm>
          <a:prstGeom prst="rect">
            <a:avLst/>
          </a:prstGeom>
        </p:spPr>
        <p:txBody>
          <a:bodyPr vert="horz" wrap="square" lIns="0" tIns="12700" rIns="0" bIns="0" rtlCol="0">
            <a:spAutoFit/>
          </a:bodyPr>
          <a:lstStyle/>
          <a:p>
            <a:pPr marL="12700">
              <a:lnSpc>
                <a:spcPct val="100000"/>
              </a:lnSpc>
              <a:spcBef>
                <a:spcPts val="100"/>
              </a:spcBef>
            </a:pPr>
            <a:r>
              <a:rPr sz="2400" spc="-10">
                <a:solidFill>
                  <a:srgbClr val="0000FF"/>
                </a:solidFill>
                <a:latin typeface="Arial"/>
                <a:cs typeface="Arial"/>
              </a:rPr>
              <a:t>XX</a:t>
            </a:r>
            <a:r>
              <a:rPr sz="2400" spc="-10">
                <a:solidFill>
                  <a:srgbClr val="0000FF"/>
                </a:solidFill>
                <a:latin typeface="宋体"/>
                <a:cs typeface="宋体"/>
              </a:rPr>
              <a:t>集团党委组织部</a:t>
            </a:r>
            <a:endParaRPr sz="2400">
              <a:latin typeface="宋体"/>
              <a:cs typeface="宋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47052" y="1601470"/>
            <a:ext cx="4648200" cy="452120"/>
          </a:xfrm>
          <a:prstGeom prst="rect">
            <a:avLst/>
          </a:prstGeom>
        </p:spPr>
        <p:txBody>
          <a:bodyPr vert="horz" wrap="square" lIns="0" tIns="12700" rIns="0" bIns="0" rtlCol="0">
            <a:spAutoFit/>
          </a:bodyPr>
          <a:lstStyle/>
          <a:p>
            <a:pPr marL="12700">
              <a:lnSpc>
                <a:spcPct val="100000"/>
              </a:lnSpc>
              <a:spcBef>
                <a:spcPts val="100"/>
              </a:spcBef>
            </a:pPr>
            <a:r>
              <a:rPr spc="-5">
                <a:solidFill>
                  <a:srgbClr val="FF3300"/>
                </a:solidFill>
              </a:rPr>
              <a:t>企业发展党员工作存在的问题</a:t>
            </a:r>
          </a:p>
        </p:txBody>
      </p:sp>
      <p:sp>
        <p:nvSpPr>
          <p:cNvPr id="3" name="object 3"/>
          <p:cNvSpPr txBox="1"/>
          <p:nvPr/>
        </p:nvSpPr>
        <p:spPr>
          <a:xfrm>
            <a:off x="547052" y="2548063"/>
            <a:ext cx="7772400" cy="2502535"/>
          </a:xfrm>
          <a:prstGeom prst="rect">
            <a:avLst/>
          </a:prstGeom>
        </p:spPr>
        <p:txBody>
          <a:bodyPr vert="horz" wrap="square" lIns="0" tIns="12700" rIns="0" bIns="0" rtlCol="0">
            <a:spAutoFit/>
          </a:bodyPr>
          <a:lstStyle/>
          <a:p>
            <a:pPr marL="12700" marR="106680" indent="914400">
              <a:lnSpc>
                <a:spcPct val="108200"/>
              </a:lnSpc>
              <a:spcBef>
                <a:spcPts val="100"/>
              </a:spcBef>
            </a:pPr>
            <a:r>
              <a:rPr sz="2000" b="1" spc="-210">
                <a:latin typeface="Microsoft JhengHei"/>
                <a:cs typeface="Microsoft JhengHei"/>
              </a:rPr>
              <a:t>1</a:t>
            </a:r>
            <a:r>
              <a:rPr sz="2000" b="1">
                <a:latin typeface="Microsoft JhengHei"/>
                <a:cs typeface="Microsoft JhengHei"/>
              </a:rPr>
              <a:t>、只注重发展程序，不注重培养教育。（</a:t>
            </a:r>
            <a:r>
              <a:rPr sz="2000" b="1" spc="-10">
                <a:latin typeface="Microsoft JhengHei"/>
                <a:cs typeface="Microsoft JhengHei"/>
              </a:rPr>
              <a:t>组织上入党、思想</a:t>
            </a:r>
            <a:r>
              <a:rPr sz="2000" b="1">
                <a:latin typeface="Microsoft JhengHei"/>
                <a:cs typeface="Microsoft JhengHei"/>
              </a:rPr>
              <a:t>上入党</a:t>
            </a:r>
            <a:r>
              <a:rPr sz="2000" b="1" spc="-50">
                <a:latin typeface="Microsoft JhengHei"/>
                <a:cs typeface="Microsoft JhengHei"/>
              </a:rPr>
              <a:t>）</a:t>
            </a:r>
            <a:endParaRPr sz="2000">
              <a:latin typeface="Microsoft JhengHei"/>
              <a:cs typeface="Microsoft JhengHei"/>
            </a:endParaRPr>
          </a:p>
          <a:p>
            <a:pPr marL="520065">
              <a:lnSpc>
                <a:spcPct val="100000"/>
              </a:lnSpc>
              <a:spcBef>
                <a:spcPts val="480"/>
              </a:spcBef>
            </a:pPr>
            <a:r>
              <a:rPr sz="2000" b="1" spc="-210">
                <a:latin typeface="Microsoft JhengHei"/>
                <a:cs typeface="Microsoft JhengHei"/>
              </a:rPr>
              <a:t>2</a:t>
            </a:r>
            <a:r>
              <a:rPr sz="2000" b="1" spc="-5">
                <a:latin typeface="Microsoft JhengHei"/>
                <a:cs typeface="Microsoft JhengHei"/>
              </a:rPr>
              <a:t>、存在“上车补票”现象，突击填写入党材料。</a:t>
            </a:r>
            <a:endParaRPr sz="2000">
              <a:latin typeface="Microsoft JhengHei"/>
              <a:cs typeface="Microsoft JhengHei"/>
            </a:endParaRPr>
          </a:p>
          <a:p>
            <a:pPr>
              <a:lnSpc>
                <a:spcPct val="100000"/>
              </a:lnSpc>
              <a:spcBef>
                <a:spcPts val="85"/>
              </a:spcBef>
            </a:pPr>
            <a:endParaRPr sz="1600">
              <a:latin typeface="Microsoft JhengHei"/>
              <a:cs typeface="Microsoft JhengHei"/>
            </a:endParaRPr>
          </a:p>
          <a:p>
            <a:pPr marL="520065">
              <a:lnSpc>
                <a:spcPct val="100000"/>
              </a:lnSpc>
              <a:spcBef>
                <a:spcPts val="5"/>
              </a:spcBef>
            </a:pPr>
            <a:r>
              <a:rPr sz="2000" b="1" spc="-210">
                <a:latin typeface="Microsoft JhengHei"/>
                <a:cs typeface="Microsoft JhengHei"/>
              </a:rPr>
              <a:t>3</a:t>
            </a:r>
            <a:r>
              <a:rPr sz="2000" b="1" spc="-5">
                <a:latin typeface="Microsoft JhengHei"/>
                <a:cs typeface="Microsoft JhengHei"/>
              </a:rPr>
              <a:t>、对发展党员工作中的一些概念混淆。</a:t>
            </a:r>
            <a:endParaRPr sz="2000">
              <a:latin typeface="Microsoft JhengHei"/>
              <a:cs typeface="Microsoft JhengHei"/>
            </a:endParaRPr>
          </a:p>
          <a:p>
            <a:pPr>
              <a:lnSpc>
                <a:spcPct val="100000"/>
              </a:lnSpc>
              <a:spcBef>
                <a:spcPts val="10"/>
              </a:spcBef>
            </a:pPr>
            <a:endParaRPr sz="1950">
              <a:latin typeface="Microsoft JhengHei"/>
              <a:cs typeface="Microsoft JhengHei"/>
            </a:endParaRPr>
          </a:p>
          <a:p>
            <a:pPr marL="520065">
              <a:lnSpc>
                <a:spcPct val="100000"/>
              </a:lnSpc>
            </a:pPr>
            <a:r>
              <a:rPr sz="2000" b="1" spc="-210">
                <a:latin typeface="Microsoft JhengHei"/>
                <a:cs typeface="Microsoft JhengHei"/>
              </a:rPr>
              <a:t>4</a:t>
            </a:r>
            <a:r>
              <a:rPr sz="2000" b="1" spc="-5">
                <a:latin typeface="Microsoft JhengHei"/>
                <a:cs typeface="Microsoft JhengHei"/>
              </a:rPr>
              <a:t>、有的单位积极分子数量过于庞大，培养教育措施落实不到位。</a:t>
            </a:r>
            <a:endParaRPr sz="2000">
              <a:latin typeface="Microsoft JhengHei"/>
              <a:cs typeface="Microsoft Jheng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9927" y="2214448"/>
            <a:ext cx="7315200" cy="3012440"/>
          </a:xfrm>
          <a:prstGeom prst="rect">
            <a:avLst/>
          </a:prstGeom>
        </p:spPr>
        <p:txBody>
          <a:bodyPr vert="horz" wrap="square" lIns="0" tIns="12700" rIns="0" bIns="0" rtlCol="0">
            <a:spAutoFit/>
          </a:bodyPr>
          <a:lstStyle/>
          <a:p>
            <a:pPr marL="723900">
              <a:lnSpc>
                <a:spcPct val="100000"/>
              </a:lnSpc>
              <a:spcBef>
                <a:spcPts val="100"/>
              </a:spcBef>
            </a:pPr>
            <a:r>
              <a:rPr sz="2800">
                <a:latin typeface="黑体"/>
                <a:cs typeface="黑体"/>
              </a:rPr>
              <a:t>2014年5月28</a:t>
            </a:r>
            <a:r>
              <a:rPr sz="2800" spc="-5">
                <a:latin typeface="黑体"/>
                <a:cs typeface="黑体"/>
              </a:rPr>
              <a:t>日，中共中央办公厅印发了《</a:t>
            </a:r>
            <a:endParaRPr sz="2800">
              <a:latin typeface="黑体"/>
              <a:cs typeface="黑体"/>
            </a:endParaRPr>
          </a:p>
          <a:p>
            <a:pPr marL="12700" marR="183515" algn="just">
              <a:lnSpc>
                <a:spcPct val="200000"/>
              </a:lnSpc>
            </a:pPr>
            <a:r>
              <a:rPr sz="2800">
                <a:latin typeface="黑体"/>
                <a:cs typeface="黑体"/>
              </a:rPr>
              <a:t>中国共产党发展党员工作细则》，原1990</a:t>
            </a:r>
            <a:r>
              <a:rPr sz="2800" spc="-25">
                <a:latin typeface="黑体"/>
                <a:cs typeface="黑体"/>
              </a:rPr>
              <a:t>年中</a:t>
            </a:r>
            <a:r>
              <a:rPr sz="2800" spc="-5">
                <a:latin typeface="黑体"/>
                <a:cs typeface="黑体"/>
              </a:rPr>
              <a:t>央组织部印发的《中国共产党发展党员工作细</a:t>
            </a:r>
            <a:r>
              <a:rPr sz="2800">
                <a:latin typeface="黑体"/>
                <a:cs typeface="黑体"/>
              </a:rPr>
              <a:t>则（试行）</a:t>
            </a:r>
            <a:r>
              <a:rPr sz="2800" spc="-10">
                <a:latin typeface="黑体"/>
                <a:cs typeface="黑体"/>
              </a:rPr>
              <a:t>》同时废止。</a:t>
            </a:r>
            <a:endParaRPr sz="2800">
              <a:latin typeface="黑体"/>
              <a:cs typeface="黑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62952" y="297815"/>
            <a:ext cx="6070600" cy="452120"/>
          </a:xfrm>
          <a:prstGeom prst="rect">
            <a:avLst/>
          </a:prstGeom>
        </p:spPr>
        <p:txBody>
          <a:bodyPr vert="horz" wrap="square" lIns="0" tIns="12700" rIns="0" bIns="0" rtlCol="0">
            <a:spAutoFit/>
          </a:bodyPr>
          <a:lstStyle/>
          <a:p>
            <a:pPr marL="12700">
              <a:lnSpc>
                <a:spcPct val="100000"/>
              </a:lnSpc>
              <a:spcBef>
                <a:spcPts val="100"/>
              </a:spcBef>
            </a:pPr>
            <a:r>
              <a:rPr spc="-5"/>
              <a:t>党的一大以来中国共产党发展党员状况</a:t>
            </a:r>
          </a:p>
        </p:txBody>
      </p:sp>
      <p:graphicFrame>
        <p:nvGraphicFramePr>
          <p:cNvPr id="3" name="object 3"/>
          <p:cNvGraphicFramePr>
            <a:graphicFrameLocks noGrp="1"/>
          </p:cNvGraphicFramePr>
          <p:nvPr/>
        </p:nvGraphicFramePr>
        <p:xfrm>
          <a:off x="669925" y="1579562"/>
          <a:ext cx="7877175" cy="4269740"/>
        </p:xfrm>
        <a:graphic>
          <a:graphicData uri="http://schemas.openxmlformats.org/drawingml/2006/table">
            <a:tbl>
              <a:tblPr firstRow="1" bandRow="1">
                <a:tableStyleId>{2D5ABB26-0587-4C30-8999-92F81FD0307C}</a:tableStyleId>
              </a:tblPr>
              <a:tblGrid>
                <a:gridCol w="2500630"/>
                <a:gridCol w="1424305"/>
                <a:gridCol w="1494155"/>
                <a:gridCol w="2430779"/>
              </a:tblGrid>
              <a:tr h="581025">
                <a:tc>
                  <a:txBody>
                    <a:bodyPr vert="horz" wrap="square"/>
                    <a:lstStyle/>
                    <a:p>
                      <a:pPr>
                        <a:lnSpc>
                          <a:spcPct val="100000"/>
                        </a:lnSpc>
                      </a:pPr>
                      <a:endParaRPr sz="1800">
                        <a:latin typeface="Times New Roman"/>
                        <a:cs typeface="Times New Roman"/>
                      </a:endParaRPr>
                    </a:p>
                  </a:txBody>
                  <a:tcPr marL="0" marR="0" marT="0"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marL="90805">
                        <a:lnSpc>
                          <a:spcPct val="100000"/>
                        </a:lnSpc>
                        <a:spcBef>
                          <a:spcPts val="415"/>
                        </a:spcBef>
                      </a:pPr>
                      <a:r>
                        <a:rPr sz="1800" spc="-15">
                          <a:latin typeface="宋体"/>
                          <a:cs typeface="宋体"/>
                        </a:rPr>
                        <a:t>代表人数</a:t>
                      </a:r>
                      <a:endParaRPr sz="1800">
                        <a:latin typeface="宋体"/>
                        <a:cs typeface="宋体"/>
                      </a:endParaRPr>
                    </a:p>
                  </a:txBody>
                  <a:tcPr marL="0" marR="0" marT="52705"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marL="91440">
                        <a:lnSpc>
                          <a:spcPct val="100000"/>
                        </a:lnSpc>
                        <a:spcBef>
                          <a:spcPts val="415"/>
                        </a:spcBef>
                      </a:pPr>
                      <a:r>
                        <a:rPr sz="1800" spc="-15">
                          <a:latin typeface="宋体"/>
                          <a:cs typeface="宋体"/>
                        </a:rPr>
                        <a:t>党员总数</a:t>
                      </a:r>
                      <a:endParaRPr sz="1800">
                        <a:latin typeface="宋体"/>
                        <a:cs typeface="宋体"/>
                      </a:endParaRPr>
                    </a:p>
                  </a:txBody>
                  <a:tcPr marL="0" marR="0" marT="52705"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marL="91440">
                        <a:lnSpc>
                          <a:spcPct val="100000"/>
                        </a:lnSpc>
                        <a:spcBef>
                          <a:spcPts val="415"/>
                        </a:spcBef>
                      </a:pPr>
                      <a:r>
                        <a:rPr sz="1800" spc="-10">
                          <a:latin typeface="宋体"/>
                          <a:cs typeface="宋体"/>
                        </a:rPr>
                        <a:t>党员增长比例</a:t>
                      </a:r>
                      <a:endParaRPr sz="1800">
                        <a:latin typeface="宋体"/>
                        <a:cs typeface="宋体"/>
                      </a:endParaRPr>
                    </a:p>
                  </a:txBody>
                  <a:tcPr marL="0" marR="0" marT="52705"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tcPr>
                </a:tc>
              </a:tr>
              <a:tr h="365760">
                <a:tc>
                  <a:txBody>
                    <a:bodyPr vert="horz" wrap="square"/>
                    <a:lstStyle/>
                    <a:p>
                      <a:pPr marL="90805">
                        <a:lnSpc>
                          <a:spcPct val="100000"/>
                        </a:lnSpc>
                        <a:spcBef>
                          <a:spcPts val="295"/>
                        </a:spcBef>
                      </a:pPr>
                      <a:r>
                        <a:rPr sz="1800">
                          <a:latin typeface="宋体"/>
                          <a:cs typeface="宋体"/>
                        </a:rPr>
                        <a:t>一大（</a:t>
                      </a:r>
                      <a:r>
                        <a:rPr sz="1800">
                          <a:latin typeface="Times New Roman"/>
                          <a:cs typeface="Times New Roman"/>
                        </a:rPr>
                        <a:t>1921</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5">
                          <a:latin typeface="Times New Roman"/>
                          <a:cs typeface="Times New Roman"/>
                        </a:rPr>
                        <a:t>13</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50</a:t>
                      </a:r>
                      <a:r>
                        <a:rPr sz="1800" spc="-25">
                          <a:latin typeface="宋体"/>
                          <a:cs typeface="宋体"/>
                        </a:rPr>
                        <a:t>多名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a:t>
                      </a:r>
                      <a:r>
                        <a:rPr sz="1800" spc="-50">
                          <a:latin typeface="Times New Roman"/>
                          <a:cs typeface="Times New Roman"/>
                        </a:rPr>
                        <a:t>—</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760">
                <a:tc>
                  <a:txBody>
                    <a:bodyPr vert="horz" wrap="square"/>
                    <a:lstStyle/>
                    <a:p>
                      <a:pPr marL="90805">
                        <a:lnSpc>
                          <a:spcPct val="100000"/>
                        </a:lnSpc>
                        <a:spcBef>
                          <a:spcPts val="295"/>
                        </a:spcBef>
                      </a:pPr>
                      <a:r>
                        <a:rPr sz="1800">
                          <a:latin typeface="宋体"/>
                          <a:cs typeface="宋体"/>
                        </a:rPr>
                        <a:t>二大（</a:t>
                      </a:r>
                      <a:r>
                        <a:rPr sz="1800">
                          <a:latin typeface="Times New Roman"/>
                          <a:cs typeface="Times New Roman"/>
                        </a:rPr>
                        <a:t>1922</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5">
                          <a:latin typeface="Times New Roman"/>
                          <a:cs typeface="Times New Roman"/>
                        </a:rPr>
                        <a:t>12</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195</a:t>
                      </a:r>
                      <a:r>
                        <a:rPr sz="1800" spc="-50">
                          <a:latin typeface="宋体"/>
                          <a:cs typeface="宋体"/>
                        </a:rPr>
                        <a:t>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3.68</a:t>
                      </a:r>
                      <a:r>
                        <a:rPr sz="1800" spc="-50">
                          <a:latin typeface="宋体"/>
                          <a:cs typeface="宋体"/>
                        </a:rPr>
                        <a:t>倍</a:t>
                      </a:r>
                      <a:endParaRPr sz="1800">
                        <a:latin typeface="宋体"/>
                        <a:cs typeface="宋体"/>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96875">
                <a:tc>
                  <a:txBody>
                    <a:bodyPr vert="horz" wrap="square"/>
                    <a:lstStyle/>
                    <a:p>
                      <a:pPr marL="90805">
                        <a:lnSpc>
                          <a:spcPct val="100000"/>
                        </a:lnSpc>
                        <a:spcBef>
                          <a:spcPts val="295"/>
                        </a:spcBef>
                      </a:pPr>
                      <a:r>
                        <a:rPr sz="1800">
                          <a:latin typeface="宋体"/>
                          <a:cs typeface="宋体"/>
                        </a:rPr>
                        <a:t>三大（</a:t>
                      </a:r>
                      <a:r>
                        <a:rPr sz="1800">
                          <a:latin typeface="Times New Roman"/>
                          <a:cs typeface="Times New Roman"/>
                        </a:rPr>
                        <a:t>1923</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5">
                          <a:latin typeface="Times New Roman"/>
                          <a:cs typeface="Times New Roman"/>
                        </a:rPr>
                        <a:t>30</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420</a:t>
                      </a:r>
                      <a:r>
                        <a:rPr sz="1800" spc="-50">
                          <a:latin typeface="宋体"/>
                          <a:cs typeface="宋体"/>
                        </a:rPr>
                        <a:t>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2.15</a:t>
                      </a:r>
                      <a:r>
                        <a:rPr sz="1800" spc="-50">
                          <a:latin typeface="宋体"/>
                          <a:cs typeface="宋体"/>
                        </a:rPr>
                        <a:t>倍</a:t>
                      </a:r>
                      <a:endParaRPr sz="1800">
                        <a:latin typeface="宋体"/>
                        <a:cs typeface="宋体"/>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760">
                <a:tc>
                  <a:txBody>
                    <a:bodyPr vert="horz" wrap="square"/>
                    <a:lstStyle/>
                    <a:p>
                      <a:pPr marL="90805">
                        <a:lnSpc>
                          <a:spcPct val="100000"/>
                        </a:lnSpc>
                        <a:spcBef>
                          <a:spcPts val="295"/>
                        </a:spcBef>
                      </a:pPr>
                      <a:r>
                        <a:rPr sz="1800">
                          <a:latin typeface="宋体"/>
                          <a:cs typeface="宋体"/>
                        </a:rPr>
                        <a:t>四大（</a:t>
                      </a:r>
                      <a:r>
                        <a:rPr sz="1800">
                          <a:latin typeface="Times New Roman"/>
                          <a:cs typeface="Times New Roman"/>
                        </a:rPr>
                        <a:t>1925</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5">
                          <a:latin typeface="Times New Roman"/>
                          <a:cs typeface="Times New Roman"/>
                        </a:rPr>
                        <a:t>20</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994</a:t>
                      </a:r>
                      <a:r>
                        <a:rPr sz="1800" spc="-50">
                          <a:latin typeface="宋体"/>
                          <a:cs typeface="宋体"/>
                        </a:rPr>
                        <a:t>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2.37</a:t>
                      </a:r>
                      <a:r>
                        <a:rPr sz="1800" spc="-50">
                          <a:latin typeface="宋体"/>
                          <a:cs typeface="宋体"/>
                        </a:rPr>
                        <a:t>倍</a:t>
                      </a:r>
                      <a:endParaRPr sz="1800">
                        <a:latin typeface="宋体"/>
                        <a:cs typeface="宋体"/>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760">
                <a:tc>
                  <a:txBody>
                    <a:bodyPr vert="horz" wrap="square"/>
                    <a:lstStyle/>
                    <a:p>
                      <a:pPr marL="90805">
                        <a:lnSpc>
                          <a:spcPct val="100000"/>
                        </a:lnSpc>
                        <a:spcBef>
                          <a:spcPts val="295"/>
                        </a:spcBef>
                      </a:pPr>
                      <a:r>
                        <a:rPr sz="1800">
                          <a:latin typeface="宋体"/>
                          <a:cs typeface="宋体"/>
                        </a:rPr>
                        <a:t>五大（</a:t>
                      </a:r>
                      <a:r>
                        <a:rPr sz="1800">
                          <a:latin typeface="Times New Roman"/>
                          <a:cs typeface="Times New Roman"/>
                        </a:rPr>
                        <a:t>1927</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5">
                          <a:latin typeface="Times New Roman"/>
                          <a:cs typeface="Times New Roman"/>
                        </a:rPr>
                        <a:t>82</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57967</a:t>
                      </a:r>
                      <a:r>
                        <a:rPr sz="1800" spc="-50">
                          <a:latin typeface="宋体"/>
                          <a:cs typeface="宋体"/>
                        </a:rPr>
                        <a:t>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58.32</a:t>
                      </a:r>
                      <a:r>
                        <a:rPr sz="1800" spc="-50">
                          <a:latin typeface="宋体"/>
                          <a:cs typeface="宋体"/>
                        </a:rPr>
                        <a:t>倍</a:t>
                      </a:r>
                      <a:endParaRPr sz="1800">
                        <a:latin typeface="宋体"/>
                        <a:cs typeface="宋体"/>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760">
                <a:tc>
                  <a:txBody>
                    <a:bodyPr vert="horz" wrap="square"/>
                    <a:lstStyle/>
                    <a:p>
                      <a:pPr marL="90805">
                        <a:lnSpc>
                          <a:spcPct val="100000"/>
                        </a:lnSpc>
                        <a:spcBef>
                          <a:spcPts val="295"/>
                        </a:spcBef>
                      </a:pPr>
                      <a:r>
                        <a:rPr sz="1800">
                          <a:latin typeface="宋体"/>
                          <a:cs typeface="宋体"/>
                        </a:rPr>
                        <a:t>六大（</a:t>
                      </a:r>
                      <a:r>
                        <a:rPr sz="1800">
                          <a:latin typeface="Times New Roman"/>
                          <a:cs typeface="Times New Roman"/>
                        </a:rPr>
                        <a:t>1928</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5">
                          <a:latin typeface="Times New Roman"/>
                          <a:cs typeface="Times New Roman"/>
                        </a:rPr>
                        <a:t>142</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4</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宋体"/>
                          <a:cs typeface="宋体"/>
                        </a:rPr>
                        <a:t>大革命失败减少</a:t>
                      </a:r>
                      <a:r>
                        <a:rPr sz="1800" spc="-25">
                          <a:latin typeface="Times New Roman"/>
                          <a:cs typeface="Times New Roman"/>
                        </a:rPr>
                        <a:t>31%</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760">
                <a:tc>
                  <a:txBody>
                    <a:bodyPr vert="horz" wrap="square"/>
                    <a:lstStyle/>
                    <a:p>
                      <a:pPr marL="90805">
                        <a:lnSpc>
                          <a:spcPct val="100000"/>
                        </a:lnSpc>
                        <a:spcBef>
                          <a:spcPts val="295"/>
                        </a:spcBef>
                      </a:pPr>
                      <a:r>
                        <a:rPr sz="1800">
                          <a:latin typeface="宋体"/>
                          <a:cs typeface="宋体"/>
                        </a:rPr>
                        <a:t>七大（</a:t>
                      </a:r>
                      <a:r>
                        <a:rPr sz="1800">
                          <a:latin typeface="Times New Roman"/>
                          <a:cs typeface="Times New Roman"/>
                        </a:rPr>
                        <a:t>1945</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5">
                          <a:latin typeface="Times New Roman"/>
                          <a:cs typeface="Times New Roman"/>
                        </a:rPr>
                        <a:t>755</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121</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31</a:t>
                      </a:r>
                      <a:r>
                        <a:rPr sz="1800" spc="-50">
                          <a:latin typeface="宋体"/>
                          <a:cs typeface="宋体"/>
                        </a:rPr>
                        <a:t>倍</a:t>
                      </a:r>
                      <a:endParaRPr sz="1800">
                        <a:latin typeface="宋体"/>
                        <a:cs typeface="宋体"/>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760">
                <a:tc>
                  <a:txBody>
                    <a:bodyPr vert="horz" wrap="square"/>
                    <a:lstStyle/>
                    <a:p>
                      <a:pPr marL="90805">
                        <a:lnSpc>
                          <a:spcPct val="100000"/>
                        </a:lnSpc>
                        <a:spcBef>
                          <a:spcPts val="295"/>
                        </a:spcBef>
                      </a:pPr>
                      <a:r>
                        <a:rPr sz="1800">
                          <a:latin typeface="Times New Roman"/>
                          <a:cs typeface="Times New Roman"/>
                        </a:rPr>
                        <a:t>1949</a:t>
                      </a:r>
                      <a:r>
                        <a:rPr sz="1800" spc="-50">
                          <a:latin typeface="宋体"/>
                          <a:cs typeface="宋体"/>
                        </a:rPr>
                        <a:t>年</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a:latin typeface="Times New Roman"/>
                          <a:cs typeface="Times New Roman"/>
                        </a:rPr>
                        <a:t>—</a:t>
                      </a:r>
                      <a:r>
                        <a:rPr sz="1800" spc="-50">
                          <a:latin typeface="Times New Roman"/>
                          <a:cs typeface="Times New Roman"/>
                        </a:rPr>
                        <a:t>—</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449</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宋体"/>
                          <a:cs typeface="宋体"/>
                        </a:rPr>
                        <a:t>约占总人口的</a:t>
                      </a:r>
                      <a:r>
                        <a:rPr sz="1800" spc="-10">
                          <a:latin typeface="Times New Roman"/>
                          <a:cs typeface="Times New Roman"/>
                        </a:rPr>
                        <a:t>0.83%</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760">
                <a:tc>
                  <a:txBody>
                    <a:bodyPr vert="horz" wrap="square"/>
                    <a:lstStyle/>
                    <a:p>
                      <a:pPr marL="90805">
                        <a:lnSpc>
                          <a:spcPct val="100000"/>
                        </a:lnSpc>
                        <a:spcBef>
                          <a:spcPts val="295"/>
                        </a:spcBef>
                      </a:pPr>
                      <a:r>
                        <a:rPr sz="1800">
                          <a:latin typeface="宋体"/>
                          <a:cs typeface="宋体"/>
                        </a:rPr>
                        <a:t>八大（</a:t>
                      </a:r>
                      <a:r>
                        <a:rPr sz="1800">
                          <a:latin typeface="Times New Roman"/>
                          <a:cs typeface="Times New Roman"/>
                        </a:rPr>
                        <a:t>1956</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0">
                          <a:latin typeface="Times New Roman"/>
                          <a:cs typeface="Times New Roman"/>
                        </a:rPr>
                        <a:t>1026</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1073</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8.87</a:t>
                      </a:r>
                      <a:r>
                        <a:rPr sz="1800" spc="-50">
                          <a:latin typeface="宋体"/>
                          <a:cs typeface="宋体"/>
                        </a:rPr>
                        <a:t>倍</a:t>
                      </a:r>
                      <a:endParaRPr sz="1800">
                        <a:latin typeface="宋体"/>
                        <a:cs typeface="宋体"/>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760">
                <a:tc>
                  <a:txBody>
                    <a:bodyPr vert="horz" wrap="square"/>
                    <a:lstStyle/>
                    <a:p>
                      <a:pPr marL="90805">
                        <a:lnSpc>
                          <a:spcPct val="100000"/>
                        </a:lnSpc>
                        <a:spcBef>
                          <a:spcPts val="295"/>
                        </a:spcBef>
                      </a:pPr>
                      <a:r>
                        <a:rPr sz="1800">
                          <a:latin typeface="宋体"/>
                          <a:cs typeface="宋体"/>
                        </a:rPr>
                        <a:t>九大（</a:t>
                      </a:r>
                      <a:r>
                        <a:rPr sz="1800">
                          <a:latin typeface="Times New Roman"/>
                          <a:cs typeface="Times New Roman"/>
                        </a:rPr>
                        <a:t>1969</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90805">
                        <a:lnSpc>
                          <a:spcPct val="100000"/>
                        </a:lnSpc>
                        <a:spcBef>
                          <a:spcPts val="295"/>
                        </a:spcBef>
                      </a:pPr>
                      <a:r>
                        <a:rPr sz="1800" spc="-20">
                          <a:latin typeface="Times New Roman"/>
                          <a:cs typeface="Times New Roman"/>
                        </a:rPr>
                        <a:t>1512</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2200</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2.05</a:t>
                      </a:r>
                      <a:r>
                        <a:rPr sz="1800" spc="-50">
                          <a:latin typeface="宋体"/>
                          <a:cs typeface="宋体"/>
                        </a:rPr>
                        <a:t>倍</a:t>
                      </a:r>
                      <a:endParaRPr sz="1800">
                        <a:latin typeface="宋体"/>
                        <a:cs typeface="宋体"/>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tcPr>
                </a:tc>
              </a:tr>
            </a:tbl>
          </a:graphicData>
        </a:graphic>
      </p:graphicFrame>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62952" y="297815"/>
            <a:ext cx="6070600" cy="452120"/>
          </a:xfrm>
          <a:prstGeom prst="rect">
            <a:avLst/>
          </a:prstGeom>
        </p:spPr>
        <p:txBody>
          <a:bodyPr vert="horz" wrap="square" lIns="0" tIns="12700" rIns="0" bIns="0" rtlCol="0">
            <a:spAutoFit/>
          </a:bodyPr>
          <a:lstStyle/>
          <a:p>
            <a:pPr marL="12700">
              <a:lnSpc>
                <a:spcPct val="100000"/>
              </a:lnSpc>
              <a:spcBef>
                <a:spcPts val="100"/>
              </a:spcBef>
            </a:pPr>
            <a:r>
              <a:rPr spc="-5"/>
              <a:t>党的一大以来中国共产党发展党员状况</a:t>
            </a:r>
          </a:p>
        </p:txBody>
      </p:sp>
      <p:graphicFrame>
        <p:nvGraphicFramePr>
          <p:cNvPr id="3" name="object 3"/>
          <p:cNvGraphicFramePr>
            <a:graphicFrameLocks noGrp="1"/>
          </p:cNvGraphicFramePr>
          <p:nvPr/>
        </p:nvGraphicFramePr>
        <p:xfrm>
          <a:off x="669925" y="1182687"/>
          <a:ext cx="7661275" cy="4866640"/>
        </p:xfrm>
        <a:graphic>
          <a:graphicData uri="http://schemas.openxmlformats.org/drawingml/2006/table">
            <a:tbl>
              <a:tblPr firstRow="1" bandRow="1">
                <a:tableStyleId>{2D5ABB26-0587-4C30-8999-92F81FD0307C}</a:tableStyleId>
              </a:tblPr>
              <a:tblGrid>
                <a:gridCol w="2432050"/>
                <a:gridCol w="1384300"/>
                <a:gridCol w="1452879"/>
                <a:gridCol w="2364104"/>
              </a:tblGrid>
              <a:tr h="575945">
                <a:tc>
                  <a:txBody>
                    <a:bodyPr vert="horz" wrap="square"/>
                    <a:lstStyle/>
                    <a:p>
                      <a:pPr>
                        <a:lnSpc>
                          <a:spcPct val="100000"/>
                        </a:lnSpc>
                      </a:pPr>
                      <a:endParaRPr sz="1800">
                        <a:latin typeface="Times New Roman"/>
                        <a:cs typeface="Times New Roman"/>
                      </a:endParaRPr>
                    </a:p>
                  </a:txBody>
                  <a:tcPr marL="0" marR="0" marT="0"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marL="90805">
                        <a:lnSpc>
                          <a:spcPct val="100000"/>
                        </a:lnSpc>
                        <a:spcBef>
                          <a:spcPts val="415"/>
                        </a:spcBef>
                      </a:pPr>
                      <a:r>
                        <a:rPr sz="1800" spc="-15">
                          <a:latin typeface="宋体"/>
                          <a:cs typeface="宋体"/>
                        </a:rPr>
                        <a:t>代表人数</a:t>
                      </a:r>
                      <a:endParaRPr sz="1800">
                        <a:latin typeface="宋体"/>
                        <a:cs typeface="宋体"/>
                      </a:endParaRPr>
                    </a:p>
                  </a:txBody>
                  <a:tcPr marL="0" marR="0" marT="52705"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marL="91440">
                        <a:lnSpc>
                          <a:spcPct val="100000"/>
                        </a:lnSpc>
                        <a:spcBef>
                          <a:spcPts val="415"/>
                        </a:spcBef>
                      </a:pPr>
                      <a:r>
                        <a:rPr sz="1800" spc="-15">
                          <a:latin typeface="宋体"/>
                          <a:cs typeface="宋体"/>
                        </a:rPr>
                        <a:t>党员总数</a:t>
                      </a:r>
                      <a:endParaRPr sz="1800">
                        <a:latin typeface="宋体"/>
                        <a:cs typeface="宋体"/>
                      </a:endParaRPr>
                    </a:p>
                  </a:txBody>
                  <a:tcPr marL="0" marR="0" marT="52705"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marL="91440">
                        <a:lnSpc>
                          <a:spcPct val="100000"/>
                        </a:lnSpc>
                        <a:spcBef>
                          <a:spcPts val="415"/>
                        </a:spcBef>
                      </a:pPr>
                      <a:r>
                        <a:rPr sz="1800" spc="-10">
                          <a:latin typeface="宋体"/>
                          <a:cs typeface="宋体"/>
                        </a:rPr>
                        <a:t>党员增长比例</a:t>
                      </a:r>
                      <a:endParaRPr sz="1800">
                        <a:latin typeface="宋体"/>
                        <a:cs typeface="宋体"/>
                      </a:endParaRPr>
                    </a:p>
                  </a:txBody>
                  <a:tcPr marL="0" marR="0" marT="52705"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tcPr>
                </a:tc>
              </a:tr>
              <a:tr h="365125">
                <a:tc>
                  <a:txBody>
                    <a:bodyPr vert="horz" wrap="square"/>
                    <a:lstStyle/>
                    <a:p>
                      <a:pPr marL="90805">
                        <a:lnSpc>
                          <a:spcPct val="100000"/>
                        </a:lnSpc>
                        <a:spcBef>
                          <a:spcPts val="295"/>
                        </a:spcBef>
                        <a:tabLst>
                          <a:tab pos="548005"/>
                        </a:tabLst>
                      </a:pPr>
                      <a:r>
                        <a:rPr sz="1800" spc="-50">
                          <a:latin typeface="宋体"/>
                          <a:cs typeface="宋体"/>
                        </a:rPr>
                        <a:t>十</a:t>
                      </a:r>
                      <a:r>
                        <a:rPr sz="1800">
                          <a:latin typeface="宋体"/>
                          <a:cs typeface="宋体"/>
                        </a:rPr>
                        <a:t>	大（</a:t>
                      </a:r>
                      <a:r>
                        <a:rPr sz="1800">
                          <a:latin typeface="Times New Roman"/>
                          <a:cs typeface="Times New Roman"/>
                        </a:rPr>
                        <a:t>1973</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0">
                          <a:latin typeface="Times New Roman"/>
                          <a:cs typeface="Times New Roman"/>
                        </a:rPr>
                        <a:t>1249</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2800</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spc="-10">
                          <a:latin typeface="Times New Roman"/>
                          <a:cs typeface="Times New Roman"/>
                        </a:rPr>
                        <a:t>27.2%</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125">
                <a:tc>
                  <a:txBody>
                    <a:bodyPr vert="horz" wrap="square"/>
                    <a:lstStyle/>
                    <a:p>
                      <a:pPr marL="90805">
                        <a:lnSpc>
                          <a:spcPct val="100000"/>
                        </a:lnSpc>
                        <a:spcBef>
                          <a:spcPts val="295"/>
                        </a:spcBef>
                      </a:pPr>
                      <a:r>
                        <a:rPr sz="1800">
                          <a:latin typeface="宋体"/>
                          <a:cs typeface="宋体"/>
                        </a:rPr>
                        <a:t>十一大（</a:t>
                      </a:r>
                      <a:r>
                        <a:rPr sz="1800">
                          <a:latin typeface="Times New Roman"/>
                          <a:cs typeface="Times New Roman"/>
                        </a:rPr>
                        <a:t>1977</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0">
                          <a:latin typeface="Times New Roman"/>
                          <a:cs typeface="Times New Roman"/>
                        </a:rPr>
                        <a:t>1510</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3500</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spc="-10">
                          <a:latin typeface="Times New Roman"/>
                          <a:cs typeface="Times New Roman"/>
                        </a:rPr>
                        <a:t>25.0%</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125">
                <a:tc>
                  <a:txBody>
                    <a:bodyPr vert="horz" wrap="square"/>
                    <a:lstStyle/>
                    <a:p>
                      <a:pPr marL="90805">
                        <a:lnSpc>
                          <a:spcPct val="100000"/>
                        </a:lnSpc>
                        <a:spcBef>
                          <a:spcPts val="295"/>
                        </a:spcBef>
                      </a:pPr>
                      <a:r>
                        <a:rPr sz="1800">
                          <a:latin typeface="宋体"/>
                          <a:cs typeface="宋体"/>
                        </a:rPr>
                        <a:t>十二大（</a:t>
                      </a:r>
                      <a:r>
                        <a:rPr sz="1800">
                          <a:latin typeface="Times New Roman"/>
                          <a:cs typeface="Times New Roman"/>
                        </a:rPr>
                        <a:t>1982</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0">
                          <a:latin typeface="Times New Roman"/>
                          <a:cs typeface="Times New Roman"/>
                        </a:rPr>
                        <a:t>1545</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3965</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spc="-10">
                          <a:latin typeface="Times New Roman"/>
                          <a:cs typeface="Times New Roman"/>
                        </a:rPr>
                        <a:t>13.3%</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125">
                <a:tc>
                  <a:txBody>
                    <a:bodyPr vert="horz" wrap="square"/>
                    <a:lstStyle/>
                    <a:p>
                      <a:pPr marL="90805">
                        <a:lnSpc>
                          <a:spcPct val="100000"/>
                        </a:lnSpc>
                        <a:spcBef>
                          <a:spcPts val="295"/>
                        </a:spcBef>
                      </a:pPr>
                      <a:r>
                        <a:rPr sz="1800">
                          <a:latin typeface="宋体"/>
                          <a:cs typeface="宋体"/>
                        </a:rPr>
                        <a:t>十三大（</a:t>
                      </a:r>
                      <a:r>
                        <a:rPr sz="1800">
                          <a:latin typeface="Times New Roman"/>
                          <a:cs typeface="Times New Roman"/>
                        </a:rPr>
                        <a:t>1987</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0">
                          <a:latin typeface="Times New Roman"/>
                          <a:cs typeface="Times New Roman"/>
                        </a:rPr>
                        <a:t>1936</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4600</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spc="-10">
                          <a:latin typeface="Times New Roman"/>
                          <a:cs typeface="Times New Roman"/>
                        </a:rPr>
                        <a:t>15.9%</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125">
                <a:tc>
                  <a:txBody>
                    <a:bodyPr vert="horz" wrap="square"/>
                    <a:lstStyle/>
                    <a:p>
                      <a:pPr marL="90805">
                        <a:lnSpc>
                          <a:spcPct val="100000"/>
                        </a:lnSpc>
                        <a:spcBef>
                          <a:spcPts val="295"/>
                        </a:spcBef>
                      </a:pPr>
                      <a:r>
                        <a:rPr sz="1800">
                          <a:latin typeface="宋体"/>
                          <a:cs typeface="宋体"/>
                        </a:rPr>
                        <a:t>十四大（</a:t>
                      </a:r>
                      <a:r>
                        <a:rPr sz="1800">
                          <a:latin typeface="Times New Roman"/>
                          <a:cs typeface="Times New Roman"/>
                        </a:rPr>
                        <a:t>1992</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0">
                          <a:latin typeface="Times New Roman"/>
                          <a:cs typeface="Times New Roman"/>
                        </a:rPr>
                        <a:t>1989</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5100</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spc="-10">
                          <a:latin typeface="Times New Roman"/>
                          <a:cs typeface="Times New Roman"/>
                        </a:rPr>
                        <a:t>10.9%</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125">
                <a:tc>
                  <a:txBody>
                    <a:bodyPr vert="horz" wrap="square"/>
                    <a:lstStyle/>
                    <a:p>
                      <a:pPr marL="90805">
                        <a:lnSpc>
                          <a:spcPct val="100000"/>
                        </a:lnSpc>
                        <a:spcBef>
                          <a:spcPts val="295"/>
                        </a:spcBef>
                      </a:pPr>
                      <a:r>
                        <a:rPr sz="1800">
                          <a:latin typeface="宋体"/>
                          <a:cs typeface="宋体"/>
                        </a:rPr>
                        <a:t>十五大（</a:t>
                      </a:r>
                      <a:r>
                        <a:rPr sz="1800">
                          <a:latin typeface="Times New Roman"/>
                          <a:cs typeface="Times New Roman"/>
                        </a:rPr>
                        <a:t>1997</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0">
                          <a:latin typeface="Times New Roman"/>
                          <a:cs typeface="Times New Roman"/>
                        </a:rPr>
                        <a:t>2048</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5800</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spc="-10">
                          <a:latin typeface="Times New Roman"/>
                          <a:cs typeface="Times New Roman"/>
                        </a:rPr>
                        <a:t>13.7%</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125">
                <a:tc>
                  <a:txBody>
                    <a:bodyPr vert="horz" wrap="square"/>
                    <a:lstStyle/>
                    <a:p>
                      <a:pPr marL="90805">
                        <a:lnSpc>
                          <a:spcPct val="100000"/>
                        </a:lnSpc>
                        <a:spcBef>
                          <a:spcPts val="295"/>
                        </a:spcBef>
                      </a:pPr>
                      <a:r>
                        <a:rPr sz="1800">
                          <a:latin typeface="宋体"/>
                          <a:cs typeface="宋体"/>
                        </a:rPr>
                        <a:t>十六大（</a:t>
                      </a:r>
                      <a:r>
                        <a:rPr sz="1800">
                          <a:latin typeface="Times New Roman"/>
                          <a:cs typeface="Times New Roman"/>
                        </a:rPr>
                        <a:t>2002</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0">
                          <a:latin typeface="Times New Roman"/>
                          <a:cs typeface="Times New Roman"/>
                        </a:rPr>
                        <a:t>2114</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6694</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spc="-10">
                          <a:latin typeface="Times New Roman"/>
                          <a:cs typeface="Times New Roman"/>
                        </a:rPr>
                        <a:t>15.4%</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125">
                <a:tc>
                  <a:txBody>
                    <a:bodyPr vert="horz" wrap="square"/>
                    <a:lstStyle/>
                    <a:p>
                      <a:pPr marL="90805">
                        <a:lnSpc>
                          <a:spcPct val="100000"/>
                        </a:lnSpc>
                        <a:spcBef>
                          <a:spcPts val="295"/>
                        </a:spcBef>
                      </a:pPr>
                      <a:r>
                        <a:rPr sz="1800">
                          <a:latin typeface="宋体"/>
                          <a:cs typeface="宋体"/>
                        </a:rPr>
                        <a:t>十七大（</a:t>
                      </a:r>
                      <a:r>
                        <a:rPr sz="1800">
                          <a:latin typeface="Times New Roman"/>
                          <a:cs typeface="Times New Roman"/>
                        </a:rPr>
                        <a:t>2007</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0">
                          <a:latin typeface="Times New Roman"/>
                          <a:cs typeface="Times New Roman"/>
                        </a:rPr>
                        <a:t>2217</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7239.1</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spc="-20">
                          <a:latin typeface="Times New Roman"/>
                          <a:cs typeface="Times New Roman"/>
                        </a:rPr>
                        <a:t>8.1%</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125">
                <a:tc>
                  <a:txBody>
                    <a:bodyPr vert="horz" wrap="square"/>
                    <a:lstStyle/>
                    <a:p>
                      <a:pPr marL="90805">
                        <a:lnSpc>
                          <a:spcPct val="100000"/>
                        </a:lnSpc>
                        <a:spcBef>
                          <a:spcPts val="295"/>
                        </a:spcBef>
                      </a:pPr>
                      <a:r>
                        <a:rPr sz="1800">
                          <a:latin typeface="宋体"/>
                          <a:cs typeface="宋体"/>
                        </a:rPr>
                        <a:t>十八大（</a:t>
                      </a:r>
                      <a:r>
                        <a:rPr sz="1800">
                          <a:latin typeface="Times New Roman"/>
                          <a:cs typeface="Times New Roman"/>
                        </a:rPr>
                        <a:t>2012</a:t>
                      </a:r>
                      <a:r>
                        <a:rPr sz="1800">
                          <a:latin typeface="宋体"/>
                          <a:cs typeface="宋体"/>
                        </a:rPr>
                        <a:t>年</a:t>
                      </a:r>
                      <a:r>
                        <a:rPr sz="1800" spc="-50">
                          <a:latin typeface="宋体"/>
                          <a:cs typeface="宋体"/>
                        </a:rPr>
                        <a:t>）</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0805">
                        <a:lnSpc>
                          <a:spcPct val="100000"/>
                        </a:lnSpc>
                        <a:spcBef>
                          <a:spcPts val="295"/>
                        </a:spcBef>
                      </a:pPr>
                      <a:r>
                        <a:rPr sz="1800" spc="-20">
                          <a:latin typeface="Times New Roman"/>
                          <a:cs typeface="Times New Roman"/>
                        </a:rPr>
                        <a:t>2270</a:t>
                      </a:r>
                      <a:endParaRPr sz="1800">
                        <a:latin typeface="Times New Roman"/>
                        <a:cs typeface="Times New Roman"/>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8512.7</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spc="-10">
                          <a:latin typeface="Times New Roman"/>
                          <a:cs typeface="Times New Roman"/>
                        </a:rPr>
                        <a:t>17.6%</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65125">
                <a:tc>
                  <a:txBody>
                    <a:bodyPr vert="horz" wrap="square"/>
                    <a:lstStyle/>
                    <a:p>
                      <a:pPr marL="90805">
                        <a:lnSpc>
                          <a:spcPct val="100000"/>
                        </a:lnSpc>
                        <a:spcBef>
                          <a:spcPts val="295"/>
                        </a:spcBef>
                      </a:pPr>
                      <a:r>
                        <a:rPr sz="1800">
                          <a:latin typeface="Times New Roman"/>
                          <a:cs typeface="Times New Roman"/>
                        </a:rPr>
                        <a:t>2013</a:t>
                      </a:r>
                      <a:r>
                        <a:rPr sz="1800" spc="-25">
                          <a:latin typeface="宋体"/>
                          <a:cs typeface="宋体"/>
                        </a:rPr>
                        <a:t>年底</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pPr>
                      <a:endParaRPr sz="1800">
                        <a:latin typeface="Times New Roman"/>
                        <a:cs typeface="Times New Roman"/>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8668.6</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91440">
                        <a:lnSpc>
                          <a:spcPct val="100000"/>
                        </a:lnSpc>
                        <a:spcBef>
                          <a:spcPts val="295"/>
                        </a:spcBef>
                      </a:pPr>
                      <a:r>
                        <a:rPr sz="1800">
                          <a:latin typeface="宋体"/>
                          <a:cs typeface="宋体"/>
                        </a:rPr>
                        <a:t>比上年增长</a:t>
                      </a:r>
                      <a:r>
                        <a:rPr sz="1800" spc="-20">
                          <a:latin typeface="Times New Roman"/>
                          <a:cs typeface="Times New Roman"/>
                        </a:rPr>
                        <a:t>1.8%</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639445">
                <a:tc>
                  <a:txBody>
                    <a:bodyPr vert="horz" wrap="square"/>
                    <a:lstStyle/>
                    <a:p>
                      <a:pPr marL="90805">
                        <a:lnSpc>
                          <a:spcPct val="100000"/>
                        </a:lnSpc>
                        <a:spcBef>
                          <a:spcPts val="295"/>
                        </a:spcBef>
                      </a:pPr>
                      <a:r>
                        <a:rPr sz="1800">
                          <a:latin typeface="Times New Roman"/>
                          <a:cs typeface="Times New Roman"/>
                        </a:rPr>
                        <a:t>2014</a:t>
                      </a:r>
                      <a:r>
                        <a:rPr sz="1800" spc="-25">
                          <a:latin typeface="宋体"/>
                          <a:cs typeface="宋体"/>
                        </a:rPr>
                        <a:t>年底</a:t>
                      </a:r>
                      <a:endParaRPr sz="1800">
                        <a:latin typeface="宋体"/>
                        <a:cs typeface="宋体"/>
                      </a:endParaRPr>
                    </a:p>
                  </a:txBody>
                  <a:tcPr marL="0" marR="0" marT="3746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a:lnSpc>
                          <a:spcPct val="100000"/>
                        </a:lnSpc>
                      </a:pPr>
                      <a:endParaRPr sz="1800">
                        <a:latin typeface="Times New Roman"/>
                        <a:cs typeface="Times New Roman"/>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91440">
                        <a:lnSpc>
                          <a:spcPct val="100000"/>
                        </a:lnSpc>
                        <a:spcBef>
                          <a:spcPts val="295"/>
                        </a:spcBef>
                      </a:pPr>
                      <a:r>
                        <a:rPr sz="1800">
                          <a:latin typeface="Times New Roman"/>
                          <a:cs typeface="Times New Roman"/>
                        </a:rPr>
                        <a:t>8779.3</a:t>
                      </a:r>
                      <a:r>
                        <a:rPr sz="1800" spc="-25">
                          <a:latin typeface="宋体"/>
                          <a:cs typeface="宋体"/>
                        </a:rPr>
                        <a:t>万名</a:t>
                      </a:r>
                      <a:endParaRPr sz="1800">
                        <a:latin typeface="宋体"/>
                        <a:cs typeface="宋体"/>
                      </a:endParaRPr>
                    </a:p>
                  </a:txBody>
                  <a:tcPr marL="0" marR="0" marT="37465"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marL="91440" marR="130810">
                        <a:lnSpc>
                          <a:spcPct val="100000"/>
                        </a:lnSpc>
                        <a:spcBef>
                          <a:spcPts val="295"/>
                        </a:spcBef>
                      </a:pPr>
                      <a:r>
                        <a:rPr sz="1800">
                          <a:latin typeface="宋体"/>
                          <a:cs typeface="宋体"/>
                        </a:rPr>
                        <a:t>比上年增长</a:t>
                      </a:r>
                      <a:r>
                        <a:rPr sz="1800">
                          <a:latin typeface="Times New Roman"/>
                          <a:cs typeface="Times New Roman"/>
                        </a:rPr>
                        <a:t>1.3%,</a:t>
                      </a:r>
                      <a:r>
                        <a:rPr sz="1800" spc="-25">
                          <a:latin typeface="宋体"/>
                          <a:cs typeface="宋体"/>
                        </a:rPr>
                        <a:t>约占</a:t>
                      </a:r>
                      <a:r>
                        <a:rPr sz="1800">
                          <a:latin typeface="宋体"/>
                          <a:cs typeface="宋体"/>
                        </a:rPr>
                        <a:t>人口总数</a:t>
                      </a:r>
                      <a:r>
                        <a:rPr sz="1800" spc="-20">
                          <a:latin typeface="Times New Roman"/>
                          <a:cs typeface="Times New Roman"/>
                        </a:rPr>
                        <a:t>6.5%</a:t>
                      </a:r>
                      <a:endParaRPr sz="1800">
                        <a:latin typeface="Times New Roman"/>
                        <a:cs typeface="Times New Roman"/>
                      </a:endParaRPr>
                    </a:p>
                  </a:txBody>
                  <a:tcPr marL="0" marR="0" marT="37465"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tcPr>
                </a:tc>
              </a:tr>
            </a:tbl>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9050" y="3462041"/>
            <a:ext cx="3636645" cy="3201035"/>
            <a:chOff x="-19050" y="3462041"/>
            <a:chExt cx="3636645" cy="3201035"/>
          </a:xfrm>
        </p:grpSpPr>
        <p:sp>
          <p:nvSpPr>
            <p:cNvPr id="3" name="object 3"/>
            <p:cNvSpPr/>
            <p:nvPr/>
          </p:nvSpPr>
          <p:spPr>
            <a:xfrm>
              <a:off x="0" y="3714750"/>
              <a:ext cx="3375025" cy="2929255"/>
            </a:xfrm>
            <a:custGeom>
              <a:rect l="l" t="t" r="r" b="b"/>
              <a:pathLst>
                <a:path w="3375025" h="2929254">
                  <a:moveTo>
                    <a:pt x="3375025" y="0"/>
                  </a:moveTo>
                  <a:lnTo>
                    <a:pt x="0" y="2928937"/>
                  </a:lnTo>
                </a:path>
              </a:pathLst>
            </a:custGeom>
            <a:ln w="38100">
              <a:solidFill>
                <a:srgbClr val="B90000"/>
              </a:solidFill>
            </a:ln>
          </p:spPr>
          <p:txBody>
            <a:bodyPr wrap="square" lIns="0" tIns="0" rIns="0" bIns="0" rtlCol="0"/>
            <a:lstStyle/>
            <a:p/>
          </p:txBody>
        </p:sp>
        <p:sp>
          <p:nvSpPr>
            <p:cNvPr id="4" name="object 4"/>
            <p:cNvSpPr/>
            <p:nvPr/>
          </p:nvSpPr>
          <p:spPr>
            <a:xfrm>
              <a:off x="3131288" y="3466803"/>
              <a:ext cx="481330" cy="489584"/>
            </a:xfrm>
            <a:custGeom>
              <a:rect l="l" t="t" r="r" b="b"/>
              <a:pathLst>
                <a:path w="481329" h="489584">
                  <a:moveTo>
                    <a:pt x="421917" y="97910"/>
                  </a:moveTo>
                  <a:close/>
                </a:path>
                <a:path w="481329" h="489584">
                  <a:moveTo>
                    <a:pt x="399408" y="440931"/>
                  </a:moveTo>
                  <a:lnTo>
                    <a:pt x="81712" y="48609"/>
                  </a:lnTo>
                  <a:lnTo>
                    <a:pt x="121490" y="22997"/>
                  </a:lnTo>
                  <a:lnTo>
                    <a:pt x="164788" y="6860"/>
                  </a:lnTo>
                  <a:lnTo>
                    <a:pt x="210240" y="0"/>
                  </a:lnTo>
                  <a:lnTo>
                    <a:pt x="256477" y="2218"/>
                  </a:lnTo>
                  <a:lnTo>
                    <a:pt x="302132" y="13317"/>
                  </a:lnTo>
                  <a:lnTo>
                    <a:pt x="345836" y="33097"/>
                  </a:lnTo>
                  <a:lnTo>
                    <a:pt x="386221" y="61362"/>
                  </a:lnTo>
                  <a:lnTo>
                    <a:pt x="421917" y="97910"/>
                  </a:lnTo>
                  <a:lnTo>
                    <a:pt x="450247" y="140428"/>
                  </a:lnTo>
                  <a:lnTo>
                    <a:pt x="469497" y="185806"/>
                  </a:lnTo>
                  <a:lnTo>
                    <a:pt x="479758" y="232668"/>
                  </a:lnTo>
                  <a:lnTo>
                    <a:pt x="481122" y="279632"/>
                  </a:lnTo>
                  <a:lnTo>
                    <a:pt x="473678" y="325320"/>
                  </a:lnTo>
                  <a:lnTo>
                    <a:pt x="457518" y="368352"/>
                  </a:lnTo>
                  <a:lnTo>
                    <a:pt x="432731" y="407349"/>
                  </a:lnTo>
                  <a:lnTo>
                    <a:pt x="399408" y="440931"/>
                  </a:lnTo>
                  <a:close/>
                </a:path>
                <a:path w="481329" h="489584">
                  <a:moveTo>
                    <a:pt x="59204" y="391629"/>
                  </a:moveTo>
                  <a:lnTo>
                    <a:pt x="30875" y="349112"/>
                  </a:lnTo>
                  <a:lnTo>
                    <a:pt x="11625" y="303733"/>
                  </a:lnTo>
                  <a:lnTo>
                    <a:pt x="1363" y="256872"/>
                  </a:lnTo>
                  <a:lnTo>
                    <a:pt x="0" y="209908"/>
                  </a:lnTo>
                  <a:lnTo>
                    <a:pt x="7443" y="164220"/>
                  </a:lnTo>
                  <a:lnTo>
                    <a:pt x="23603" y="121188"/>
                  </a:lnTo>
                  <a:lnTo>
                    <a:pt x="48390" y="82191"/>
                  </a:lnTo>
                  <a:lnTo>
                    <a:pt x="81713" y="48608"/>
                  </a:lnTo>
                  <a:lnTo>
                    <a:pt x="399408" y="440931"/>
                  </a:lnTo>
                  <a:lnTo>
                    <a:pt x="359632" y="466542"/>
                  </a:lnTo>
                  <a:lnTo>
                    <a:pt x="316333" y="482680"/>
                  </a:lnTo>
                  <a:lnTo>
                    <a:pt x="270882" y="489540"/>
                  </a:lnTo>
                  <a:lnTo>
                    <a:pt x="224645" y="487322"/>
                  </a:lnTo>
                  <a:lnTo>
                    <a:pt x="178990" y="476223"/>
                  </a:lnTo>
                  <a:lnTo>
                    <a:pt x="135287" y="456443"/>
                  </a:lnTo>
                  <a:lnTo>
                    <a:pt x="94902" y="428179"/>
                  </a:lnTo>
                  <a:lnTo>
                    <a:pt x="59204" y="391629"/>
                  </a:lnTo>
                  <a:close/>
                </a:path>
              </a:pathLst>
            </a:custGeom>
            <a:solidFill>
              <a:srgbClr val="8E9EB1"/>
            </a:solidFill>
          </p:spPr>
          <p:txBody>
            <a:bodyPr wrap="square" lIns="0" tIns="0" rIns="0" bIns="0" rtlCol="0"/>
            <a:lstStyle/>
            <a:p/>
          </p:txBody>
        </p:sp>
        <p:sp>
          <p:nvSpPr>
            <p:cNvPr id="5" name="object 5"/>
            <p:cNvSpPr/>
            <p:nvPr/>
          </p:nvSpPr>
          <p:spPr>
            <a:xfrm>
              <a:off x="3131288" y="3466803"/>
              <a:ext cx="481330" cy="489584"/>
            </a:xfrm>
            <a:custGeom>
              <a:rect l="l" t="t" r="r" b="b"/>
              <a:pathLst>
                <a:path w="481329" h="489584">
                  <a:moveTo>
                    <a:pt x="81712" y="48609"/>
                  </a:moveTo>
                  <a:lnTo>
                    <a:pt x="121489" y="22997"/>
                  </a:lnTo>
                  <a:lnTo>
                    <a:pt x="164787" y="6860"/>
                  </a:lnTo>
                  <a:lnTo>
                    <a:pt x="210239" y="0"/>
                  </a:lnTo>
                  <a:lnTo>
                    <a:pt x="256476" y="2218"/>
                  </a:lnTo>
                  <a:lnTo>
                    <a:pt x="302131" y="13316"/>
                  </a:lnTo>
                  <a:lnTo>
                    <a:pt x="345834" y="33096"/>
                  </a:lnTo>
                  <a:lnTo>
                    <a:pt x="386219" y="61361"/>
                  </a:lnTo>
                  <a:lnTo>
                    <a:pt x="421917" y="97910"/>
                  </a:lnTo>
                  <a:lnTo>
                    <a:pt x="450246" y="140427"/>
                  </a:lnTo>
                  <a:lnTo>
                    <a:pt x="469496" y="185805"/>
                  </a:lnTo>
                  <a:lnTo>
                    <a:pt x="479758" y="232667"/>
                  </a:lnTo>
                  <a:lnTo>
                    <a:pt x="481122" y="279631"/>
                  </a:lnTo>
                  <a:lnTo>
                    <a:pt x="473678" y="325319"/>
                  </a:lnTo>
                  <a:lnTo>
                    <a:pt x="457518" y="368351"/>
                  </a:lnTo>
                  <a:lnTo>
                    <a:pt x="432731" y="407348"/>
                  </a:lnTo>
                  <a:lnTo>
                    <a:pt x="399409" y="440931"/>
                  </a:lnTo>
                  <a:lnTo>
                    <a:pt x="359632" y="466543"/>
                  </a:lnTo>
                  <a:lnTo>
                    <a:pt x="316333" y="482680"/>
                  </a:lnTo>
                  <a:lnTo>
                    <a:pt x="270882" y="489540"/>
                  </a:lnTo>
                  <a:lnTo>
                    <a:pt x="224645" y="487322"/>
                  </a:lnTo>
                  <a:lnTo>
                    <a:pt x="178990" y="476223"/>
                  </a:lnTo>
                  <a:lnTo>
                    <a:pt x="135287" y="456443"/>
                  </a:lnTo>
                  <a:lnTo>
                    <a:pt x="94902" y="428179"/>
                  </a:lnTo>
                  <a:lnTo>
                    <a:pt x="59204" y="391629"/>
                  </a:lnTo>
                  <a:lnTo>
                    <a:pt x="30875" y="349112"/>
                  </a:lnTo>
                  <a:lnTo>
                    <a:pt x="11625" y="303733"/>
                  </a:lnTo>
                  <a:lnTo>
                    <a:pt x="1363" y="256872"/>
                  </a:lnTo>
                  <a:lnTo>
                    <a:pt x="0" y="209908"/>
                  </a:lnTo>
                  <a:lnTo>
                    <a:pt x="7443" y="164220"/>
                  </a:lnTo>
                  <a:lnTo>
                    <a:pt x="23603" y="121188"/>
                  </a:lnTo>
                  <a:lnTo>
                    <a:pt x="48390" y="82191"/>
                  </a:lnTo>
                  <a:lnTo>
                    <a:pt x="81712" y="48608"/>
                  </a:lnTo>
                  <a:close/>
                </a:path>
              </a:pathLst>
            </a:custGeom>
            <a:ln w="9525">
              <a:solidFill>
                <a:srgbClr val="FDFFFF"/>
              </a:solidFill>
            </a:ln>
          </p:spPr>
          <p:txBody>
            <a:bodyPr wrap="square" lIns="0" tIns="0" rIns="0" bIns="0" rtlCol="0"/>
            <a:lstStyle/>
            <a:p/>
          </p:txBody>
        </p:sp>
      </p:grpSp>
      <p:sp>
        <p:nvSpPr>
          <p:cNvPr id="6" name="object 6"/>
          <p:cNvSpPr/>
          <p:nvPr/>
        </p:nvSpPr>
        <p:spPr>
          <a:xfrm>
            <a:off x="468312" y="908049"/>
            <a:ext cx="727075" cy="1079500"/>
          </a:xfrm>
          <a:custGeom>
            <a:rect l="l" t="t" r="r" b="b"/>
            <a:pathLst>
              <a:path w="727075" h="1079500">
                <a:moveTo>
                  <a:pt x="121141" y="1079500"/>
                </a:moveTo>
                <a:lnTo>
                  <a:pt x="73987" y="1069980"/>
                </a:lnTo>
                <a:lnTo>
                  <a:pt x="35481" y="1044018"/>
                </a:lnTo>
                <a:lnTo>
                  <a:pt x="9519" y="1005512"/>
                </a:lnTo>
                <a:lnTo>
                  <a:pt x="0" y="958359"/>
                </a:lnTo>
                <a:lnTo>
                  <a:pt x="0" y="121140"/>
                </a:lnTo>
                <a:lnTo>
                  <a:pt x="9519" y="73987"/>
                </a:lnTo>
                <a:lnTo>
                  <a:pt x="35481" y="35481"/>
                </a:lnTo>
                <a:lnTo>
                  <a:pt x="73987" y="9519"/>
                </a:lnTo>
                <a:lnTo>
                  <a:pt x="121140" y="0"/>
                </a:lnTo>
                <a:lnTo>
                  <a:pt x="605690" y="0"/>
                </a:lnTo>
                <a:lnTo>
                  <a:pt x="652843" y="9519"/>
                </a:lnTo>
                <a:lnTo>
                  <a:pt x="691350" y="35481"/>
                </a:lnTo>
                <a:lnTo>
                  <a:pt x="717311" y="73987"/>
                </a:lnTo>
                <a:lnTo>
                  <a:pt x="726831" y="121140"/>
                </a:lnTo>
                <a:lnTo>
                  <a:pt x="726831" y="958359"/>
                </a:lnTo>
                <a:lnTo>
                  <a:pt x="717311" y="1005512"/>
                </a:lnTo>
                <a:lnTo>
                  <a:pt x="691350" y="1044018"/>
                </a:lnTo>
                <a:lnTo>
                  <a:pt x="652843" y="1069980"/>
                </a:lnTo>
                <a:lnTo>
                  <a:pt x="605690" y="1079500"/>
                </a:lnTo>
                <a:lnTo>
                  <a:pt x="121141" y="1079500"/>
                </a:lnTo>
                <a:close/>
              </a:path>
            </a:pathLst>
          </a:custGeom>
          <a:solidFill>
            <a:srgbClr val="FFC800"/>
          </a:solidFill>
        </p:spPr>
        <p:txBody>
          <a:bodyPr wrap="square" lIns="0" tIns="0" rIns="0" bIns="0" rtlCol="0"/>
          <a:lstStyle/>
          <a:p/>
        </p:txBody>
      </p:sp>
      <p:sp>
        <p:nvSpPr>
          <p:cNvPr id="7" name="object 7"/>
          <p:cNvSpPr/>
          <p:nvPr/>
        </p:nvSpPr>
        <p:spPr>
          <a:xfrm>
            <a:off x="1309433" y="908049"/>
            <a:ext cx="7332980" cy="1080135"/>
          </a:xfrm>
          <a:custGeom>
            <a:rect l="l" t="t" r="r" b="b"/>
            <a:pathLst>
              <a:path w="7332980" h="1080135">
                <a:moveTo>
                  <a:pt x="7332802" y="179920"/>
                </a:moveTo>
                <a:lnTo>
                  <a:pt x="7326376" y="132092"/>
                </a:lnTo>
                <a:lnTo>
                  <a:pt x="7308240" y="89115"/>
                </a:lnTo>
                <a:lnTo>
                  <a:pt x="7280097" y="52705"/>
                </a:lnTo>
                <a:lnTo>
                  <a:pt x="7243686" y="24574"/>
                </a:lnTo>
                <a:lnTo>
                  <a:pt x="7200709" y="6438"/>
                </a:lnTo>
                <a:lnTo>
                  <a:pt x="7152881" y="0"/>
                </a:lnTo>
                <a:lnTo>
                  <a:pt x="179920" y="0"/>
                </a:lnTo>
                <a:lnTo>
                  <a:pt x="132092" y="6438"/>
                </a:lnTo>
                <a:lnTo>
                  <a:pt x="89115" y="24574"/>
                </a:lnTo>
                <a:lnTo>
                  <a:pt x="52705" y="52705"/>
                </a:lnTo>
                <a:lnTo>
                  <a:pt x="24574" y="89115"/>
                </a:lnTo>
                <a:lnTo>
                  <a:pt x="6426" y="132092"/>
                </a:lnTo>
                <a:lnTo>
                  <a:pt x="0" y="179920"/>
                </a:lnTo>
                <a:lnTo>
                  <a:pt x="0" y="899591"/>
                </a:lnTo>
                <a:lnTo>
                  <a:pt x="6426" y="947420"/>
                </a:lnTo>
                <a:lnTo>
                  <a:pt x="24574" y="990396"/>
                </a:lnTo>
                <a:lnTo>
                  <a:pt x="52705" y="1026807"/>
                </a:lnTo>
                <a:lnTo>
                  <a:pt x="89115" y="1054938"/>
                </a:lnTo>
                <a:lnTo>
                  <a:pt x="132092" y="1073073"/>
                </a:lnTo>
                <a:lnTo>
                  <a:pt x="179920" y="1079512"/>
                </a:lnTo>
                <a:lnTo>
                  <a:pt x="7152881" y="1079512"/>
                </a:lnTo>
                <a:lnTo>
                  <a:pt x="7200709" y="1073073"/>
                </a:lnTo>
                <a:lnTo>
                  <a:pt x="7243686" y="1054938"/>
                </a:lnTo>
                <a:lnTo>
                  <a:pt x="7280097" y="1026807"/>
                </a:lnTo>
                <a:lnTo>
                  <a:pt x="7308240" y="990396"/>
                </a:lnTo>
                <a:lnTo>
                  <a:pt x="7326376" y="947420"/>
                </a:lnTo>
                <a:lnTo>
                  <a:pt x="7332802" y="899591"/>
                </a:lnTo>
                <a:lnTo>
                  <a:pt x="7332802" y="179920"/>
                </a:lnTo>
                <a:close/>
              </a:path>
            </a:pathLst>
          </a:custGeom>
          <a:solidFill>
            <a:srgbClr val="FFFFFF"/>
          </a:solidFill>
        </p:spPr>
        <p:txBody>
          <a:bodyPr wrap="square" lIns="0" tIns="0" rIns="0" bIns="0" rtlCol="0"/>
          <a:lstStyle/>
          <a:p/>
        </p:txBody>
      </p:sp>
      <p:sp>
        <p:nvSpPr>
          <p:cNvPr id="8" name="object 8"/>
          <p:cNvSpPr txBox="1">
            <a:spLocks noGrp="1"/>
          </p:cNvSpPr>
          <p:nvPr>
            <p:ph type="title"/>
          </p:nvPr>
        </p:nvSpPr>
        <p:spPr>
          <a:xfrm>
            <a:off x="1194752" y="231775"/>
            <a:ext cx="3683000" cy="513080"/>
          </a:xfrm>
          <a:prstGeom prst="rect">
            <a:avLst/>
          </a:prstGeom>
        </p:spPr>
        <p:txBody>
          <a:bodyPr vert="horz" wrap="square" lIns="0" tIns="12700" rIns="0" bIns="0" rtlCol="0">
            <a:spAutoFit/>
          </a:bodyPr>
          <a:lstStyle/>
          <a:p>
            <a:pPr marL="12700">
              <a:lnSpc>
                <a:spcPct val="100000"/>
              </a:lnSpc>
              <a:spcBef>
                <a:spcPts val="100"/>
              </a:spcBef>
            </a:pPr>
            <a:r>
              <a:rPr sz="3200" spc="-10"/>
              <a:t>《细则》修订的背景</a:t>
            </a:r>
            <a:endParaRPr sz="3200"/>
          </a:p>
        </p:txBody>
      </p:sp>
      <p:grpSp>
        <p:nvGrpSpPr>
          <p:cNvPr id="9" name="object 9"/>
          <p:cNvGrpSpPr/>
          <p:nvPr/>
        </p:nvGrpSpPr>
        <p:grpSpPr>
          <a:xfrm>
            <a:off x="-19050" y="2041525"/>
            <a:ext cx="8918575" cy="4628515"/>
            <a:chOff x="-19050" y="2041525"/>
            <a:chExt cx="8918575" cy="4628515"/>
          </a:xfrm>
        </p:grpSpPr>
        <p:sp>
          <p:nvSpPr>
            <p:cNvPr id="10" name="object 10"/>
            <p:cNvSpPr/>
            <p:nvPr/>
          </p:nvSpPr>
          <p:spPr>
            <a:xfrm>
              <a:off x="0" y="2714625"/>
              <a:ext cx="2659380" cy="3900170"/>
            </a:xfrm>
            <a:custGeom>
              <a:rect l="l" t="t" r="r" b="b"/>
              <a:pathLst>
                <a:path w="2659380" h="3900170">
                  <a:moveTo>
                    <a:pt x="2659062" y="0"/>
                  </a:moveTo>
                  <a:lnTo>
                    <a:pt x="0" y="3899853"/>
                  </a:lnTo>
                </a:path>
              </a:pathLst>
            </a:custGeom>
            <a:ln w="38100">
              <a:solidFill>
                <a:srgbClr val="3333CC"/>
              </a:solidFill>
            </a:ln>
          </p:spPr>
          <p:txBody>
            <a:bodyPr wrap="square" lIns="0" tIns="0" rIns="0" bIns="0" rtlCol="0"/>
            <a:lstStyle/>
            <a:p/>
          </p:txBody>
        </p:sp>
        <p:sp>
          <p:nvSpPr>
            <p:cNvPr id="11" name="object 11"/>
            <p:cNvSpPr/>
            <p:nvPr/>
          </p:nvSpPr>
          <p:spPr>
            <a:xfrm>
              <a:off x="0" y="4714875"/>
              <a:ext cx="3648075" cy="1927860"/>
            </a:xfrm>
            <a:custGeom>
              <a:rect l="l" t="t" r="r" b="b"/>
              <a:pathLst>
                <a:path w="3648075" h="1927857">
                  <a:moveTo>
                    <a:pt x="3648075" y="0"/>
                  </a:moveTo>
                  <a:lnTo>
                    <a:pt x="0" y="1927255"/>
                  </a:lnTo>
                </a:path>
              </a:pathLst>
            </a:custGeom>
            <a:ln w="38100">
              <a:solidFill>
                <a:srgbClr val="B90000"/>
              </a:solidFill>
            </a:ln>
          </p:spPr>
          <p:txBody>
            <a:bodyPr wrap="square" lIns="0" tIns="0" rIns="0" bIns="0" rtlCol="0"/>
            <a:lstStyle/>
            <a:p/>
          </p:txBody>
        </p:sp>
        <p:sp>
          <p:nvSpPr>
            <p:cNvPr id="12" name="object 12"/>
            <p:cNvSpPr/>
            <p:nvPr/>
          </p:nvSpPr>
          <p:spPr>
            <a:xfrm>
              <a:off x="0" y="5949950"/>
              <a:ext cx="3492500" cy="701040"/>
            </a:xfrm>
            <a:custGeom>
              <a:rect l="l" t="t" r="r" b="b"/>
              <a:pathLst>
                <a:path w="3492500" h="701040">
                  <a:moveTo>
                    <a:pt x="3492500" y="0"/>
                  </a:moveTo>
                  <a:lnTo>
                    <a:pt x="0" y="700704"/>
                  </a:lnTo>
                </a:path>
              </a:pathLst>
            </a:custGeom>
            <a:ln w="38100">
              <a:solidFill>
                <a:srgbClr val="000000"/>
              </a:solidFill>
            </a:ln>
          </p:spPr>
          <p:txBody>
            <a:bodyPr wrap="square" lIns="0" tIns="0" rIns="0" bIns="0" rtlCol="0"/>
            <a:lstStyle/>
            <a:p/>
          </p:txBody>
        </p:sp>
        <p:sp>
          <p:nvSpPr>
            <p:cNvPr id="13" name="object 13"/>
            <p:cNvSpPr/>
            <p:nvPr/>
          </p:nvSpPr>
          <p:spPr>
            <a:xfrm>
              <a:off x="0" y="5724525"/>
              <a:ext cx="2935605" cy="923290"/>
            </a:xfrm>
            <a:custGeom>
              <a:rect l="l" t="t" r="r" b="b"/>
              <a:pathLst>
                <a:path w="2935605" h="923290">
                  <a:moveTo>
                    <a:pt x="2935287" y="0"/>
                  </a:moveTo>
                  <a:lnTo>
                    <a:pt x="0" y="922878"/>
                  </a:lnTo>
                </a:path>
              </a:pathLst>
            </a:custGeom>
            <a:ln w="9525">
              <a:solidFill>
                <a:srgbClr val="A3B2C1"/>
              </a:solidFill>
            </a:ln>
          </p:spPr>
          <p:txBody>
            <a:bodyPr wrap="square" lIns="0" tIns="0" rIns="0" bIns="0" rtlCol="0"/>
            <a:lstStyle/>
            <a:p/>
          </p:txBody>
        </p:sp>
        <p:sp>
          <p:nvSpPr>
            <p:cNvPr id="14" name="object 14"/>
            <p:cNvSpPr/>
            <p:nvPr/>
          </p:nvSpPr>
          <p:spPr>
            <a:xfrm>
              <a:off x="0" y="3989387"/>
              <a:ext cx="530225" cy="2538095"/>
            </a:xfrm>
            <a:custGeom>
              <a:rect l="l" t="t" r="r" b="b"/>
              <a:pathLst>
                <a:path w="530225" h="2538095">
                  <a:moveTo>
                    <a:pt x="530225" y="0"/>
                  </a:moveTo>
                  <a:lnTo>
                    <a:pt x="0" y="2537829"/>
                  </a:lnTo>
                </a:path>
              </a:pathLst>
            </a:custGeom>
            <a:ln w="9525">
              <a:solidFill>
                <a:srgbClr val="A3B2C1"/>
              </a:solidFill>
            </a:ln>
          </p:spPr>
          <p:txBody>
            <a:bodyPr wrap="square" lIns="0" tIns="0" rIns="0" bIns="0" rtlCol="0"/>
            <a:lstStyle/>
            <a:p/>
          </p:txBody>
        </p:sp>
        <p:sp>
          <p:nvSpPr>
            <p:cNvPr id="15" name="object 15"/>
            <p:cNvSpPr/>
            <p:nvPr/>
          </p:nvSpPr>
          <p:spPr>
            <a:xfrm>
              <a:off x="0" y="3429000"/>
              <a:ext cx="1725930" cy="2642235"/>
            </a:xfrm>
            <a:custGeom>
              <a:rect l="l" t="t" r="r" b="b"/>
              <a:pathLst>
                <a:path w="1725930" h="2642235">
                  <a:moveTo>
                    <a:pt x="1725612" y="0"/>
                  </a:moveTo>
                  <a:lnTo>
                    <a:pt x="0" y="2641741"/>
                  </a:lnTo>
                </a:path>
              </a:pathLst>
            </a:custGeom>
            <a:ln w="9525">
              <a:solidFill>
                <a:srgbClr val="A3B2C1"/>
              </a:solidFill>
            </a:ln>
          </p:spPr>
          <p:txBody>
            <a:bodyPr wrap="square" lIns="0" tIns="0" rIns="0" bIns="0" rtlCol="0"/>
            <a:lstStyle/>
            <a:p/>
          </p:txBody>
        </p:sp>
        <p:sp>
          <p:nvSpPr>
            <p:cNvPr id="16" name="object 16"/>
            <p:cNvSpPr/>
            <p:nvPr/>
          </p:nvSpPr>
          <p:spPr>
            <a:xfrm>
              <a:off x="0" y="4756150"/>
              <a:ext cx="2533650" cy="1841500"/>
            </a:xfrm>
            <a:custGeom>
              <a:rect l="l" t="t" r="r" b="b"/>
              <a:pathLst>
                <a:path w="2533650" h="1841500">
                  <a:moveTo>
                    <a:pt x="2533650" y="0"/>
                  </a:moveTo>
                  <a:lnTo>
                    <a:pt x="0" y="1841008"/>
                  </a:lnTo>
                </a:path>
              </a:pathLst>
            </a:custGeom>
            <a:ln w="9525">
              <a:solidFill>
                <a:srgbClr val="A3B2C1"/>
              </a:solidFill>
            </a:ln>
          </p:spPr>
          <p:txBody>
            <a:bodyPr wrap="square" lIns="0" tIns="0" rIns="0" bIns="0" rtlCol="0"/>
            <a:lstStyle/>
            <a:p/>
          </p:txBody>
        </p:sp>
        <p:sp>
          <p:nvSpPr>
            <p:cNvPr id="17" name="object 17"/>
            <p:cNvSpPr/>
            <p:nvPr/>
          </p:nvSpPr>
          <p:spPr>
            <a:xfrm>
              <a:off x="3582987" y="2997200"/>
              <a:ext cx="5275580" cy="8255"/>
            </a:xfrm>
            <a:custGeom>
              <a:rect l="l" t="t" r="r" b="b"/>
              <a:pathLst>
                <a:path w="5275580" h="8255">
                  <a:moveTo>
                    <a:pt x="0" y="7937"/>
                  </a:moveTo>
                  <a:lnTo>
                    <a:pt x="5275262" y="7937"/>
                  </a:lnTo>
                  <a:lnTo>
                    <a:pt x="5275262" y="0"/>
                  </a:lnTo>
                  <a:lnTo>
                    <a:pt x="0" y="0"/>
                  </a:lnTo>
                  <a:lnTo>
                    <a:pt x="0" y="7937"/>
                  </a:lnTo>
                  <a:close/>
                </a:path>
              </a:pathLst>
            </a:custGeom>
            <a:solidFill>
              <a:srgbClr val="6C859D"/>
            </a:solidFill>
          </p:spPr>
          <p:txBody>
            <a:bodyPr wrap="square" lIns="0" tIns="0" rIns="0" bIns="0" rtlCol="0"/>
            <a:lstStyle/>
            <a:p/>
          </p:txBody>
        </p:sp>
        <p:sp>
          <p:nvSpPr>
            <p:cNvPr id="18" name="object 18"/>
            <p:cNvSpPr/>
            <p:nvPr/>
          </p:nvSpPr>
          <p:spPr>
            <a:xfrm>
              <a:off x="3055937" y="2060575"/>
              <a:ext cx="2453005" cy="495300"/>
            </a:xfrm>
            <a:custGeom>
              <a:rect l="l" t="t" r="r" b="b"/>
              <a:pathLst>
                <a:path w="2453004" h="495300">
                  <a:moveTo>
                    <a:pt x="2452687" y="495300"/>
                  </a:moveTo>
                  <a:lnTo>
                    <a:pt x="0" y="495300"/>
                  </a:lnTo>
                  <a:lnTo>
                    <a:pt x="0" y="0"/>
                  </a:lnTo>
                  <a:lnTo>
                    <a:pt x="2452687" y="0"/>
                  </a:lnTo>
                  <a:lnTo>
                    <a:pt x="2452687" y="495300"/>
                  </a:lnTo>
                  <a:close/>
                </a:path>
              </a:pathLst>
            </a:custGeom>
            <a:solidFill>
              <a:srgbClr val="B90000"/>
            </a:solidFill>
          </p:spPr>
          <p:txBody>
            <a:bodyPr wrap="square" lIns="0" tIns="0" rIns="0" bIns="0" rtlCol="0"/>
            <a:lstStyle/>
            <a:p/>
          </p:txBody>
        </p:sp>
        <p:sp>
          <p:nvSpPr>
            <p:cNvPr id="19" name="object 19"/>
            <p:cNvSpPr/>
            <p:nvPr/>
          </p:nvSpPr>
          <p:spPr>
            <a:xfrm>
              <a:off x="3055937" y="2060575"/>
              <a:ext cx="2453005" cy="495300"/>
            </a:xfrm>
            <a:custGeom>
              <a:rect l="l" t="t" r="r" b="b"/>
              <a:pathLst>
                <a:path w="2453004" h="495300">
                  <a:moveTo>
                    <a:pt x="0" y="0"/>
                  </a:moveTo>
                  <a:lnTo>
                    <a:pt x="2452687" y="0"/>
                  </a:lnTo>
                  <a:lnTo>
                    <a:pt x="2452687" y="495300"/>
                  </a:lnTo>
                  <a:lnTo>
                    <a:pt x="0" y="495300"/>
                  </a:lnTo>
                  <a:lnTo>
                    <a:pt x="0" y="0"/>
                  </a:lnTo>
                  <a:close/>
                </a:path>
              </a:pathLst>
            </a:custGeom>
            <a:ln w="38100">
              <a:solidFill>
                <a:srgbClr val="FFFFFF"/>
              </a:solidFill>
            </a:ln>
          </p:spPr>
          <p:txBody>
            <a:bodyPr wrap="square" lIns="0" tIns="0" rIns="0" bIns="0" rtlCol="0"/>
            <a:lstStyle/>
            <a:p/>
          </p:txBody>
        </p:sp>
        <p:sp>
          <p:nvSpPr>
            <p:cNvPr id="20" name="object 20"/>
            <p:cNvSpPr/>
            <p:nvPr/>
          </p:nvSpPr>
          <p:spPr>
            <a:xfrm>
              <a:off x="3582987" y="2565400"/>
              <a:ext cx="5275580" cy="431800"/>
            </a:xfrm>
            <a:custGeom>
              <a:rect l="l" t="t" r="r" b="b"/>
              <a:pathLst>
                <a:path w="5275580" h="431800">
                  <a:moveTo>
                    <a:pt x="0" y="431800"/>
                  </a:moveTo>
                  <a:lnTo>
                    <a:pt x="5275262" y="431800"/>
                  </a:lnTo>
                  <a:lnTo>
                    <a:pt x="5275262" y="0"/>
                  </a:lnTo>
                  <a:lnTo>
                    <a:pt x="0" y="0"/>
                  </a:lnTo>
                  <a:lnTo>
                    <a:pt x="0" y="431800"/>
                  </a:lnTo>
                  <a:close/>
                </a:path>
              </a:pathLst>
            </a:custGeom>
            <a:solidFill>
              <a:srgbClr val="6C859D"/>
            </a:solidFill>
          </p:spPr>
          <p:txBody>
            <a:bodyPr wrap="square" lIns="0" tIns="0" rIns="0" bIns="0" rtlCol="0"/>
            <a:lstStyle/>
            <a:p/>
          </p:txBody>
        </p:sp>
        <p:sp>
          <p:nvSpPr>
            <p:cNvPr id="21" name="object 21"/>
            <p:cNvSpPr/>
            <p:nvPr/>
          </p:nvSpPr>
          <p:spPr>
            <a:xfrm>
              <a:off x="3582987" y="2565400"/>
              <a:ext cx="5275580" cy="440055"/>
            </a:xfrm>
            <a:custGeom>
              <a:rect l="l" t="t" r="r" b="b"/>
              <a:pathLst>
                <a:path w="5275580" h="440055">
                  <a:moveTo>
                    <a:pt x="0" y="0"/>
                  </a:moveTo>
                  <a:lnTo>
                    <a:pt x="5275262" y="0"/>
                  </a:lnTo>
                  <a:lnTo>
                    <a:pt x="5275262" y="439737"/>
                  </a:lnTo>
                  <a:lnTo>
                    <a:pt x="0" y="439737"/>
                  </a:lnTo>
                  <a:lnTo>
                    <a:pt x="0" y="0"/>
                  </a:lnTo>
                  <a:close/>
                </a:path>
              </a:pathLst>
            </a:custGeom>
            <a:ln w="12700">
              <a:solidFill>
                <a:srgbClr val="FFFFFF"/>
              </a:solidFill>
            </a:ln>
          </p:spPr>
          <p:txBody>
            <a:bodyPr wrap="square" lIns="0" tIns="0" rIns="0" bIns="0" rtlCol="0"/>
            <a:lstStyle/>
            <a:p/>
          </p:txBody>
        </p:sp>
        <p:sp>
          <p:nvSpPr>
            <p:cNvPr id="22" name="object 22"/>
            <p:cNvSpPr/>
            <p:nvPr/>
          </p:nvSpPr>
          <p:spPr>
            <a:xfrm>
              <a:off x="4011612" y="4221162"/>
              <a:ext cx="1681480" cy="495300"/>
            </a:xfrm>
            <a:custGeom>
              <a:rect l="l" t="t" r="r" b="b"/>
              <a:pathLst>
                <a:path w="1681479" h="495300">
                  <a:moveTo>
                    <a:pt x="1681162" y="495300"/>
                  </a:moveTo>
                  <a:lnTo>
                    <a:pt x="0" y="495300"/>
                  </a:lnTo>
                  <a:lnTo>
                    <a:pt x="0" y="0"/>
                  </a:lnTo>
                  <a:lnTo>
                    <a:pt x="1681162" y="0"/>
                  </a:lnTo>
                  <a:lnTo>
                    <a:pt x="1681162" y="495300"/>
                  </a:lnTo>
                  <a:close/>
                </a:path>
              </a:pathLst>
            </a:custGeom>
            <a:solidFill>
              <a:srgbClr val="B90000"/>
            </a:solidFill>
          </p:spPr>
          <p:txBody>
            <a:bodyPr wrap="square" lIns="0" tIns="0" rIns="0" bIns="0" rtlCol="0"/>
            <a:lstStyle/>
            <a:p/>
          </p:txBody>
        </p:sp>
        <p:sp>
          <p:nvSpPr>
            <p:cNvPr id="23" name="object 23"/>
            <p:cNvSpPr/>
            <p:nvPr/>
          </p:nvSpPr>
          <p:spPr>
            <a:xfrm>
              <a:off x="4011612" y="4221162"/>
              <a:ext cx="1681480" cy="495300"/>
            </a:xfrm>
            <a:custGeom>
              <a:rect l="l" t="t" r="r" b="b"/>
              <a:pathLst>
                <a:path w="1681479" h="495300">
                  <a:moveTo>
                    <a:pt x="0" y="0"/>
                  </a:moveTo>
                  <a:lnTo>
                    <a:pt x="1681162" y="0"/>
                  </a:lnTo>
                  <a:lnTo>
                    <a:pt x="1681162" y="495300"/>
                  </a:lnTo>
                  <a:lnTo>
                    <a:pt x="0" y="495300"/>
                  </a:lnTo>
                  <a:lnTo>
                    <a:pt x="0" y="0"/>
                  </a:lnTo>
                  <a:close/>
                </a:path>
              </a:pathLst>
            </a:custGeom>
            <a:ln w="38100">
              <a:solidFill>
                <a:srgbClr val="FFFFFF"/>
              </a:solidFill>
            </a:ln>
          </p:spPr>
          <p:txBody>
            <a:bodyPr wrap="square" lIns="0" tIns="0" rIns="0" bIns="0" rtlCol="0"/>
            <a:lstStyle/>
            <a:p/>
          </p:txBody>
        </p:sp>
        <p:sp>
          <p:nvSpPr>
            <p:cNvPr id="24" name="object 24"/>
            <p:cNvSpPr/>
            <p:nvPr/>
          </p:nvSpPr>
          <p:spPr>
            <a:xfrm>
              <a:off x="4211637" y="4724400"/>
              <a:ext cx="4681855" cy="714375"/>
            </a:xfrm>
            <a:custGeom>
              <a:rect l="l" t="t" r="r" b="b"/>
              <a:pathLst>
                <a:path w="4681855" h="714375">
                  <a:moveTo>
                    <a:pt x="4681537" y="714375"/>
                  </a:moveTo>
                  <a:lnTo>
                    <a:pt x="0" y="714375"/>
                  </a:lnTo>
                  <a:lnTo>
                    <a:pt x="0" y="0"/>
                  </a:lnTo>
                  <a:lnTo>
                    <a:pt x="4681537" y="0"/>
                  </a:lnTo>
                  <a:lnTo>
                    <a:pt x="4681537" y="714375"/>
                  </a:lnTo>
                  <a:close/>
                </a:path>
              </a:pathLst>
            </a:custGeom>
            <a:solidFill>
              <a:srgbClr val="6C859D"/>
            </a:solidFill>
          </p:spPr>
          <p:txBody>
            <a:bodyPr wrap="square" lIns="0" tIns="0" rIns="0" bIns="0" rtlCol="0"/>
            <a:lstStyle/>
            <a:p/>
          </p:txBody>
        </p:sp>
        <p:sp>
          <p:nvSpPr>
            <p:cNvPr id="25" name="object 25"/>
            <p:cNvSpPr/>
            <p:nvPr/>
          </p:nvSpPr>
          <p:spPr>
            <a:xfrm>
              <a:off x="4211637" y="4724400"/>
              <a:ext cx="4681855" cy="714375"/>
            </a:xfrm>
            <a:custGeom>
              <a:rect l="l" t="t" r="r" b="b"/>
              <a:pathLst>
                <a:path w="4681855" h="714375">
                  <a:moveTo>
                    <a:pt x="0" y="0"/>
                  </a:moveTo>
                  <a:lnTo>
                    <a:pt x="4681537" y="0"/>
                  </a:lnTo>
                  <a:lnTo>
                    <a:pt x="4681537" y="714375"/>
                  </a:lnTo>
                  <a:lnTo>
                    <a:pt x="0" y="714375"/>
                  </a:lnTo>
                  <a:lnTo>
                    <a:pt x="0" y="0"/>
                  </a:lnTo>
                  <a:close/>
                </a:path>
              </a:pathLst>
            </a:custGeom>
            <a:ln w="12700">
              <a:solidFill>
                <a:srgbClr val="FFFFFF"/>
              </a:solidFill>
            </a:ln>
          </p:spPr>
          <p:txBody>
            <a:bodyPr wrap="square" lIns="0" tIns="0" rIns="0" bIns="0" rtlCol="0"/>
            <a:lstStyle/>
            <a:p/>
          </p:txBody>
        </p:sp>
        <p:sp>
          <p:nvSpPr>
            <p:cNvPr id="26" name="object 26"/>
            <p:cNvSpPr/>
            <p:nvPr/>
          </p:nvSpPr>
          <p:spPr>
            <a:xfrm>
              <a:off x="3486560" y="5698706"/>
              <a:ext cx="382270" cy="388620"/>
            </a:xfrm>
            <a:custGeom>
              <a:rect l="l" t="t" r="r" b="b"/>
              <a:pathLst>
                <a:path w="382270" h="388620">
                  <a:moveTo>
                    <a:pt x="334612" y="77704"/>
                  </a:moveTo>
                  <a:close/>
                </a:path>
                <a:path w="382270" h="388620">
                  <a:moveTo>
                    <a:pt x="316763" y="349541"/>
                  </a:moveTo>
                  <a:lnTo>
                    <a:pt x="65003" y="38644"/>
                  </a:lnTo>
                  <a:lnTo>
                    <a:pt x="101284" y="16063"/>
                  </a:lnTo>
                  <a:lnTo>
                    <a:pt x="141007" y="3259"/>
                  </a:lnTo>
                  <a:lnTo>
                    <a:pt x="182553" y="0"/>
                  </a:lnTo>
                  <a:lnTo>
                    <a:pt x="224306" y="6049"/>
                  </a:lnTo>
                  <a:lnTo>
                    <a:pt x="264645" y="21172"/>
                  </a:lnTo>
                  <a:lnTo>
                    <a:pt x="301954" y="45137"/>
                  </a:lnTo>
                  <a:lnTo>
                    <a:pt x="334612" y="77704"/>
                  </a:lnTo>
                  <a:lnTo>
                    <a:pt x="359679" y="116421"/>
                  </a:lnTo>
                  <a:lnTo>
                    <a:pt x="375362" y="157897"/>
                  </a:lnTo>
                  <a:lnTo>
                    <a:pt x="381768" y="200499"/>
                  </a:lnTo>
                  <a:lnTo>
                    <a:pt x="379003" y="242596"/>
                  </a:lnTo>
                  <a:lnTo>
                    <a:pt x="367177" y="282557"/>
                  </a:lnTo>
                  <a:lnTo>
                    <a:pt x="346394" y="318749"/>
                  </a:lnTo>
                  <a:lnTo>
                    <a:pt x="316763" y="349541"/>
                  </a:lnTo>
                  <a:close/>
                </a:path>
                <a:path w="382270" h="388620">
                  <a:moveTo>
                    <a:pt x="47155" y="310481"/>
                  </a:moveTo>
                  <a:lnTo>
                    <a:pt x="22088" y="271764"/>
                  </a:lnTo>
                  <a:lnTo>
                    <a:pt x="6405" y="230289"/>
                  </a:lnTo>
                  <a:lnTo>
                    <a:pt x="0" y="187687"/>
                  </a:lnTo>
                  <a:lnTo>
                    <a:pt x="2764" y="145589"/>
                  </a:lnTo>
                  <a:lnTo>
                    <a:pt x="14590" y="105628"/>
                  </a:lnTo>
                  <a:lnTo>
                    <a:pt x="35373" y="69436"/>
                  </a:lnTo>
                  <a:lnTo>
                    <a:pt x="65004" y="38643"/>
                  </a:lnTo>
                  <a:lnTo>
                    <a:pt x="316763" y="349541"/>
                  </a:lnTo>
                  <a:lnTo>
                    <a:pt x="280483" y="372122"/>
                  </a:lnTo>
                  <a:lnTo>
                    <a:pt x="240760" y="384926"/>
                  </a:lnTo>
                  <a:lnTo>
                    <a:pt x="199214" y="388186"/>
                  </a:lnTo>
                  <a:lnTo>
                    <a:pt x="157462" y="382137"/>
                  </a:lnTo>
                  <a:lnTo>
                    <a:pt x="117123" y="367013"/>
                  </a:lnTo>
                  <a:lnTo>
                    <a:pt x="79814" y="343050"/>
                  </a:lnTo>
                  <a:lnTo>
                    <a:pt x="47155" y="310481"/>
                  </a:lnTo>
                  <a:close/>
                </a:path>
              </a:pathLst>
            </a:custGeom>
            <a:solidFill>
              <a:srgbClr val="2B343E"/>
            </a:solidFill>
          </p:spPr>
          <p:txBody>
            <a:bodyPr wrap="square" lIns="0" tIns="0" rIns="0" bIns="0" rtlCol="0"/>
            <a:lstStyle/>
            <a:p/>
          </p:txBody>
        </p:sp>
        <p:sp>
          <p:nvSpPr>
            <p:cNvPr id="27" name="object 27"/>
            <p:cNvSpPr/>
            <p:nvPr/>
          </p:nvSpPr>
          <p:spPr>
            <a:xfrm>
              <a:off x="3486560" y="5698705"/>
              <a:ext cx="382270" cy="388620"/>
            </a:xfrm>
            <a:custGeom>
              <a:rect l="l" t="t" r="r" b="b"/>
              <a:pathLst>
                <a:path w="382270" h="388620">
                  <a:moveTo>
                    <a:pt x="65003" y="38645"/>
                  </a:moveTo>
                  <a:lnTo>
                    <a:pt x="101284" y="16063"/>
                  </a:lnTo>
                  <a:lnTo>
                    <a:pt x="141006" y="3260"/>
                  </a:lnTo>
                  <a:lnTo>
                    <a:pt x="182553" y="0"/>
                  </a:lnTo>
                  <a:lnTo>
                    <a:pt x="224305" y="6048"/>
                  </a:lnTo>
                  <a:lnTo>
                    <a:pt x="264644" y="21172"/>
                  </a:lnTo>
                  <a:lnTo>
                    <a:pt x="301953" y="45135"/>
                  </a:lnTo>
                  <a:lnTo>
                    <a:pt x="334612" y="77704"/>
                  </a:lnTo>
                  <a:lnTo>
                    <a:pt x="359679" y="116421"/>
                  </a:lnTo>
                  <a:lnTo>
                    <a:pt x="375362" y="157896"/>
                  </a:lnTo>
                  <a:lnTo>
                    <a:pt x="381768" y="200498"/>
                  </a:lnTo>
                  <a:lnTo>
                    <a:pt x="379004" y="242595"/>
                  </a:lnTo>
                  <a:lnTo>
                    <a:pt x="367177" y="282556"/>
                  </a:lnTo>
                  <a:lnTo>
                    <a:pt x="346394" y="318749"/>
                  </a:lnTo>
                  <a:lnTo>
                    <a:pt x="316763" y="349541"/>
                  </a:lnTo>
                  <a:lnTo>
                    <a:pt x="280483" y="372122"/>
                  </a:lnTo>
                  <a:lnTo>
                    <a:pt x="240760" y="384926"/>
                  </a:lnTo>
                  <a:lnTo>
                    <a:pt x="199214" y="388186"/>
                  </a:lnTo>
                  <a:lnTo>
                    <a:pt x="157462" y="382137"/>
                  </a:lnTo>
                  <a:lnTo>
                    <a:pt x="117123" y="367014"/>
                  </a:lnTo>
                  <a:lnTo>
                    <a:pt x="79814" y="343050"/>
                  </a:lnTo>
                  <a:lnTo>
                    <a:pt x="47155" y="310481"/>
                  </a:lnTo>
                  <a:lnTo>
                    <a:pt x="22088" y="271764"/>
                  </a:lnTo>
                  <a:lnTo>
                    <a:pt x="6405" y="230289"/>
                  </a:lnTo>
                  <a:lnTo>
                    <a:pt x="0" y="187687"/>
                  </a:lnTo>
                  <a:lnTo>
                    <a:pt x="2764" y="145589"/>
                  </a:lnTo>
                  <a:lnTo>
                    <a:pt x="14590" y="105629"/>
                  </a:lnTo>
                  <a:lnTo>
                    <a:pt x="35373" y="69436"/>
                  </a:lnTo>
                  <a:lnTo>
                    <a:pt x="65004" y="38644"/>
                  </a:lnTo>
                  <a:close/>
                </a:path>
              </a:pathLst>
            </a:custGeom>
            <a:ln w="9525">
              <a:solidFill>
                <a:srgbClr val="FDFFFF"/>
              </a:solidFill>
            </a:ln>
          </p:spPr>
          <p:txBody>
            <a:bodyPr wrap="square" lIns="0" tIns="0" rIns="0" bIns="0" rtlCol="0"/>
            <a:lstStyle/>
            <a:p/>
          </p:txBody>
        </p:sp>
        <p:sp>
          <p:nvSpPr>
            <p:cNvPr id="28" name="object 28"/>
            <p:cNvSpPr/>
            <p:nvPr/>
          </p:nvSpPr>
          <p:spPr>
            <a:xfrm>
              <a:off x="2385539" y="2347733"/>
              <a:ext cx="554990" cy="597535"/>
            </a:xfrm>
            <a:custGeom>
              <a:rect l="l" t="t" r="r" b="b"/>
              <a:pathLst>
                <a:path w="554989" h="597535">
                  <a:moveTo>
                    <a:pt x="344984" y="6281"/>
                  </a:moveTo>
                  <a:close/>
                </a:path>
                <a:path w="554989" h="597535">
                  <a:moveTo>
                    <a:pt x="547410" y="360944"/>
                  </a:moveTo>
                  <a:lnTo>
                    <a:pt x="7572" y="236313"/>
                  </a:lnTo>
                  <a:lnTo>
                    <a:pt x="22053" y="189708"/>
                  </a:lnTo>
                  <a:lnTo>
                    <a:pt x="42667" y="147085"/>
                  </a:lnTo>
                  <a:lnTo>
                    <a:pt x="68718" y="108917"/>
                  </a:lnTo>
                  <a:lnTo>
                    <a:pt x="99513" y="75679"/>
                  </a:lnTo>
                  <a:lnTo>
                    <a:pt x="134356" y="47843"/>
                  </a:lnTo>
                  <a:lnTo>
                    <a:pt x="172553" y="25884"/>
                  </a:lnTo>
                  <a:lnTo>
                    <a:pt x="213409" y="10274"/>
                  </a:lnTo>
                  <a:lnTo>
                    <a:pt x="256230" y="1488"/>
                  </a:lnTo>
                  <a:lnTo>
                    <a:pt x="300321" y="0"/>
                  </a:lnTo>
                  <a:lnTo>
                    <a:pt x="344984" y="6281"/>
                  </a:lnTo>
                  <a:lnTo>
                    <a:pt x="387884" y="20215"/>
                  </a:lnTo>
                  <a:lnTo>
                    <a:pt x="426859" y="40882"/>
                  </a:lnTo>
                  <a:lnTo>
                    <a:pt x="461495" y="67550"/>
                  </a:lnTo>
                  <a:lnTo>
                    <a:pt x="491373" y="99490"/>
                  </a:lnTo>
                  <a:lnTo>
                    <a:pt x="516078" y="135971"/>
                  </a:lnTo>
                  <a:lnTo>
                    <a:pt x="535192" y="176264"/>
                  </a:lnTo>
                  <a:lnTo>
                    <a:pt x="548299" y="219638"/>
                  </a:lnTo>
                  <a:lnTo>
                    <a:pt x="554982" y="265363"/>
                  </a:lnTo>
                  <a:lnTo>
                    <a:pt x="554825" y="312708"/>
                  </a:lnTo>
                  <a:lnTo>
                    <a:pt x="547410" y="360944"/>
                  </a:lnTo>
                  <a:close/>
                </a:path>
                <a:path w="554989" h="597535">
                  <a:moveTo>
                    <a:pt x="209997" y="590976"/>
                  </a:moveTo>
                  <a:lnTo>
                    <a:pt x="167098" y="577041"/>
                  </a:lnTo>
                  <a:lnTo>
                    <a:pt x="128123" y="556375"/>
                  </a:lnTo>
                  <a:lnTo>
                    <a:pt x="93487" y="529707"/>
                  </a:lnTo>
                  <a:lnTo>
                    <a:pt x="63609" y="497767"/>
                  </a:lnTo>
                  <a:lnTo>
                    <a:pt x="38904" y="461285"/>
                  </a:lnTo>
                  <a:lnTo>
                    <a:pt x="19790" y="420992"/>
                  </a:lnTo>
                  <a:lnTo>
                    <a:pt x="6683" y="377619"/>
                  </a:lnTo>
                  <a:lnTo>
                    <a:pt x="0" y="331894"/>
                  </a:lnTo>
                  <a:lnTo>
                    <a:pt x="157" y="284548"/>
                  </a:lnTo>
                  <a:lnTo>
                    <a:pt x="7572" y="236312"/>
                  </a:lnTo>
                  <a:lnTo>
                    <a:pt x="547410" y="360944"/>
                  </a:lnTo>
                  <a:lnTo>
                    <a:pt x="532929" y="407548"/>
                  </a:lnTo>
                  <a:lnTo>
                    <a:pt x="512316" y="450171"/>
                  </a:lnTo>
                  <a:lnTo>
                    <a:pt x="486264" y="488339"/>
                  </a:lnTo>
                  <a:lnTo>
                    <a:pt x="455470" y="521577"/>
                  </a:lnTo>
                  <a:lnTo>
                    <a:pt x="420627" y="549413"/>
                  </a:lnTo>
                  <a:lnTo>
                    <a:pt x="382430" y="571372"/>
                  </a:lnTo>
                  <a:lnTo>
                    <a:pt x="341574" y="586982"/>
                  </a:lnTo>
                  <a:lnTo>
                    <a:pt x="298753" y="595768"/>
                  </a:lnTo>
                  <a:lnTo>
                    <a:pt x="254663" y="597257"/>
                  </a:lnTo>
                  <a:lnTo>
                    <a:pt x="209997" y="590976"/>
                  </a:lnTo>
                  <a:close/>
                </a:path>
              </a:pathLst>
            </a:custGeom>
            <a:solidFill>
              <a:srgbClr val="B4BFCB"/>
            </a:solidFill>
          </p:spPr>
          <p:txBody>
            <a:bodyPr wrap="square" lIns="0" tIns="0" rIns="0" bIns="0" rtlCol="0"/>
            <a:lstStyle/>
            <a:p/>
          </p:txBody>
        </p:sp>
        <p:sp>
          <p:nvSpPr>
            <p:cNvPr id="29" name="object 29"/>
            <p:cNvSpPr/>
            <p:nvPr/>
          </p:nvSpPr>
          <p:spPr>
            <a:xfrm>
              <a:off x="2385539" y="2347733"/>
              <a:ext cx="554990" cy="597535"/>
            </a:xfrm>
            <a:custGeom>
              <a:rect l="l" t="t" r="r" b="b"/>
              <a:pathLst>
                <a:path w="554989" h="597535">
                  <a:moveTo>
                    <a:pt x="7572" y="236313"/>
                  </a:moveTo>
                  <a:lnTo>
                    <a:pt x="22053" y="189709"/>
                  </a:lnTo>
                  <a:lnTo>
                    <a:pt x="42666" y="147086"/>
                  </a:lnTo>
                  <a:lnTo>
                    <a:pt x="68717" y="108918"/>
                  </a:lnTo>
                  <a:lnTo>
                    <a:pt x="99512" y="75680"/>
                  </a:lnTo>
                  <a:lnTo>
                    <a:pt x="134355" y="47844"/>
                  </a:lnTo>
                  <a:lnTo>
                    <a:pt x="172552" y="25885"/>
                  </a:lnTo>
                  <a:lnTo>
                    <a:pt x="213408" y="10275"/>
                  </a:lnTo>
                  <a:lnTo>
                    <a:pt x="256229" y="1489"/>
                  </a:lnTo>
                  <a:lnTo>
                    <a:pt x="300319" y="0"/>
                  </a:lnTo>
                  <a:lnTo>
                    <a:pt x="344985" y="6281"/>
                  </a:lnTo>
                  <a:lnTo>
                    <a:pt x="387883" y="20215"/>
                  </a:lnTo>
                  <a:lnTo>
                    <a:pt x="426859" y="40881"/>
                  </a:lnTo>
                  <a:lnTo>
                    <a:pt x="461494" y="67550"/>
                  </a:lnTo>
                  <a:lnTo>
                    <a:pt x="491372" y="99490"/>
                  </a:lnTo>
                  <a:lnTo>
                    <a:pt x="516077" y="135971"/>
                  </a:lnTo>
                  <a:lnTo>
                    <a:pt x="535192" y="176264"/>
                  </a:lnTo>
                  <a:lnTo>
                    <a:pt x="548299" y="219638"/>
                  </a:lnTo>
                  <a:lnTo>
                    <a:pt x="554982" y="265362"/>
                  </a:lnTo>
                  <a:lnTo>
                    <a:pt x="554825" y="312708"/>
                  </a:lnTo>
                  <a:lnTo>
                    <a:pt x="547410" y="360944"/>
                  </a:lnTo>
                  <a:lnTo>
                    <a:pt x="532929" y="407549"/>
                  </a:lnTo>
                  <a:lnTo>
                    <a:pt x="512316" y="450172"/>
                  </a:lnTo>
                  <a:lnTo>
                    <a:pt x="486264" y="488339"/>
                  </a:lnTo>
                  <a:lnTo>
                    <a:pt x="455470" y="521577"/>
                  </a:lnTo>
                  <a:lnTo>
                    <a:pt x="420627" y="549413"/>
                  </a:lnTo>
                  <a:lnTo>
                    <a:pt x="382430" y="571373"/>
                  </a:lnTo>
                  <a:lnTo>
                    <a:pt x="341574" y="586982"/>
                  </a:lnTo>
                  <a:lnTo>
                    <a:pt x="298753" y="595768"/>
                  </a:lnTo>
                  <a:lnTo>
                    <a:pt x="254663" y="597257"/>
                  </a:lnTo>
                  <a:lnTo>
                    <a:pt x="209997" y="590976"/>
                  </a:lnTo>
                  <a:lnTo>
                    <a:pt x="167098" y="577042"/>
                  </a:lnTo>
                  <a:lnTo>
                    <a:pt x="128123" y="556375"/>
                  </a:lnTo>
                  <a:lnTo>
                    <a:pt x="93487" y="529707"/>
                  </a:lnTo>
                  <a:lnTo>
                    <a:pt x="63609" y="497767"/>
                  </a:lnTo>
                  <a:lnTo>
                    <a:pt x="38904" y="461285"/>
                  </a:lnTo>
                  <a:lnTo>
                    <a:pt x="19790" y="420993"/>
                  </a:lnTo>
                  <a:lnTo>
                    <a:pt x="6683" y="377619"/>
                  </a:lnTo>
                  <a:lnTo>
                    <a:pt x="0" y="331894"/>
                  </a:lnTo>
                  <a:lnTo>
                    <a:pt x="157" y="284549"/>
                  </a:lnTo>
                  <a:lnTo>
                    <a:pt x="7572" y="236313"/>
                  </a:lnTo>
                  <a:close/>
                </a:path>
              </a:pathLst>
            </a:custGeom>
            <a:ln w="9524">
              <a:solidFill>
                <a:srgbClr val="FDFFFF"/>
              </a:solidFill>
            </a:ln>
          </p:spPr>
          <p:txBody>
            <a:bodyPr wrap="square" lIns="0" tIns="0" rIns="0" bIns="0" rtlCol="0"/>
            <a:lstStyle/>
            <a:p/>
          </p:txBody>
        </p:sp>
        <p:sp>
          <p:nvSpPr>
            <p:cNvPr id="30" name="object 30"/>
            <p:cNvSpPr/>
            <p:nvPr/>
          </p:nvSpPr>
          <p:spPr>
            <a:xfrm>
              <a:off x="3405568" y="4467208"/>
              <a:ext cx="480695" cy="489584"/>
            </a:xfrm>
            <a:custGeom>
              <a:rect l="l" t="t" r="r" b="b"/>
              <a:pathLst>
                <a:path w="480695" h="489584">
                  <a:moveTo>
                    <a:pt x="420864" y="98130"/>
                  </a:moveTo>
                  <a:close/>
                </a:path>
                <a:path w="480695" h="489584">
                  <a:moveTo>
                    <a:pt x="398972" y="440652"/>
                  </a:moveTo>
                  <a:lnTo>
                    <a:pt x="81276" y="48330"/>
                  </a:lnTo>
                  <a:lnTo>
                    <a:pt x="120929" y="22818"/>
                  </a:lnTo>
                  <a:lnTo>
                    <a:pt x="164112" y="6775"/>
                  </a:lnTo>
                  <a:lnTo>
                    <a:pt x="209459" y="0"/>
                  </a:lnTo>
                  <a:lnTo>
                    <a:pt x="255605" y="2292"/>
                  </a:lnTo>
                  <a:lnTo>
                    <a:pt x="301184" y="13452"/>
                  </a:lnTo>
                  <a:lnTo>
                    <a:pt x="344831" y="33278"/>
                  </a:lnTo>
                  <a:lnTo>
                    <a:pt x="385181" y="61573"/>
                  </a:lnTo>
                  <a:lnTo>
                    <a:pt x="420864" y="98130"/>
                  </a:lnTo>
                  <a:lnTo>
                    <a:pt x="449206" y="140638"/>
                  </a:lnTo>
                  <a:lnTo>
                    <a:pt x="468492" y="185988"/>
                  </a:lnTo>
                  <a:lnTo>
                    <a:pt x="478810" y="232803"/>
                  </a:lnTo>
                  <a:lnTo>
                    <a:pt x="480249" y="279706"/>
                  </a:lnTo>
                  <a:lnTo>
                    <a:pt x="472897" y="325320"/>
                  </a:lnTo>
                  <a:lnTo>
                    <a:pt x="456841" y="368267"/>
                  </a:lnTo>
                  <a:lnTo>
                    <a:pt x="432170" y="407170"/>
                  </a:lnTo>
                  <a:lnTo>
                    <a:pt x="398972" y="440652"/>
                  </a:lnTo>
                  <a:close/>
                </a:path>
                <a:path w="480695" h="489584">
                  <a:moveTo>
                    <a:pt x="59385" y="390850"/>
                  </a:moveTo>
                  <a:lnTo>
                    <a:pt x="31043" y="348343"/>
                  </a:lnTo>
                  <a:lnTo>
                    <a:pt x="11757" y="302994"/>
                  </a:lnTo>
                  <a:lnTo>
                    <a:pt x="1439" y="256179"/>
                  </a:lnTo>
                  <a:lnTo>
                    <a:pt x="0" y="209275"/>
                  </a:lnTo>
                  <a:lnTo>
                    <a:pt x="7352" y="163661"/>
                  </a:lnTo>
                  <a:lnTo>
                    <a:pt x="23407" y="120714"/>
                  </a:lnTo>
                  <a:lnTo>
                    <a:pt x="48078" y="81811"/>
                  </a:lnTo>
                  <a:lnTo>
                    <a:pt x="81277" y="48329"/>
                  </a:lnTo>
                  <a:lnTo>
                    <a:pt x="398972" y="440652"/>
                  </a:lnTo>
                  <a:lnTo>
                    <a:pt x="359320" y="466163"/>
                  </a:lnTo>
                  <a:lnTo>
                    <a:pt x="316137" y="482206"/>
                  </a:lnTo>
                  <a:lnTo>
                    <a:pt x="270790" y="488981"/>
                  </a:lnTo>
                  <a:lnTo>
                    <a:pt x="224645" y="486689"/>
                  </a:lnTo>
                  <a:lnTo>
                    <a:pt x="179066" y="475530"/>
                  </a:lnTo>
                  <a:lnTo>
                    <a:pt x="135419" y="455703"/>
                  </a:lnTo>
                  <a:lnTo>
                    <a:pt x="95070" y="427410"/>
                  </a:lnTo>
                  <a:lnTo>
                    <a:pt x="59385" y="390850"/>
                  </a:lnTo>
                  <a:close/>
                </a:path>
              </a:pathLst>
            </a:custGeom>
            <a:solidFill>
              <a:srgbClr val="57697E"/>
            </a:solidFill>
          </p:spPr>
          <p:txBody>
            <a:bodyPr wrap="square" lIns="0" tIns="0" rIns="0" bIns="0" rtlCol="0"/>
            <a:lstStyle/>
            <a:p/>
          </p:txBody>
        </p:sp>
        <p:sp>
          <p:nvSpPr>
            <p:cNvPr id="31" name="object 31"/>
            <p:cNvSpPr/>
            <p:nvPr/>
          </p:nvSpPr>
          <p:spPr>
            <a:xfrm>
              <a:off x="3405568" y="4467208"/>
              <a:ext cx="480695" cy="489584"/>
            </a:xfrm>
            <a:custGeom>
              <a:rect l="l" t="t" r="r" b="b"/>
              <a:pathLst>
                <a:path w="480695" h="489584">
                  <a:moveTo>
                    <a:pt x="81276" y="48330"/>
                  </a:moveTo>
                  <a:lnTo>
                    <a:pt x="120928" y="22818"/>
                  </a:lnTo>
                  <a:lnTo>
                    <a:pt x="164111" y="6775"/>
                  </a:lnTo>
                  <a:lnTo>
                    <a:pt x="209458" y="0"/>
                  </a:lnTo>
                  <a:lnTo>
                    <a:pt x="255604" y="2292"/>
                  </a:lnTo>
                  <a:lnTo>
                    <a:pt x="301183" y="13451"/>
                  </a:lnTo>
                  <a:lnTo>
                    <a:pt x="344830" y="33278"/>
                  </a:lnTo>
                  <a:lnTo>
                    <a:pt x="385179" y="61571"/>
                  </a:lnTo>
                  <a:lnTo>
                    <a:pt x="420864" y="98130"/>
                  </a:lnTo>
                  <a:lnTo>
                    <a:pt x="449206" y="140637"/>
                  </a:lnTo>
                  <a:lnTo>
                    <a:pt x="468492" y="185987"/>
                  </a:lnTo>
                  <a:lnTo>
                    <a:pt x="478810" y="232802"/>
                  </a:lnTo>
                  <a:lnTo>
                    <a:pt x="480250" y="279705"/>
                  </a:lnTo>
                  <a:lnTo>
                    <a:pt x="472897" y="325319"/>
                  </a:lnTo>
                  <a:lnTo>
                    <a:pt x="456842" y="368266"/>
                  </a:lnTo>
                  <a:lnTo>
                    <a:pt x="432171" y="407170"/>
                  </a:lnTo>
                  <a:lnTo>
                    <a:pt x="398973" y="440652"/>
                  </a:lnTo>
                  <a:lnTo>
                    <a:pt x="359320" y="466163"/>
                  </a:lnTo>
                  <a:lnTo>
                    <a:pt x="316137" y="482206"/>
                  </a:lnTo>
                  <a:lnTo>
                    <a:pt x="270790" y="488982"/>
                  </a:lnTo>
                  <a:lnTo>
                    <a:pt x="224645" y="486689"/>
                  </a:lnTo>
                  <a:lnTo>
                    <a:pt x="179066" y="475530"/>
                  </a:lnTo>
                  <a:lnTo>
                    <a:pt x="135419" y="455704"/>
                  </a:lnTo>
                  <a:lnTo>
                    <a:pt x="95070" y="427410"/>
                  </a:lnTo>
                  <a:lnTo>
                    <a:pt x="59385" y="390850"/>
                  </a:lnTo>
                  <a:lnTo>
                    <a:pt x="31043" y="348343"/>
                  </a:lnTo>
                  <a:lnTo>
                    <a:pt x="11757" y="302994"/>
                  </a:lnTo>
                  <a:lnTo>
                    <a:pt x="1439" y="256179"/>
                  </a:lnTo>
                  <a:lnTo>
                    <a:pt x="0" y="209275"/>
                  </a:lnTo>
                  <a:lnTo>
                    <a:pt x="7352" y="163661"/>
                  </a:lnTo>
                  <a:lnTo>
                    <a:pt x="23407" y="120714"/>
                  </a:lnTo>
                  <a:lnTo>
                    <a:pt x="48078" y="81811"/>
                  </a:lnTo>
                  <a:lnTo>
                    <a:pt x="81276" y="48329"/>
                  </a:lnTo>
                  <a:close/>
                </a:path>
              </a:pathLst>
            </a:custGeom>
            <a:ln w="9525">
              <a:solidFill>
                <a:srgbClr val="FDFFFF"/>
              </a:solidFill>
            </a:ln>
          </p:spPr>
          <p:txBody>
            <a:bodyPr wrap="square" lIns="0" tIns="0" rIns="0" bIns="0" rtlCol="0"/>
            <a:lstStyle/>
            <a:p/>
          </p:txBody>
        </p:sp>
        <p:sp>
          <p:nvSpPr>
            <p:cNvPr id="32" name="object 32"/>
            <p:cNvSpPr/>
            <p:nvPr/>
          </p:nvSpPr>
          <p:spPr>
            <a:xfrm>
              <a:off x="3698875" y="2997200"/>
              <a:ext cx="1881505" cy="495300"/>
            </a:xfrm>
            <a:custGeom>
              <a:rect l="l" t="t" r="r" b="b"/>
              <a:pathLst>
                <a:path w="1881504" h="495300">
                  <a:moveTo>
                    <a:pt x="1881187" y="495300"/>
                  </a:moveTo>
                  <a:lnTo>
                    <a:pt x="0" y="495300"/>
                  </a:lnTo>
                  <a:lnTo>
                    <a:pt x="0" y="0"/>
                  </a:lnTo>
                  <a:lnTo>
                    <a:pt x="1881187" y="0"/>
                  </a:lnTo>
                  <a:lnTo>
                    <a:pt x="1881187" y="495300"/>
                  </a:lnTo>
                  <a:close/>
                </a:path>
              </a:pathLst>
            </a:custGeom>
            <a:solidFill>
              <a:srgbClr val="B90000"/>
            </a:solidFill>
          </p:spPr>
          <p:txBody>
            <a:bodyPr wrap="square" lIns="0" tIns="0" rIns="0" bIns="0" rtlCol="0"/>
            <a:lstStyle/>
            <a:p/>
          </p:txBody>
        </p:sp>
        <p:sp>
          <p:nvSpPr>
            <p:cNvPr id="33" name="object 33"/>
            <p:cNvSpPr/>
            <p:nvPr/>
          </p:nvSpPr>
          <p:spPr>
            <a:xfrm>
              <a:off x="3698875" y="2997200"/>
              <a:ext cx="1881505" cy="495300"/>
            </a:xfrm>
            <a:custGeom>
              <a:rect l="l" t="t" r="r" b="b"/>
              <a:pathLst>
                <a:path w="1881504" h="495300">
                  <a:moveTo>
                    <a:pt x="0" y="0"/>
                  </a:moveTo>
                  <a:lnTo>
                    <a:pt x="1881187" y="0"/>
                  </a:lnTo>
                  <a:lnTo>
                    <a:pt x="1881187" y="495300"/>
                  </a:lnTo>
                  <a:lnTo>
                    <a:pt x="0" y="495300"/>
                  </a:lnTo>
                  <a:lnTo>
                    <a:pt x="0" y="0"/>
                  </a:lnTo>
                  <a:close/>
                </a:path>
              </a:pathLst>
            </a:custGeom>
            <a:ln w="38100">
              <a:solidFill>
                <a:srgbClr val="FFFFFF"/>
              </a:solidFill>
            </a:ln>
          </p:spPr>
          <p:txBody>
            <a:bodyPr wrap="square" lIns="0" tIns="0" rIns="0" bIns="0" rtlCol="0"/>
            <a:lstStyle/>
            <a:p/>
          </p:txBody>
        </p:sp>
        <p:sp>
          <p:nvSpPr>
            <p:cNvPr id="34" name="object 34"/>
            <p:cNvSpPr/>
            <p:nvPr/>
          </p:nvSpPr>
          <p:spPr>
            <a:xfrm>
              <a:off x="4110037" y="3500437"/>
              <a:ext cx="4748530" cy="714375"/>
            </a:xfrm>
            <a:custGeom>
              <a:rect l="l" t="t" r="r" b="b"/>
              <a:pathLst>
                <a:path w="4748530" h="714375">
                  <a:moveTo>
                    <a:pt x="4748212" y="714375"/>
                  </a:moveTo>
                  <a:lnTo>
                    <a:pt x="0" y="714375"/>
                  </a:lnTo>
                  <a:lnTo>
                    <a:pt x="0" y="0"/>
                  </a:lnTo>
                  <a:lnTo>
                    <a:pt x="4748212" y="0"/>
                  </a:lnTo>
                  <a:lnTo>
                    <a:pt x="4748212" y="714375"/>
                  </a:lnTo>
                  <a:close/>
                </a:path>
              </a:pathLst>
            </a:custGeom>
            <a:solidFill>
              <a:srgbClr val="6C859D"/>
            </a:solidFill>
          </p:spPr>
          <p:txBody>
            <a:bodyPr wrap="square" lIns="0" tIns="0" rIns="0" bIns="0" rtlCol="0"/>
            <a:lstStyle/>
            <a:p/>
          </p:txBody>
        </p:sp>
        <p:sp>
          <p:nvSpPr>
            <p:cNvPr id="35" name="object 35"/>
            <p:cNvSpPr/>
            <p:nvPr/>
          </p:nvSpPr>
          <p:spPr>
            <a:xfrm>
              <a:off x="4110037" y="3500437"/>
              <a:ext cx="4748530" cy="714375"/>
            </a:xfrm>
            <a:custGeom>
              <a:rect l="l" t="t" r="r" b="b"/>
              <a:pathLst>
                <a:path w="4748530" h="714375">
                  <a:moveTo>
                    <a:pt x="0" y="0"/>
                  </a:moveTo>
                  <a:lnTo>
                    <a:pt x="4748212" y="0"/>
                  </a:lnTo>
                  <a:lnTo>
                    <a:pt x="4748212" y="714375"/>
                  </a:lnTo>
                  <a:lnTo>
                    <a:pt x="0" y="714375"/>
                  </a:lnTo>
                  <a:lnTo>
                    <a:pt x="0" y="0"/>
                  </a:lnTo>
                  <a:close/>
                </a:path>
              </a:pathLst>
            </a:custGeom>
            <a:ln w="12700">
              <a:solidFill>
                <a:srgbClr val="FFFFFF"/>
              </a:solidFill>
            </a:ln>
          </p:spPr>
          <p:txBody>
            <a:bodyPr wrap="square" lIns="0" tIns="0" rIns="0" bIns="0" rtlCol="0"/>
            <a:lstStyle/>
            <a:p/>
          </p:txBody>
        </p:sp>
      </p:grpSp>
      <p:sp>
        <p:nvSpPr>
          <p:cNvPr id="36" name="object 36"/>
          <p:cNvSpPr txBox="1"/>
          <p:nvPr/>
        </p:nvSpPr>
        <p:spPr>
          <a:xfrm>
            <a:off x="3924300" y="5516562"/>
            <a:ext cx="1727200" cy="495300"/>
          </a:xfrm>
          <a:prstGeom prst="rect">
            <a:avLst/>
          </a:prstGeom>
          <a:solidFill>
            <a:srgbClr val="B90000"/>
          </a:solidFill>
          <a:ln w="38100">
            <a:solidFill>
              <a:srgbClr val="FFFFFF"/>
            </a:solidFill>
          </a:ln>
        </p:spPr>
        <p:txBody>
          <a:bodyPr vert="horz" wrap="square" lIns="0" tIns="55244" rIns="0" bIns="0" rtlCol="0">
            <a:spAutoFit/>
          </a:bodyPr>
          <a:lstStyle/>
          <a:p>
            <a:pPr marL="91440">
              <a:lnSpc>
                <a:spcPct val="100000"/>
              </a:lnSpc>
              <a:spcBef>
                <a:spcPts val="434"/>
              </a:spcBef>
            </a:pPr>
            <a:r>
              <a:rPr sz="2400" b="1" spc="-250">
                <a:solidFill>
                  <a:srgbClr val="FFFFFF"/>
                </a:solidFill>
                <a:latin typeface="Microsoft JhengHei"/>
                <a:cs typeface="Microsoft JhengHei"/>
              </a:rPr>
              <a:t>2013</a:t>
            </a:r>
            <a:r>
              <a:rPr sz="2400" b="1">
                <a:solidFill>
                  <a:srgbClr val="FFFFFF"/>
                </a:solidFill>
                <a:latin typeface="Microsoft JhengHei"/>
                <a:cs typeface="Microsoft JhengHei"/>
              </a:rPr>
              <a:t>年</a:t>
            </a:r>
            <a:r>
              <a:rPr sz="2400" b="1" spc="-250">
                <a:solidFill>
                  <a:srgbClr val="FFFFFF"/>
                </a:solidFill>
                <a:latin typeface="Microsoft JhengHei"/>
                <a:cs typeface="Microsoft JhengHei"/>
              </a:rPr>
              <a:t>2</a:t>
            </a:r>
            <a:r>
              <a:rPr sz="2400" b="1" spc="-50">
                <a:solidFill>
                  <a:srgbClr val="FFFFFF"/>
                </a:solidFill>
                <a:latin typeface="Microsoft JhengHei"/>
                <a:cs typeface="Microsoft JhengHei"/>
              </a:rPr>
              <a:t>月</a:t>
            </a:r>
            <a:endParaRPr sz="2400">
              <a:latin typeface="Microsoft JhengHei"/>
              <a:cs typeface="Microsoft JhengHei"/>
            </a:endParaRPr>
          </a:p>
        </p:txBody>
      </p:sp>
      <p:sp>
        <p:nvSpPr>
          <p:cNvPr id="37" name="object 37"/>
          <p:cNvSpPr txBox="1"/>
          <p:nvPr/>
        </p:nvSpPr>
        <p:spPr>
          <a:xfrm>
            <a:off x="4067175" y="6078537"/>
            <a:ext cx="4799965" cy="714375"/>
          </a:xfrm>
          <a:prstGeom prst="rect">
            <a:avLst/>
          </a:prstGeom>
          <a:solidFill>
            <a:srgbClr val="6C859D"/>
          </a:solidFill>
          <a:ln w="12700">
            <a:solidFill>
              <a:srgbClr val="FFFFFF"/>
            </a:solidFill>
          </a:ln>
        </p:spPr>
        <p:txBody>
          <a:bodyPr vert="horz" wrap="square" lIns="0" tIns="53340" rIns="0" bIns="0" rtlCol="0">
            <a:spAutoFit/>
          </a:bodyPr>
          <a:lstStyle/>
          <a:p>
            <a:pPr marL="91440" marR="19685" indent="290195">
              <a:lnSpc>
                <a:spcPct val="100000"/>
              </a:lnSpc>
              <a:spcBef>
                <a:spcPts val="420"/>
              </a:spcBef>
            </a:pPr>
            <a:r>
              <a:rPr sz="2000" b="1" spc="15">
                <a:solidFill>
                  <a:srgbClr val="FFFFFF"/>
                </a:solidFill>
                <a:latin typeface="Microsoft JhengHei"/>
                <a:cs typeface="Microsoft JhengHei"/>
              </a:rPr>
              <a:t>中央办公厅印发《关于加强新形势下发</a:t>
            </a:r>
            <a:r>
              <a:rPr sz="2000" b="1" spc="-5">
                <a:solidFill>
                  <a:srgbClr val="FFFFFF"/>
                </a:solidFill>
                <a:latin typeface="Microsoft JhengHei"/>
                <a:cs typeface="Microsoft JhengHei"/>
              </a:rPr>
              <a:t>展党员和党员管理工作的意见》</a:t>
            </a:r>
            <a:endParaRPr sz="2000">
              <a:latin typeface="Microsoft JhengHei"/>
              <a:cs typeface="Microsoft JhengHei"/>
            </a:endParaRPr>
          </a:p>
        </p:txBody>
      </p:sp>
      <p:sp>
        <p:nvSpPr>
          <p:cNvPr id="38" name="object 38"/>
          <p:cNvSpPr txBox="1"/>
          <p:nvPr/>
        </p:nvSpPr>
        <p:spPr>
          <a:xfrm>
            <a:off x="1436053" y="1176019"/>
            <a:ext cx="7197725" cy="4224655"/>
          </a:xfrm>
          <a:prstGeom prst="rect">
            <a:avLst/>
          </a:prstGeom>
        </p:spPr>
        <p:txBody>
          <a:bodyPr vert="horz" wrap="square" lIns="0" tIns="12700" rIns="0" bIns="0" rtlCol="0">
            <a:spAutoFit/>
          </a:bodyPr>
          <a:lstStyle/>
          <a:p>
            <a:pPr marL="12700" marR="65405" indent="355600">
              <a:lnSpc>
                <a:spcPct val="100000"/>
              </a:lnSpc>
              <a:spcBef>
                <a:spcPts val="100"/>
              </a:spcBef>
            </a:pPr>
            <a:r>
              <a:rPr sz="2800" b="1" spc="-5">
                <a:latin typeface="Microsoft JhengHei"/>
                <a:cs typeface="Microsoft JhengHei"/>
              </a:rPr>
              <a:t>中央一系列新部署新要求为修订《细则》指</a:t>
            </a:r>
            <a:r>
              <a:rPr sz="2800" b="1" spc="-15">
                <a:latin typeface="Microsoft JhengHei"/>
                <a:cs typeface="Microsoft JhengHei"/>
              </a:rPr>
              <a:t>明了方向</a:t>
            </a:r>
            <a:endParaRPr sz="2800">
              <a:latin typeface="Microsoft JhengHei"/>
              <a:cs typeface="Microsoft JhengHei"/>
            </a:endParaRPr>
          </a:p>
          <a:p>
            <a:pPr marL="1710689">
              <a:lnSpc>
                <a:spcPct val="100000"/>
              </a:lnSpc>
              <a:spcBef>
                <a:spcPts val="580"/>
              </a:spcBef>
            </a:pPr>
            <a:r>
              <a:rPr sz="2400" b="1" spc="-10">
                <a:solidFill>
                  <a:srgbClr val="FFFFFF"/>
                </a:solidFill>
                <a:latin typeface="Microsoft JhengHei"/>
                <a:cs typeface="Microsoft JhengHei"/>
              </a:rPr>
              <a:t>十六大修改党章</a:t>
            </a:r>
            <a:endParaRPr sz="2400">
              <a:latin typeface="Microsoft JhengHei"/>
              <a:cs typeface="Microsoft JhengHei"/>
            </a:endParaRPr>
          </a:p>
          <a:p>
            <a:pPr marL="2237740">
              <a:lnSpc>
                <a:spcPct val="100000"/>
              </a:lnSpc>
              <a:spcBef>
                <a:spcPts val="1085"/>
              </a:spcBef>
            </a:pPr>
            <a:r>
              <a:rPr sz="2200" b="1" spc="-5">
                <a:solidFill>
                  <a:srgbClr val="FFFFFF"/>
                </a:solidFill>
                <a:latin typeface="Microsoft JhengHei"/>
                <a:cs typeface="Microsoft JhengHei"/>
              </a:rPr>
              <a:t>在什么人可以入党问题上实现突破</a:t>
            </a:r>
            <a:endParaRPr sz="2200">
              <a:latin typeface="Microsoft JhengHei"/>
              <a:cs typeface="Microsoft JhengHei"/>
            </a:endParaRPr>
          </a:p>
          <a:p>
            <a:pPr marL="2353945">
              <a:lnSpc>
                <a:spcPct val="100000"/>
              </a:lnSpc>
              <a:spcBef>
                <a:spcPts val="770"/>
              </a:spcBef>
            </a:pPr>
            <a:r>
              <a:rPr sz="2400" b="1" spc="-10">
                <a:solidFill>
                  <a:srgbClr val="FFFFFF"/>
                </a:solidFill>
                <a:latin typeface="Microsoft JhengHei"/>
                <a:cs typeface="Microsoft JhengHei"/>
              </a:rPr>
              <a:t>十八大以来</a:t>
            </a:r>
            <a:endParaRPr sz="2400">
              <a:latin typeface="Microsoft JhengHei"/>
              <a:cs typeface="Microsoft JhengHei"/>
            </a:endParaRPr>
          </a:p>
          <a:p>
            <a:pPr marL="2764790" marR="107314">
              <a:lnSpc>
                <a:spcPct val="100000"/>
              </a:lnSpc>
              <a:spcBef>
                <a:spcPts val="1070"/>
              </a:spcBef>
            </a:pPr>
            <a:r>
              <a:rPr sz="2000" b="1" spc="-5">
                <a:solidFill>
                  <a:srgbClr val="FFFFFF"/>
                </a:solidFill>
                <a:latin typeface="Microsoft JhengHei"/>
                <a:cs typeface="Microsoft JhengHei"/>
              </a:rPr>
              <a:t>以习近平同志为总书记的党中央高度重</a:t>
            </a:r>
            <a:r>
              <a:rPr sz="2000" b="1" spc="-10">
                <a:solidFill>
                  <a:srgbClr val="FFFFFF"/>
                </a:solidFill>
                <a:latin typeface="Microsoft JhengHei"/>
                <a:cs typeface="Microsoft JhengHei"/>
              </a:rPr>
              <a:t>视党员队伍建设</a:t>
            </a:r>
            <a:endParaRPr sz="2000">
              <a:latin typeface="Microsoft JhengHei"/>
              <a:cs typeface="Microsoft JhengHei"/>
            </a:endParaRPr>
          </a:p>
          <a:p>
            <a:pPr marL="2666365">
              <a:lnSpc>
                <a:spcPct val="100000"/>
              </a:lnSpc>
              <a:spcBef>
                <a:spcPts val="885"/>
              </a:spcBef>
            </a:pPr>
            <a:r>
              <a:rPr sz="2400" b="1" spc="-250">
                <a:solidFill>
                  <a:srgbClr val="FFFFFF"/>
                </a:solidFill>
                <a:latin typeface="Microsoft JhengHei"/>
                <a:cs typeface="Microsoft JhengHei"/>
              </a:rPr>
              <a:t>2013</a:t>
            </a:r>
            <a:r>
              <a:rPr sz="2400" b="1">
                <a:solidFill>
                  <a:srgbClr val="FFFFFF"/>
                </a:solidFill>
                <a:latin typeface="Microsoft JhengHei"/>
                <a:cs typeface="Microsoft JhengHei"/>
              </a:rPr>
              <a:t>年</a:t>
            </a:r>
            <a:r>
              <a:rPr sz="2400" b="1" spc="-250">
                <a:solidFill>
                  <a:srgbClr val="FFFFFF"/>
                </a:solidFill>
                <a:latin typeface="Microsoft JhengHei"/>
                <a:cs typeface="Microsoft JhengHei"/>
              </a:rPr>
              <a:t>1</a:t>
            </a:r>
            <a:r>
              <a:rPr sz="2400" b="1" spc="-50">
                <a:solidFill>
                  <a:srgbClr val="FFFFFF"/>
                </a:solidFill>
                <a:latin typeface="Microsoft JhengHei"/>
                <a:cs typeface="Microsoft JhengHei"/>
              </a:rPr>
              <a:t>月</a:t>
            </a:r>
            <a:endParaRPr sz="2400">
              <a:latin typeface="Microsoft JhengHei"/>
              <a:cs typeface="Microsoft JhengHei"/>
            </a:endParaRPr>
          </a:p>
          <a:p>
            <a:pPr marL="2866390" marR="5080">
              <a:lnSpc>
                <a:spcPct val="100000"/>
              </a:lnSpc>
              <a:spcBef>
                <a:spcPts val="1070"/>
              </a:spcBef>
            </a:pPr>
            <a:r>
              <a:rPr sz="2000" b="1" spc="-5">
                <a:solidFill>
                  <a:srgbClr val="FFFFFF"/>
                </a:solidFill>
                <a:latin typeface="Microsoft JhengHei"/>
                <a:cs typeface="Microsoft JhengHei"/>
              </a:rPr>
              <a:t>中央政治局会议提出“控制总量、优化结构、提高质量、发挥作用”的总要求</a:t>
            </a:r>
            <a:endParaRPr sz="2000">
              <a:latin typeface="Microsoft JhengHei"/>
              <a:cs typeface="Microsoft JhengHe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333422" y="6277130"/>
            <a:ext cx="122555" cy="208279"/>
          </a:xfrm>
          <a:prstGeom prst="rect">
            <a:avLst/>
          </a:prstGeom>
        </p:spPr>
        <p:txBody>
          <a:bodyPr vert="horz" wrap="square" lIns="0" tIns="12700" rIns="0" bIns="0" rtlCol="0">
            <a:spAutoFit/>
          </a:bodyPr>
          <a:lstStyle/>
          <a:p>
            <a:pPr marL="12700">
              <a:lnSpc>
                <a:spcPct val="100000"/>
              </a:lnSpc>
              <a:spcBef>
                <a:spcPts val="100"/>
              </a:spcBef>
            </a:pPr>
            <a:r>
              <a:rPr sz="1200">
                <a:latin typeface="Verdana"/>
                <a:cs typeface="Verdana"/>
              </a:rPr>
              <a:t>7</a:t>
            </a:r>
            <a:endParaRPr sz="1200">
              <a:latin typeface="Verdana"/>
              <a:cs typeface="Verdana"/>
            </a:endParaRPr>
          </a:p>
        </p:txBody>
      </p:sp>
      <p:sp>
        <p:nvSpPr>
          <p:cNvPr id="3" name="object 3"/>
          <p:cNvSpPr/>
          <p:nvPr/>
        </p:nvSpPr>
        <p:spPr>
          <a:xfrm>
            <a:off x="449262" y="1412874"/>
            <a:ext cx="704215" cy="1368425"/>
          </a:xfrm>
          <a:custGeom>
            <a:rect l="l" t="t" r="r" b="b"/>
            <a:pathLst>
              <a:path w="704215" h="1368425">
                <a:moveTo>
                  <a:pt x="117302" y="1368425"/>
                </a:moveTo>
                <a:lnTo>
                  <a:pt x="71642" y="1359206"/>
                </a:lnTo>
                <a:lnTo>
                  <a:pt x="34357" y="1334067"/>
                </a:lnTo>
                <a:lnTo>
                  <a:pt x="9218" y="1296781"/>
                </a:lnTo>
                <a:lnTo>
                  <a:pt x="0" y="1251122"/>
                </a:lnTo>
                <a:lnTo>
                  <a:pt x="0" y="117302"/>
                </a:lnTo>
                <a:lnTo>
                  <a:pt x="9218" y="71642"/>
                </a:lnTo>
                <a:lnTo>
                  <a:pt x="34357" y="34356"/>
                </a:lnTo>
                <a:lnTo>
                  <a:pt x="71643" y="9218"/>
                </a:lnTo>
                <a:lnTo>
                  <a:pt x="117301" y="0"/>
                </a:lnTo>
                <a:lnTo>
                  <a:pt x="586496" y="0"/>
                </a:lnTo>
                <a:lnTo>
                  <a:pt x="632155" y="9218"/>
                </a:lnTo>
                <a:lnTo>
                  <a:pt x="669441" y="34357"/>
                </a:lnTo>
                <a:lnTo>
                  <a:pt x="694580" y="71642"/>
                </a:lnTo>
                <a:lnTo>
                  <a:pt x="703798" y="117302"/>
                </a:lnTo>
                <a:lnTo>
                  <a:pt x="703798" y="1251122"/>
                </a:lnTo>
                <a:lnTo>
                  <a:pt x="694580" y="1296781"/>
                </a:lnTo>
                <a:lnTo>
                  <a:pt x="669441" y="1334067"/>
                </a:lnTo>
                <a:lnTo>
                  <a:pt x="632155" y="1359206"/>
                </a:lnTo>
                <a:lnTo>
                  <a:pt x="586496" y="1368424"/>
                </a:lnTo>
                <a:lnTo>
                  <a:pt x="117302" y="1368425"/>
                </a:lnTo>
                <a:close/>
              </a:path>
            </a:pathLst>
          </a:custGeom>
          <a:solidFill>
            <a:srgbClr val="FFC800"/>
          </a:solidFill>
        </p:spPr>
        <p:txBody>
          <a:bodyPr wrap="square" lIns="0" tIns="0" rIns="0" bIns="0" rtlCol="0"/>
          <a:lstStyle/>
          <a:p/>
        </p:txBody>
      </p:sp>
      <p:sp>
        <p:nvSpPr>
          <p:cNvPr id="4" name="object 4"/>
          <p:cNvSpPr/>
          <p:nvPr/>
        </p:nvSpPr>
        <p:spPr>
          <a:xfrm>
            <a:off x="1263396" y="1412874"/>
            <a:ext cx="7101205" cy="1368425"/>
          </a:xfrm>
          <a:custGeom>
            <a:rect l="l" t="t" r="r" b="b"/>
            <a:pathLst>
              <a:path w="7101205" h="1368425">
                <a:moveTo>
                  <a:pt x="7100621" y="1140358"/>
                </a:moveTo>
                <a:lnTo>
                  <a:pt x="7100608" y="228079"/>
                </a:lnTo>
                <a:lnTo>
                  <a:pt x="7095985" y="182118"/>
                </a:lnTo>
                <a:lnTo>
                  <a:pt x="7082688" y="139306"/>
                </a:lnTo>
                <a:lnTo>
                  <a:pt x="7061657" y="100558"/>
                </a:lnTo>
                <a:lnTo>
                  <a:pt x="7033806" y="66802"/>
                </a:lnTo>
                <a:lnTo>
                  <a:pt x="7000062" y="38963"/>
                </a:lnTo>
                <a:lnTo>
                  <a:pt x="6961314" y="17932"/>
                </a:lnTo>
                <a:lnTo>
                  <a:pt x="6918503" y="4635"/>
                </a:lnTo>
                <a:lnTo>
                  <a:pt x="6872541" y="0"/>
                </a:lnTo>
                <a:lnTo>
                  <a:pt x="228079" y="0"/>
                </a:lnTo>
                <a:lnTo>
                  <a:pt x="182118" y="4635"/>
                </a:lnTo>
                <a:lnTo>
                  <a:pt x="139293" y="17932"/>
                </a:lnTo>
                <a:lnTo>
                  <a:pt x="100558" y="38963"/>
                </a:lnTo>
                <a:lnTo>
                  <a:pt x="66802" y="66802"/>
                </a:lnTo>
                <a:lnTo>
                  <a:pt x="38950" y="100558"/>
                </a:lnTo>
                <a:lnTo>
                  <a:pt x="17919" y="139306"/>
                </a:lnTo>
                <a:lnTo>
                  <a:pt x="4635" y="182118"/>
                </a:lnTo>
                <a:lnTo>
                  <a:pt x="0" y="228079"/>
                </a:lnTo>
                <a:lnTo>
                  <a:pt x="0" y="1140358"/>
                </a:lnTo>
                <a:lnTo>
                  <a:pt x="4635" y="1186319"/>
                </a:lnTo>
                <a:lnTo>
                  <a:pt x="17919" y="1229131"/>
                </a:lnTo>
                <a:lnTo>
                  <a:pt x="38950" y="1267879"/>
                </a:lnTo>
                <a:lnTo>
                  <a:pt x="66802" y="1301623"/>
                </a:lnTo>
                <a:lnTo>
                  <a:pt x="100558" y="1329474"/>
                </a:lnTo>
                <a:lnTo>
                  <a:pt x="139293" y="1350505"/>
                </a:lnTo>
                <a:lnTo>
                  <a:pt x="182105" y="1363802"/>
                </a:lnTo>
                <a:lnTo>
                  <a:pt x="228079" y="1368425"/>
                </a:lnTo>
                <a:lnTo>
                  <a:pt x="6872541" y="1368425"/>
                </a:lnTo>
                <a:lnTo>
                  <a:pt x="6918503" y="1363802"/>
                </a:lnTo>
                <a:lnTo>
                  <a:pt x="6961314" y="1350505"/>
                </a:lnTo>
                <a:lnTo>
                  <a:pt x="7000062" y="1329474"/>
                </a:lnTo>
                <a:lnTo>
                  <a:pt x="7033819" y="1301635"/>
                </a:lnTo>
                <a:lnTo>
                  <a:pt x="7061657" y="1267879"/>
                </a:lnTo>
                <a:lnTo>
                  <a:pt x="7082688" y="1229131"/>
                </a:lnTo>
                <a:lnTo>
                  <a:pt x="7095985" y="1186319"/>
                </a:lnTo>
                <a:lnTo>
                  <a:pt x="7100621" y="1140358"/>
                </a:lnTo>
                <a:close/>
              </a:path>
            </a:pathLst>
          </a:custGeom>
          <a:solidFill>
            <a:srgbClr val="FFFFFF"/>
          </a:solidFill>
        </p:spPr>
        <p:txBody>
          <a:bodyPr wrap="square" lIns="0" tIns="0" rIns="0" bIns="0" rtlCol="0"/>
          <a:lstStyle/>
          <a:p/>
        </p:txBody>
      </p:sp>
      <p:sp>
        <p:nvSpPr>
          <p:cNvPr id="5" name="object 5"/>
          <p:cNvSpPr txBox="1">
            <a:spLocks noGrp="1"/>
          </p:cNvSpPr>
          <p:nvPr>
            <p:ph type="title"/>
          </p:nvPr>
        </p:nvSpPr>
        <p:spPr>
          <a:xfrm>
            <a:off x="1194752" y="303212"/>
            <a:ext cx="3683000" cy="513080"/>
          </a:xfrm>
          <a:prstGeom prst="rect">
            <a:avLst/>
          </a:prstGeom>
        </p:spPr>
        <p:txBody>
          <a:bodyPr vert="horz" wrap="square" lIns="0" tIns="12700" rIns="0" bIns="0" rtlCol="0">
            <a:spAutoFit/>
          </a:bodyPr>
          <a:lstStyle/>
          <a:p>
            <a:pPr marL="12700">
              <a:lnSpc>
                <a:spcPct val="100000"/>
              </a:lnSpc>
              <a:spcBef>
                <a:spcPts val="100"/>
              </a:spcBef>
            </a:pPr>
            <a:r>
              <a:rPr sz="3200" spc="-10"/>
              <a:t>《细则》修订的背景</a:t>
            </a:r>
            <a:endParaRPr sz="3200"/>
          </a:p>
        </p:txBody>
      </p:sp>
      <p:sp>
        <p:nvSpPr>
          <p:cNvPr id="6" name="object 6"/>
          <p:cNvSpPr/>
          <p:nvPr/>
        </p:nvSpPr>
        <p:spPr>
          <a:xfrm>
            <a:off x="715962" y="2925762"/>
            <a:ext cx="4288155" cy="719455"/>
          </a:xfrm>
          <a:custGeom>
            <a:rect l="l" t="t" r="r" b="b"/>
            <a:pathLst>
              <a:path w="4288155" h="719454">
                <a:moveTo>
                  <a:pt x="4167979" y="719137"/>
                </a:moveTo>
                <a:lnTo>
                  <a:pt x="119858" y="719137"/>
                </a:lnTo>
                <a:lnTo>
                  <a:pt x="73204" y="709718"/>
                </a:lnTo>
                <a:lnTo>
                  <a:pt x="35105" y="684031"/>
                </a:lnTo>
                <a:lnTo>
                  <a:pt x="9419" y="645933"/>
                </a:lnTo>
                <a:lnTo>
                  <a:pt x="0" y="599279"/>
                </a:lnTo>
                <a:lnTo>
                  <a:pt x="0" y="119858"/>
                </a:lnTo>
                <a:lnTo>
                  <a:pt x="9419" y="73204"/>
                </a:lnTo>
                <a:lnTo>
                  <a:pt x="35105" y="35105"/>
                </a:lnTo>
                <a:lnTo>
                  <a:pt x="73204" y="9419"/>
                </a:lnTo>
                <a:lnTo>
                  <a:pt x="119858" y="0"/>
                </a:lnTo>
                <a:lnTo>
                  <a:pt x="4167979" y="0"/>
                </a:lnTo>
                <a:lnTo>
                  <a:pt x="4214633" y="9419"/>
                </a:lnTo>
                <a:lnTo>
                  <a:pt x="4252731" y="35105"/>
                </a:lnTo>
                <a:lnTo>
                  <a:pt x="4278418" y="73204"/>
                </a:lnTo>
                <a:lnTo>
                  <a:pt x="4287837" y="119858"/>
                </a:lnTo>
                <a:lnTo>
                  <a:pt x="4287837" y="599279"/>
                </a:lnTo>
                <a:lnTo>
                  <a:pt x="4278418" y="645933"/>
                </a:lnTo>
                <a:lnTo>
                  <a:pt x="4252731" y="684031"/>
                </a:lnTo>
                <a:lnTo>
                  <a:pt x="4214633" y="709718"/>
                </a:lnTo>
                <a:lnTo>
                  <a:pt x="4167979" y="719137"/>
                </a:lnTo>
                <a:close/>
              </a:path>
            </a:pathLst>
          </a:custGeom>
          <a:solidFill>
            <a:srgbClr val="C6D0D9"/>
          </a:solidFill>
        </p:spPr>
        <p:txBody>
          <a:bodyPr wrap="square" lIns="0" tIns="0" rIns="0" bIns="0" rtlCol="0"/>
          <a:lstStyle/>
          <a:p/>
        </p:txBody>
      </p:sp>
      <p:sp>
        <p:nvSpPr>
          <p:cNvPr id="7" name="object 7"/>
          <p:cNvSpPr/>
          <p:nvPr/>
        </p:nvSpPr>
        <p:spPr>
          <a:xfrm>
            <a:off x="715962" y="3989387"/>
            <a:ext cx="7025005" cy="719455"/>
          </a:xfrm>
          <a:custGeom>
            <a:rect l="l" t="t" r="r" b="b"/>
            <a:pathLst>
              <a:path w="7025005" h="719454">
                <a:moveTo>
                  <a:pt x="6904829" y="719137"/>
                </a:moveTo>
                <a:lnTo>
                  <a:pt x="119858" y="719137"/>
                </a:lnTo>
                <a:lnTo>
                  <a:pt x="73204" y="709718"/>
                </a:lnTo>
                <a:lnTo>
                  <a:pt x="35105" y="684032"/>
                </a:lnTo>
                <a:lnTo>
                  <a:pt x="9419" y="645933"/>
                </a:lnTo>
                <a:lnTo>
                  <a:pt x="0" y="599279"/>
                </a:lnTo>
                <a:lnTo>
                  <a:pt x="0" y="119858"/>
                </a:lnTo>
                <a:lnTo>
                  <a:pt x="9419" y="73204"/>
                </a:lnTo>
                <a:lnTo>
                  <a:pt x="35105" y="35105"/>
                </a:lnTo>
                <a:lnTo>
                  <a:pt x="73204" y="9419"/>
                </a:lnTo>
                <a:lnTo>
                  <a:pt x="119858" y="0"/>
                </a:lnTo>
                <a:lnTo>
                  <a:pt x="6904829" y="0"/>
                </a:lnTo>
                <a:lnTo>
                  <a:pt x="6951482" y="9419"/>
                </a:lnTo>
                <a:lnTo>
                  <a:pt x="6989581" y="35105"/>
                </a:lnTo>
                <a:lnTo>
                  <a:pt x="7015268" y="73204"/>
                </a:lnTo>
                <a:lnTo>
                  <a:pt x="7024687" y="119858"/>
                </a:lnTo>
                <a:lnTo>
                  <a:pt x="7024687" y="599279"/>
                </a:lnTo>
                <a:lnTo>
                  <a:pt x="7015268" y="645933"/>
                </a:lnTo>
                <a:lnTo>
                  <a:pt x="6989581" y="684032"/>
                </a:lnTo>
                <a:lnTo>
                  <a:pt x="6951483" y="709718"/>
                </a:lnTo>
                <a:lnTo>
                  <a:pt x="6904829" y="719137"/>
                </a:lnTo>
                <a:close/>
              </a:path>
            </a:pathLst>
          </a:custGeom>
          <a:solidFill>
            <a:srgbClr val="C6D0D9"/>
          </a:solidFill>
        </p:spPr>
        <p:txBody>
          <a:bodyPr wrap="square" lIns="0" tIns="0" rIns="0" bIns="0" rtlCol="0"/>
          <a:lstStyle/>
          <a:p/>
        </p:txBody>
      </p:sp>
      <p:sp>
        <p:nvSpPr>
          <p:cNvPr id="8" name="object 8"/>
          <p:cNvSpPr/>
          <p:nvPr/>
        </p:nvSpPr>
        <p:spPr>
          <a:xfrm>
            <a:off x="715962" y="5067299"/>
            <a:ext cx="8104505" cy="719455"/>
          </a:xfrm>
          <a:custGeom>
            <a:rect l="l" t="t" r="r" b="b"/>
            <a:pathLst>
              <a:path w="8104505" h="719454">
                <a:moveTo>
                  <a:pt x="7984329" y="719137"/>
                </a:moveTo>
                <a:lnTo>
                  <a:pt x="119858" y="719137"/>
                </a:lnTo>
                <a:lnTo>
                  <a:pt x="73204" y="709718"/>
                </a:lnTo>
                <a:lnTo>
                  <a:pt x="35105" y="684032"/>
                </a:lnTo>
                <a:lnTo>
                  <a:pt x="9419" y="645933"/>
                </a:lnTo>
                <a:lnTo>
                  <a:pt x="0" y="599279"/>
                </a:lnTo>
                <a:lnTo>
                  <a:pt x="0" y="119858"/>
                </a:lnTo>
                <a:lnTo>
                  <a:pt x="9419" y="73204"/>
                </a:lnTo>
                <a:lnTo>
                  <a:pt x="35105" y="35105"/>
                </a:lnTo>
                <a:lnTo>
                  <a:pt x="73204" y="9419"/>
                </a:lnTo>
                <a:lnTo>
                  <a:pt x="119858" y="0"/>
                </a:lnTo>
                <a:lnTo>
                  <a:pt x="7984329" y="0"/>
                </a:lnTo>
                <a:lnTo>
                  <a:pt x="8030982" y="9419"/>
                </a:lnTo>
                <a:lnTo>
                  <a:pt x="8069081" y="35105"/>
                </a:lnTo>
                <a:lnTo>
                  <a:pt x="8094768" y="73204"/>
                </a:lnTo>
                <a:lnTo>
                  <a:pt x="8104187" y="119858"/>
                </a:lnTo>
                <a:lnTo>
                  <a:pt x="8104187" y="599279"/>
                </a:lnTo>
                <a:lnTo>
                  <a:pt x="8094768" y="645933"/>
                </a:lnTo>
                <a:lnTo>
                  <a:pt x="8069081" y="684032"/>
                </a:lnTo>
                <a:lnTo>
                  <a:pt x="8030983" y="709718"/>
                </a:lnTo>
                <a:lnTo>
                  <a:pt x="7984329" y="719137"/>
                </a:lnTo>
                <a:close/>
              </a:path>
            </a:pathLst>
          </a:custGeom>
          <a:solidFill>
            <a:srgbClr val="C6D0D9"/>
          </a:solidFill>
        </p:spPr>
        <p:txBody>
          <a:bodyPr wrap="square" lIns="0" tIns="0" rIns="0" bIns="0" rtlCol="0"/>
          <a:lstStyle/>
          <a:p/>
        </p:txBody>
      </p:sp>
      <p:sp>
        <p:nvSpPr>
          <p:cNvPr id="9" name="object 9"/>
          <p:cNvSpPr txBox="1"/>
          <p:nvPr/>
        </p:nvSpPr>
        <p:spPr>
          <a:xfrm>
            <a:off x="829807" y="1740052"/>
            <a:ext cx="7848600" cy="3924300"/>
          </a:xfrm>
          <a:prstGeom prst="rect">
            <a:avLst/>
          </a:prstGeom>
        </p:spPr>
        <p:txBody>
          <a:bodyPr vert="horz" wrap="square" lIns="0" tIns="12700" rIns="0" bIns="0" rtlCol="0">
            <a:spAutoFit/>
          </a:bodyPr>
          <a:lstStyle/>
          <a:p>
            <a:pPr marL="626110" marR="673735" indent="495300">
              <a:lnSpc>
                <a:spcPct val="100000"/>
              </a:lnSpc>
              <a:spcBef>
                <a:spcPts val="100"/>
              </a:spcBef>
            </a:pPr>
            <a:r>
              <a:rPr sz="2800" b="1" spc="-5">
                <a:latin typeface="Microsoft JhengHei"/>
                <a:cs typeface="Microsoft JhengHei"/>
              </a:rPr>
              <a:t>发展党员工作中出现的新情况新问题对修订《细则》提出了客观要求</a:t>
            </a:r>
            <a:endParaRPr sz="2800">
              <a:latin typeface="Microsoft JhengHei"/>
              <a:cs typeface="Microsoft JhengHei"/>
            </a:endParaRPr>
          </a:p>
          <a:p>
            <a:pPr>
              <a:lnSpc>
                <a:spcPct val="100000"/>
              </a:lnSpc>
              <a:spcBef>
                <a:spcPts val="75"/>
              </a:spcBef>
            </a:pPr>
            <a:endParaRPr sz="2000">
              <a:latin typeface="Microsoft JhengHei"/>
              <a:cs typeface="Microsoft JhengHei"/>
            </a:endParaRPr>
          </a:p>
          <a:p>
            <a:pPr marL="12700">
              <a:lnSpc>
                <a:spcPct val="100000"/>
              </a:lnSpc>
            </a:pPr>
            <a:r>
              <a:rPr sz="2800" b="1" spc="-5">
                <a:latin typeface="Microsoft JhengHei"/>
                <a:cs typeface="Microsoft JhengHei"/>
              </a:rPr>
              <a:t>入党动机多样化、复杂化</a:t>
            </a:r>
            <a:endParaRPr sz="2800">
              <a:latin typeface="Microsoft JhengHei"/>
              <a:cs typeface="Microsoft JhengHei"/>
            </a:endParaRPr>
          </a:p>
          <a:p>
            <a:pPr>
              <a:lnSpc>
                <a:spcPct val="100000"/>
              </a:lnSpc>
              <a:spcBef>
                <a:spcPts val="50"/>
              </a:spcBef>
            </a:pPr>
            <a:endParaRPr sz="2700">
              <a:latin typeface="Microsoft JhengHei"/>
              <a:cs typeface="Microsoft JhengHei"/>
            </a:endParaRPr>
          </a:p>
          <a:p>
            <a:pPr marL="12700">
              <a:lnSpc>
                <a:spcPct val="100000"/>
              </a:lnSpc>
            </a:pPr>
            <a:r>
              <a:rPr sz="2800" b="1" spc="-5">
                <a:latin typeface="Microsoft JhengHei"/>
                <a:cs typeface="Microsoft JhengHei"/>
              </a:rPr>
              <a:t>在流动人员中发展党员成为一项重大课题</a:t>
            </a:r>
            <a:endParaRPr sz="2800">
              <a:latin typeface="Microsoft JhengHei"/>
              <a:cs typeface="Microsoft JhengHei"/>
            </a:endParaRPr>
          </a:p>
          <a:p>
            <a:pPr>
              <a:lnSpc>
                <a:spcPct val="100000"/>
              </a:lnSpc>
              <a:spcBef>
                <a:spcPts val="70"/>
              </a:spcBef>
            </a:pPr>
            <a:endParaRPr sz="2750">
              <a:latin typeface="Microsoft JhengHei"/>
              <a:cs typeface="Microsoft JhengHei"/>
            </a:endParaRPr>
          </a:p>
          <a:p>
            <a:pPr marL="12700">
              <a:lnSpc>
                <a:spcPct val="100000"/>
              </a:lnSpc>
            </a:pPr>
            <a:r>
              <a:rPr sz="2800" b="1" spc="-5">
                <a:latin typeface="Microsoft JhengHei"/>
                <a:cs typeface="Microsoft JhengHei"/>
              </a:rPr>
              <a:t>一些党组织对发展党员把关不严、新党员质量不高</a:t>
            </a:r>
            <a:endParaRPr sz="2800">
              <a:latin typeface="Microsoft JhengHei"/>
              <a:cs typeface="Microsoft JhengHei"/>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228332" y="249237"/>
            <a:ext cx="499745" cy="626745"/>
          </a:xfrm>
          <a:custGeom>
            <a:rect l="l" t="t" r="r" b="b"/>
            <a:pathLst>
              <a:path w="499745" h="626744">
                <a:moveTo>
                  <a:pt x="482047" y="416063"/>
                </a:moveTo>
                <a:lnTo>
                  <a:pt x="391705" y="416063"/>
                </a:lnTo>
                <a:lnTo>
                  <a:pt x="407004" y="374910"/>
                </a:lnTo>
                <a:lnTo>
                  <a:pt x="415611" y="330934"/>
                </a:lnTo>
                <a:lnTo>
                  <a:pt x="417652" y="285154"/>
                </a:lnTo>
                <a:lnTo>
                  <a:pt x="413254" y="238593"/>
                </a:lnTo>
                <a:lnTo>
                  <a:pt x="402542" y="192271"/>
                </a:lnTo>
                <a:lnTo>
                  <a:pt x="385644" y="147210"/>
                </a:lnTo>
                <a:lnTo>
                  <a:pt x="362685" y="104431"/>
                </a:lnTo>
                <a:lnTo>
                  <a:pt x="333792" y="64956"/>
                </a:lnTo>
                <a:lnTo>
                  <a:pt x="299091" y="29805"/>
                </a:lnTo>
                <a:lnTo>
                  <a:pt x="258708" y="0"/>
                </a:lnTo>
                <a:lnTo>
                  <a:pt x="289693" y="4749"/>
                </a:lnTo>
                <a:lnTo>
                  <a:pt x="352345" y="31166"/>
                </a:lnTo>
                <a:lnTo>
                  <a:pt x="410726" y="78424"/>
                </a:lnTo>
                <a:lnTo>
                  <a:pt x="436374" y="109226"/>
                </a:lnTo>
                <a:lnTo>
                  <a:pt x="458624" y="144466"/>
                </a:lnTo>
                <a:lnTo>
                  <a:pt x="476700" y="183887"/>
                </a:lnTo>
                <a:lnTo>
                  <a:pt x="489824" y="227232"/>
                </a:lnTo>
                <a:lnTo>
                  <a:pt x="497221" y="274244"/>
                </a:lnTo>
                <a:lnTo>
                  <a:pt x="498113" y="324666"/>
                </a:lnTo>
                <a:lnTo>
                  <a:pt x="491724" y="378239"/>
                </a:lnTo>
                <a:lnTo>
                  <a:pt x="482047" y="416063"/>
                </a:lnTo>
                <a:close/>
              </a:path>
              <a:path w="499745" h="626744">
                <a:moveTo>
                  <a:pt x="268995" y="104803"/>
                </a:moveTo>
                <a:lnTo>
                  <a:pt x="204625" y="104803"/>
                </a:lnTo>
                <a:lnTo>
                  <a:pt x="226195" y="97580"/>
                </a:lnTo>
                <a:lnTo>
                  <a:pt x="250290" y="80901"/>
                </a:lnTo>
                <a:lnTo>
                  <a:pt x="268995" y="104803"/>
                </a:lnTo>
                <a:close/>
              </a:path>
              <a:path w="499745" h="626744">
                <a:moveTo>
                  <a:pt x="116451" y="342516"/>
                </a:moveTo>
                <a:lnTo>
                  <a:pt x="46585" y="256362"/>
                </a:lnTo>
                <a:lnTo>
                  <a:pt x="170323" y="98762"/>
                </a:lnTo>
                <a:lnTo>
                  <a:pt x="185896" y="104541"/>
                </a:lnTo>
                <a:lnTo>
                  <a:pt x="204625" y="104803"/>
                </a:lnTo>
                <a:lnTo>
                  <a:pt x="268995" y="104803"/>
                </a:lnTo>
                <a:lnTo>
                  <a:pt x="285644" y="126079"/>
                </a:lnTo>
                <a:lnTo>
                  <a:pt x="224196" y="205930"/>
                </a:lnTo>
                <a:lnTo>
                  <a:pt x="287012" y="284730"/>
                </a:lnTo>
                <a:lnTo>
                  <a:pt x="161906" y="284730"/>
                </a:lnTo>
                <a:lnTo>
                  <a:pt x="116451" y="342516"/>
                </a:lnTo>
                <a:close/>
              </a:path>
              <a:path w="499745" h="626744">
                <a:moveTo>
                  <a:pt x="477863" y="524707"/>
                </a:moveTo>
                <a:lnTo>
                  <a:pt x="236218" y="524707"/>
                </a:lnTo>
                <a:lnTo>
                  <a:pt x="280539" y="515894"/>
                </a:lnTo>
                <a:lnTo>
                  <a:pt x="327731" y="493812"/>
                </a:lnTo>
                <a:lnTo>
                  <a:pt x="161906" y="284730"/>
                </a:lnTo>
                <a:lnTo>
                  <a:pt x="287012" y="284730"/>
                </a:lnTo>
                <a:lnTo>
                  <a:pt x="391705" y="416063"/>
                </a:lnTo>
                <a:lnTo>
                  <a:pt x="482047" y="416063"/>
                </a:lnTo>
                <a:lnTo>
                  <a:pt x="477277" y="434707"/>
                </a:lnTo>
                <a:lnTo>
                  <a:pt x="453995" y="493812"/>
                </a:lnTo>
                <a:lnTo>
                  <a:pt x="477863" y="524707"/>
                </a:lnTo>
                <a:close/>
              </a:path>
              <a:path w="499745" h="626744">
                <a:moveTo>
                  <a:pt x="28593" y="621205"/>
                </a:moveTo>
                <a:lnTo>
                  <a:pt x="16085" y="614769"/>
                </a:lnTo>
                <a:lnTo>
                  <a:pt x="6181" y="602030"/>
                </a:lnTo>
                <a:lnTo>
                  <a:pt x="0" y="573088"/>
                </a:lnTo>
                <a:lnTo>
                  <a:pt x="8496" y="547002"/>
                </a:lnTo>
                <a:lnTo>
                  <a:pt x="26778" y="529781"/>
                </a:lnTo>
                <a:lnTo>
                  <a:pt x="49952" y="527433"/>
                </a:lnTo>
                <a:lnTo>
                  <a:pt x="40627" y="514612"/>
                </a:lnTo>
                <a:lnTo>
                  <a:pt x="31539" y="501298"/>
                </a:lnTo>
                <a:lnTo>
                  <a:pt x="22609" y="487393"/>
                </a:lnTo>
                <a:lnTo>
                  <a:pt x="13757" y="472798"/>
                </a:lnTo>
                <a:lnTo>
                  <a:pt x="49952" y="427620"/>
                </a:lnTo>
                <a:lnTo>
                  <a:pt x="83230" y="460344"/>
                </a:lnTo>
                <a:lnTo>
                  <a:pt x="118274" y="488068"/>
                </a:lnTo>
                <a:lnTo>
                  <a:pt x="155307" y="509140"/>
                </a:lnTo>
                <a:lnTo>
                  <a:pt x="194548" y="521904"/>
                </a:lnTo>
                <a:lnTo>
                  <a:pt x="236218" y="524707"/>
                </a:lnTo>
                <a:lnTo>
                  <a:pt x="477863" y="524707"/>
                </a:lnTo>
                <a:lnTo>
                  <a:pt x="499449" y="552649"/>
                </a:lnTo>
                <a:lnTo>
                  <a:pt x="495119" y="557902"/>
                </a:lnTo>
                <a:lnTo>
                  <a:pt x="76889" y="557902"/>
                </a:lnTo>
                <a:lnTo>
                  <a:pt x="77993" y="572661"/>
                </a:lnTo>
                <a:lnTo>
                  <a:pt x="74363" y="587715"/>
                </a:lnTo>
                <a:lnTo>
                  <a:pt x="66945" y="601784"/>
                </a:lnTo>
                <a:lnTo>
                  <a:pt x="56686" y="613587"/>
                </a:lnTo>
                <a:lnTo>
                  <a:pt x="42521" y="620942"/>
                </a:lnTo>
                <a:lnTo>
                  <a:pt x="28593" y="621205"/>
                </a:lnTo>
                <a:close/>
              </a:path>
              <a:path w="499745" h="626744">
                <a:moveTo>
                  <a:pt x="245583" y="626750"/>
                </a:moveTo>
                <a:lnTo>
                  <a:pt x="199956" y="624397"/>
                </a:lnTo>
                <a:lnTo>
                  <a:pt x="156494" y="611955"/>
                </a:lnTo>
                <a:lnTo>
                  <a:pt x="115403" y="589698"/>
                </a:lnTo>
                <a:lnTo>
                  <a:pt x="76889" y="557902"/>
                </a:lnTo>
                <a:lnTo>
                  <a:pt x="495119" y="557902"/>
                </a:lnTo>
                <a:lnTo>
                  <a:pt x="484725" y="570510"/>
                </a:lnTo>
                <a:lnTo>
                  <a:pt x="393388" y="570510"/>
                </a:lnTo>
                <a:lnTo>
                  <a:pt x="342505" y="600082"/>
                </a:lnTo>
                <a:lnTo>
                  <a:pt x="293168" y="618737"/>
                </a:lnTo>
                <a:lnTo>
                  <a:pt x="245583" y="626750"/>
                </a:lnTo>
                <a:close/>
              </a:path>
              <a:path w="499745" h="626744">
                <a:moveTo>
                  <a:pt x="439685" y="625145"/>
                </a:moveTo>
                <a:lnTo>
                  <a:pt x="393388" y="570510"/>
                </a:lnTo>
                <a:lnTo>
                  <a:pt x="484725" y="570510"/>
                </a:lnTo>
                <a:lnTo>
                  <a:pt x="439685" y="625145"/>
                </a:lnTo>
                <a:close/>
              </a:path>
            </a:pathLst>
          </a:custGeom>
          <a:solidFill>
            <a:srgbClr val="C00000"/>
          </a:solidFill>
        </p:spPr>
        <p:txBody>
          <a:bodyPr wrap="square" lIns="0" tIns="0" rIns="0" bIns="0" rtlCol="0"/>
          <a:lstStyle/>
          <a:p/>
        </p:txBody>
      </p:sp>
      <p:sp>
        <p:nvSpPr>
          <p:cNvPr id="3" name="object 3"/>
          <p:cNvSpPr/>
          <p:nvPr/>
        </p:nvSpPr>
        <p:spPr>
          <a:xfrm>
            <a:off x="0" y="1079500"/>
            <a:ext cx="9144000" cy="14604"/>
          </a:xfrm>
          <a:custGeom>
            <a:rect l="l" t="t" r="r" b="b"/>
            <a:pathLst>
              <a:path w="9144000" h="14604">
                <a:moveTo>
                  <a:pt x="0" y="14287"/>
                </a:moveTo>
                <a:lnTo>
                  <a:pt x="9144000" y="0"/>
                </a:lnTo>
              </a:path>
            </a:pathLst>
          </a:custGeom>
          <a:ln w="12700">
            <a:solidFill>
              <a:srgbClr val="C00000"/>
            </a:solidFill>
          </a:ln>
        </p:spPr>
        <p:txBody>
          <a:bodyPr wrap="square" lIns="0" tIns="0" rIns="0" bIns="0" rtlCol="0"/>
          <a:lstStyle/>
          <a:p/>
        </p:txBody>
      </p:sp>
      <p:pic>
        <p:nvPicPr>
          <p:cNvPr id="4" name="object 4"/>
          <p:cNvPicPr/>
          <p:nvPr/>
        </p:nvPicPr>
        <p:blipFill>
          <a:blip r:embed="rId2"/>
          <a:stretch>
            <a:fillRect/>
          </a:stretch>
        </p:blipFill>
        <p:spPr>
          <a:xfrm>
            <a:off x="863600" y="2603500"/>
            <a:ext cx="2414587" cy="1139825"/>
          </a:xfrm>
          <a:prstGeom prst="rect">
            <a:avLst/>
          </a:prstGeom>
        </p:spPr>
      </p:pic>
      <p:pic>
        <p:nvPicPr>
          <p:cNvPr id="5" name="object 5"/>
          <p:cNvPicPr/>
          <p:nvPr/>
        </p:nvPicPr>
        <p:blipFill>
          <a:blip r:embed="rId3"/>
          <a:stretch>
            <a:fillRect/>
          </a:stretch>
        </p:blipFill>
        <p:spPr>
          <a:xfrm>
            <a:off x="5867400" y="2590800"/>
            <a:ext cx="2384425" cy="1158875"/>
          </a:xfrm>
          <a:prstGeom prst="rect">
            <a:avLst/>
          </a:prstGeom>
        </p:spPr>
      </p:pic>
      <p:sp>
        <p:nvSpPr>
          <p:cNvPr id="6" name="object 6"/>
          <p:cNvSpPr txBox="1"/>
          <p:nvPr/>
        </p:nvSpPr>
        <p:spPr>
          <a:xfrm>
            <a:off x="996950" y="3978207"/>
            <a:ext cx="2159000" cy="1108710"/>
          </a:xfrm>
          <a:prstGeom prst="rect">
            <a:avLst/>
          </a:prstGeom>
        </p:spPr>
        <p:txBody>
          <a:bodyPr vert="horz" wrap="square" lIns="0" tIns="121285" rIns="0" bIns="0" rtlCol="0">
            <a:spAutoFit/>
          </a:bodyPr>
          <a:lstStyle/>
          <a:p>
            <a:pPr algn="ctr">
              <a:lnSpc>
                <a:spcPct val="100000"/>
              </a:lnSpc>
              <a:spcBef>
                <a:spcPts val="955"/>
              </a:spcBef>
            </a:pPr>
            <a:r>
              <a:rPr sz="1500" b="1" spc="-10">
                <a:solidFill>
                  <a:srgbClr val="C00000"/>
                </a:solidFill>
                <a:latin typeface="Microsoft JhengHei"/>
                <a:cs typeface="Microsoft JhengHei"/>
              </a:rPr>
              <a:t>点击此处添加标题</a:t>
            </a:r>
            <a:endParaRPr sz="1500">
              <a:latin typeface="Microsoft JhengHei"/>
              <a:cs typeface="Microsoft JhengHei"/>
            </a:endParaRPr>
          </a:p>
          <a:p>
            <a:pPr marL="12700" marR="5080" algn="ctr">
              <a:lnSpc>
                <a:spcPct val="130000"/>
              </a:lnSpc>
              <a:spcBef>
                <a:spcPts val="254"/>
              </a:spcBef>
            </a:pPr>
            <a:r>
              <a:rPr sz="1200" spc="-5">
                <a:solidFill>
                  <a:srgbClr val="404040"/>
                </a:solidFill>
                <a:latin typeface="宋体"/>
                <a:cs typeface="宋体"/>
              </a:rPr>
              <a:t>添加标题此处添加标题此处添加标题此处添加标题添加标题此处添加标题此处添加标题</a:t>
            </a:r>
            <a:endParaRPr sz="1200">
              <a:latin typeface="宋体"/>
              <a:cs typeface="宋体"/>
            </a:endParaRPr>
          </a:p>
        </p:txBody>
      </p:sp>
      <p:sp>
        <p:nvSpPr>
          <p:cNvPr id="7" name="object 7"/>
          <p:cNvSpPr txBox="1"/>
          <p:nvPr/>
        </p:nvSpPr>
        <p:spPr>
          <a:xfrm>
            <a:off x="5869583" y="3978207"/>
            <a:ext cx="2159000" cy="1108710"/>
          </a:xfrm>
          <a:prstGeom prst="rect">
            <a:avLst/>
          </a:prstGeom>
        </p:spPr>
        <p:txBody>
          <a:bodyPr vert="horz" wrap="square" lIns="0" tIns="121285" rIns="0" bIns="0" rtlCol="0">
            <a:spAutoFit/>
          </a:bodyPr>
          <a:lstStyle/>
          <a:p>
            <a:pPr algn="ctr">
              <a:lnSpc>
                <a:spcPct val="100000"/>
              </a:lnSpc>
              <a:spcBef>
                <a:spcPts val="955"/>
              </a:spcBef>
            </a:pPr>
            <a:r>
              <a:rPr sz="1500" b="1" spc="-10">
                <a:solidFill>
                  <a:srgbClr val="C00000"/>
                </a:solidFill>
                <a:latin typeface="Microsoft JhengHei"/>
                <a:cs typeface="Microsoft JhengHei"/>
              </a:rPr>
              <a:t>点击此处添加标题</a:t>
            </a:r>
            <a:endParaRPr sz="1500">
              <a:latin typeface="Microsoft JhengHei"/>
              <a:cs typeface="Microsoft JhengHei"/>
            </a:endParaRPr>
          </a:p>
          <a:p>
            <a:pPr marL="12065" marR="5080" algn="ctr">
              <a:lnSpc>
                <a:spcPct val="130000"/>
              </a:lnSpc>
              <a:spcBef>
                <a:spcPts val="254"/>
              </a:spcBef>
            </a:pPr>
            <a:r>
              <a:rPr sz="1200" spc="-5">
                <a:solidFill>
                  <a:srgbClr val="404040"/>
                </a:solidFill>
                <a:latin typeface="宋体"/>
                <a:cs typeface="宋体"/>
              </a:rPr>
              <a:t>添加标题此处添加标题此处添加标题此处添加标题添加标题此处添加标题此处添加标题</a:t>
            </a:r>
            <a:endParaRPr sz="1200">
              <a:latin typeface="宋体"/>
              <a:cs typeface="宋体"/>
            </a:endParaRPr>
          </a:p>
        </p:txBody>
      </p:sp>
      <p:pic>
        <p:nvPicPr>
          <p:cNvPr id="8" name="object 8"/>
          <p:cNvPicPr/>
          <p:nvPr/>
        </p:nvPicPr>
        <p:blipFill>
          <a:blip r:embed="rId4"/>
          <a:stretch>
            <a:fillRect/>
          </a:stretch>
        </p:blipFill>
        <p:spPr>
          <a:xfrm>
            <a:off x="3200400" y="1270000"/>
            <a:ext cx="2743200" cy="3614737"/>
          </a:xfrm>
          <a:prstGeom prst="rect">
            <a:avLst/>
          </a:prstGeom>
        </p:spPr>
      </p:pic>
      <p:sp>
        <p:nvSpPr>
          <p:cNvPr id="9" name="object 9"/>
          <p:cNvSpPr txBox="1">
            <a:spLocks noGrp="1"/>
          </p:cNvSpPr>
          <p:nvPr>
            <p:ph type="title"/>
          </p:nvPr>
        </p:nvSpPr>
        <p:spPr>
          <a:xfrm>
            <a:off x="832802" y="1094600"/>
            <a:ext cx="4902200" cy="391160"/>
          </a:xfrm>
          <a:prstGeom prst="rect">
            <a:avLst/>
          </a:prstGeom>
        </p:spPr>
        <p:txBody>
          <a:bodyPr vert="horz" wrap="square" lIns="0" tIns="12700" rIns="0" bIns="0" rtlCol="0">
            <a:spAutoFit/>
          </a:bodyPr>
          <a:lstStyle/>
          <a:p>
            <a:pPr marL="12700">
              <a:lnSpc>
                <a:spcPct val="100000"/>
              </a:lnSpc>
              <a:spcBef>
                <a:spcPts val="100"/>
              </a:spcBef>
            </a:pPr>
            <a:r>
              <a:rPr sz="2400" spc="-5">
                <a:solidFill>
                  <a:srgbClr val="C00000"/>
                </a:solidFill>
                <a:latin typeface="微软雅黑"/>
                <a:cs typeface="微软雅黑"/>
              </a:rPr>
              <a:t>备用页，如无需添加内容可删除本页</a:t>
            </a:r>
            <a:endParaRPr sz="24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243012" y="2776537"/>
            <a:ext cx="3467100" cy="3249930"/>
            <a:chOff x="1243012" y="2776537"/>
            <a:chExt cx="3467100" cy="3249930"/>
          </a:xfrm>
        </p:grpSpPr>
        <p:sp>
          <p:nvSpPr>
            <p:cNvPr id="3" name="object 3"/>
            <p:cNvSpPr/>
            <p:nvPr/>
          </p:nvSpPr>
          <p:spPr>
            <a:xfrm>
              <a:off x="1247775" y="2781300"/>
              <a:ext cx="3457575" cy="3240405"/>
            </a:xfrm>
            <a:custGeom>
              <a:rect l="l" t="t" r="r" b="b"/>
              <a:pathLst>
                <a:path w="3457575" h="3240404">
                  <a:moveTo>
                    <a:pt x="2328434" y="3240087"/>
                  </a:moveTo>
                  <a:lnTo>
                    <a:pt x="0" y="3240087"/>
                  </a:lnTo>
                  <a:lnTo>
                    <a:pt x="0" y="0"/>
                  </a:lnTo>
                  <a:lnTo>
                    <a:pt x="2328434" y="0"/>
                  </a:lnTo>
                  <a:lnTo>
                    <a:pt x="2328434" y="836428"/>
                  </a:lnTo>
                  <a:lnTo>
                    <a:pt x="2856506" y="836428"/>
                  </a:lnTo>
                  <a:lnTo>
                    <a:pt x="2856506" y="412365"/>
                  </a:lnTo>
                  <a:lnTo>
                    <a:pt x="3457575" y="1620043"/>
                  </a:lnTo>
                  <a:lnTo>
                    <a:pt x="2856506" y="2827721"/>
                  </a:lnTo>
                  <a:lnTo>
                    <a:pt x="2856506" y="2403659"/>
                  </a:lnTo>
                  <a:lnTo>
                    <a:pt x="2328434" y="2403659"/>
                  </a:lnTo>
                  <a:lnTo>
                    <a:pt x="2328434" y="3240087"/>
                  </a:lnTo>
                  <a:close/>
                </a:path>
              </a:pathLst>
            </a:custGeom>
            <a:solidFill>
              <a:srgbClr val="FFFFFF"/>
            </a:solidFill>
          </p:spPr>
          <p:txBody>
            <a:bodyPr wrap="square" lIns="0" tIns="0" rIns="0" bIns="0" rtlCol="0"/>
            <a:lstStyle/>
            <a:p/>
          </p:txBody>
        </p:sp>
        <p:sp>
          <p:nvSpPr>
            <p:cNvPr id="4" name="object 4"/>
            <p:cNvSpPr/>
            <p:nvPr/>
          </p:nvSpPr>
          <p:spPr>
            <a:xfrm>
              <a:off x="1247775" y="2781300"/>
              <a:ext cx="3457575" cy="3240405"/>
            </a:xfrm>
            <a:custGeom>
              <a:rect l="l" t="t" r="r" b="b"/>
              <a:pathLst>
                <a:path w="3457575" h="3240404">
                  <a:moveTo>
                    <a:pt x="0" y="0"/>
                  </a:moveTo>
                  <a:lnTo>
                    <a:pt x="2328434" y="0"/>
                  </a:lnTo>
                  <a:lnTo>
                    <a:pt x="2328434" y="836428"/>
                  </a:lnTo>
                  <a:lnTo>
                    <a:pt x="2856506" y="836428"/>
                  </a:lnTo>
                  <a:lnTo>
                    <a:pt x="2856506" y="412365"/>
                  </a:lnTo>
                  <a:lnTo>
                    <a:pt x="3457575" y="1620043"/>
                  </a:lnTo>
                  <a:lnTo>
                    <a:pt x="2856506" y="2827721"/>
                  </a:lnTo>
                  <a:lnTo>
                    <a:pt x="2856506" y="2403659"/>
                  </a:lnTo>
                  <a:lnTo>
                    <a:pt x="2328434" y="2403659"/>
                  </a:lnTo>
                  <a:lnTo>
                    <a:pt x="2328434" y="3240087"/>
                  </a:lnTo>
                  <a:lnTo>
                    <a:pt x="0" y="3240087"/>
                  </a:lnTo>
                  <a:lnTo>
                    <a:pt x="0" y="0"/>
                  </a:lnTo>
                  <a:close/>
                </a:path>
              </a:pathLst>
            </a:custGeom>
            <a:ln w="9525">
              <a:solidFill>
                <a:srgbClr val="B90000"/>
              </a:solidFill>
            </a:ln>
          </p:spPr>
          <p:txBody>
            <a:bodyPr wrap="square" lIns="0" tIns="0" rIns="0" bIns="0" rtlCol="0"/>
            <a:lstStyle/>
            <a:p/>
          </p:txBody>
        </p:sp>
        <p:sp>
          <p:nvSpPr>
            <p:cNvPr id="5" name="object 5"/>
            <p:cNvSpPr/>
            <p:nvPr/>
          </p:nvSpPr>
          <p:spPr>
            <a:xfrm>
              <a:off x="1781174" y="2925762"/>
              <a:ext cx="1262380" cy="719455"/>
            </a:xfrm>
            <a:custGeom>
              <a:rect l="l" t="t" r="r" b="b"/>
              <a:pathLst>
                <a:path w="1262380" h="719454">
                  <a:moveTo>
                    <a:pt x="1142204" y="719137"/>
                  </a:moveTo>
                  <a:lnTo>
                    <a:pt x="119858" y="719137"/>
                  </a:lnTo>
                  <a:lnTo>
                    <a:pt x="73204" y="709718"/>
                  </a:lnTo>
                  <a:lnTo>
                    <a:pt x="35105" y="684031"/>
                  </a:lnTo>
                  <a:lnTo>
                    <a:pt x="9419" y="645933"/>
                  </a:lnTo>
                  <a:lnTo>
                    <a:pt x="0" y="599279"/>
                  </a:lnTo>
                  <a:lnTo>
                    <a:pt x="0" y="119858"/>
                  </a:lnTo>
                  <a:lnTo>
                    <a:pt x="9419" y="73204"/>
                  </a:lnTo>
                  <a:lnTo>
                    <a:pt x="35105" y="35105"/>
                  </a:lnTo>
                  <a:lnTo>
                    <a:pt x="73204" y="9419"/>
                  </a:lnTo>
                  <a:lnTo>
                    <a:pt x="119858" y="0"/>
                  </a:lnTo>
                  <a:lnTo>
                    <a:pt x="1142204" y="0"/>
                  </a:lnTo>
                  <a:lnTo>
                    <a:pt x="1188858" y="9419"/>
                  </a:lnTo>
                  <a:lnTo>
                    <a:pt x="1226956" y="35105"/>
                  </a:lnTo>
                  <a:lnTo>
                    <a:pt x="1252643" y="73204"/>
                  </a:lnTo>
                  <a:lnTo>
                    <a:pt x="1262062" y="119858"/>
                  </a:lnTo>
                  <a:lnTo>
                    <a:pt x="1262062" y="599279"/>
                  </a:lnTo>
                  <a:lnTo>
                    <a:pt x="1252643" y="645933"/>
                  </a:lnTo>
                  <a:lnTo>
                    <a:pt x="1226956" y="684031"/>
                  </a:lnTo>
                  <a:lnTo>
                    <a:pt x="1188858" y="709718"/>
                  </a:lnTo>
                  <a:lnTo>
                    <a:pt x="1142204" y="719137"/>
                  </a:lnTo>
                  <a:close/>
                </a:path>
              </a:pathLst>
            </a:custGeom>
            <a:solidFill>
              <a:srgbClr val="EBEFF2"/>
            </a:solidFill>
          </p:spPr>
          <p:txBody>
            <a:bodyPr wrap="square" lIns="0" tIns="0" rIns="0" bIns="0" rtlCol="0"/>
            <a:lstStyle/>
            <a:p/>
          </p:txBody>
        </p:sp>
      </p:grpSp>
      <p:sp>
        <p:nvSpPr>
          <p:cNvPr id="6" name="object 6"/>
          <p:cNvSpPr txBox="1"/>
          <p:nvPr/>
        </p:nvSpPr>
        <p:spPr>
          <a:xfrm>
            <a:off x="8333422" y="6277130"/>
            <a:ext cx="122555" cy="208279"/>
          </a:xfrm>
          <a:prstGeom prst="rect">
            <a:avLst/>
          </a:prstGeom>
        </p:spPr>
        <p:txBody>
          <a:bodyPr vert="horz" wrap="square" lIns="0" tIns="12700" rIns="0" bIns="0" rtlCol="0">
            <a:spAutoFit/>
          </a:bodyPr>
          <a:lstStyle/>
          <a:p>
            <a:pPr marL="12700">
              <a:lnSpc>
                <a:spcPct val="100000"/>
              </a:lnSpc>
              <a:spcBef>
                <a:spcPts val="100"/>
              </a:spcBef>
            </a:pPr>
            <a:r>
              <a:rPr sz="1200">
                <a:latin typeface="Verdana"/>
                <a:cs typeface="Verdana"/>
              </a:rPr>
              <a:t>9</a:t>
            </a:r>
            <a:endParaRPr sz="1200">
              <a:latin typeface="Verdana"/>
              <a:cs typeface="Verdana"/>
            </a:endParaRPr>
          </a:p>
        </p:txBody>
      </p:sp>
      <p:sp>
        <p:nvSpPr>
          <p:cNvPr id="7" name="object 7"/>
          <p:cNvSpPr txBox="1">
            <a:spLocks noGrp="1"/>
          </p:cNvSpPr>
          <p:nvPr>
            <p:ph type="title"/>
          </p:nvPr>
        </p:nvSpPr>
        <p:spPr>
          <a:xfrm>
            <a:off x="1193165" y="231775"/>
            <a:ext cx="3683000" cy="513080"/>
          </a:xfrm>
          <a:prstGeom prst="rect">
            <a:avLst/>
          </a:prstGeom>
        </p:spPr>
        <p:txBody>
          <a:bodyPr vert="horz" wrap="square" lIns="0" tIns="12700" rIns="0" bIns="0" rtlCol="0">
            <a:spAutoFit/>
          </a:bodyPr>
          <a:lstStyle/>
          <a:p>
            <a:pPr marL="12700">
              <a:lnSpc>
                <a:spcPct val="100000"/>
              </a:lnSpc>
              <a:spcBef>
                <a:spcPts val="100"/>
              </a:spcBef>
            </a:pPr>
            <a:r>
              <a:rPr sz="3200" spc="-10"/>
              <a:t>《细则》修订的背景</a:t>
            </a:r>
            <a:endParaRPr sz="3200"/>
          </a:p>
        </p:txBody>
      </p:sp>
      <p:sp>
        <p:nvSpPr>
          <p:cNvPr id="8" name="object 8"/>
          <p:cNvSpPr/>
          <p:nvPr/>
        </p:nvSpPr>
        <p:spPr>
          <a:xfrm>
            <a:off x="450849" y="1268412"/>
            <a:ext cx="709930" cy="1367155"/>
          </a:xfrm>
          <a:custGeom>
            <a:rect l="l" t="t" r="r" b="b"/>
            <a:pathLst>
              <a:path w="709930" h="1367155">
                <a:moveTo>
                  <a:pt x="118258" y="1366837"/>
                </a:moveTo>
                <a:lnTo>
                  <a:pt x="72227" y="1357543"/>
                </a:lnTo>
                <a:lnTo>
                  <a:pt x="34637" y="1332199"/>
                </a:lnTo>
                <a:lnTo>
                  <a:pt x="9293" y="1294609"/>
                </a:lnTo>
                <a:lnTo>
                  <a:pt x="0" y="1248578"/>
                </a:lnTo>
                <a:lnTo>
                  <a:pt x="0" y="118258"/>
                </a:lnTo>
                <a:lnTo>
                  <a:pt x="9293" y="72227"/>
                </a:lnTo>
                <a:lnTo>
                  <a:pt x="34637" y="34637"/>
                </a:lnTo>
                <a:lnTo>
                  <a:pt x="72227" y="9293"/>
                </a:lnTo>
                <a:lnTo>
                  <a:pt x="118258" y="0"/>
                </a:lnTo>
                <a:lnTo>
                  <a:pt x="591279" y="0"/>
                </a:lnTo>
                <a:lnTo>
                  <a:pt x="637311" y="9293"/>
                </a:lnTo>
                <a:lnTo>
                  <a:pt x="674901" y="34637"/>
                </a:lnTo>
                <a:lnTo>
                  <a:pt x="700245" y="72227"/>
                </a:lnTo>
                <a:lnTo>
                  <a:pt x="709538" y="118258"/>
                </a:lnTo>
                <a:lnTo>
                  <a:pt x="709538" y="1248578"/>
                </a:lnTo>
                <a:lnTo>
                  <a:pt x="700245" y="1294609"/>
                </a:lnTo>
                <a:lnTo>
                  <a:pt x="674901" y="1332199"/>
                </a:lnTo>
                <a:lnTo>
                  <a:pt x="637311" y="1357543"/>
                </a:lnTo>
                <a:lnTo>
                  <a:pt x="591279" y="1366836"/>
                </a:lnTo>
                <a:lnTo>
                  <a:pt x="118258" y="1366837"/>
                </a:lnTo>
                <a:close/>
              </a:path>
              <a:path w="709930" h="1367155">
                <a:moveTo>
                  <a:pt x="709538" y="1248578"/>
                </a:moveTo>
                <a:close/>
              </a:path>
            </a:pathLst>
          </a:custGeom>
          <a:solidFill>
            <a:srgbClr val="FFC800"/>
          </a:solidFill>
        </p:spPr>
        <p:txBody>
          <a:bodyPr wrap="square" lIns="0" tIns="0" rIns="0" bIns="0" rtlCol="0"/>
          <a:lstStyle/>
          <a:p/>
        </p:txBody>
      </p:sp>
      <p:sp>
        <p:nvSpPr>
          <p:cNvPr id="9" name="object 9"/>
          <p:cNvSpPr/>
          <p:nvPr/>
        </p:nvSpPr>
        <p:spPr>
          <a:xfrm>
            <a:off x="1271625" y="1268424"/>
            <a:ext cx="7158990" cy="1367155"/>
          </a:xfrm>
          <a:custGeom>
            <a:rect l="l" t="t" r="r" b="b"/>
            <a:pathLst>
              <a:path w="7158990" h="1367155">
                <a:moveTo>
                  <a:pt x="7158520" y="227799"/>
                </a:moveTo>
                <a:lnTo>
                  <a:pt x="7153897" y="181889"/>
                </a:lnTo>
                <a:lnTo>
                  <a:pt x="7140626" y="139128"/>
                </a:lnTo>
                <a:lnTo>
                  <a:pt x="7119620" y="100431"/>
                </a:lnTo>
                <a:lnTo>
                  <a:pt x="7091794" y="66713"/>
                </a:lnTo>
                <a:lnTo>
                  <a:pt x="7058088" y="38900"/>
                </a:lnTo>
                <a:lnTo>
                  <a:pt x="7019391" y="17894"/>
                </a:lnTo>
                <a:lnTo>
                  <a:pt x="6976631" y="4622"/>
                </a:lnTo>
                <a:lnTo>
                  <a:pt x="6930707" y="0"/>
                </a:lnTo>
                <a:lnTo>
                  <a:pt x="227812" y="0"/>
                </a:lnTo>
                <a:lnTo>
                  <a:pt x="181902" y="4622"/>
                </a:lnTo>
                <a:lnTo>
                  <a:pt x="139141" y="17894"/>
                </a:lnTo>
                <a:lnTo>
                  <a:pt x="100444" y="38900"/>
                </a:lnTo>
                <a:lnTo>
                  <a:pt x="66725" y="66713"/>
                </a:lnTo>
                <a:lnTo>
                  <a:pt x="38900" y="100431"/>
                </a:lnTo>
                <a:lnTo>
                  <a:pt x="17907" y="139128"/>
                </a:lnTo>
                <a:lnTo>
                  <a:pt x="4622" y="181889"/>
                </a:lnTo>
                <a:lnTo>
                  <a:pt x="0" y="227799"/>
                </a:lnTo>
                <a:lnTo>
                  <a:pt x="0" y="1139024"/>
                </a:lnTo>
                <a:lnTo>
                  <a:pt x="4622" y="1184935"/>
                </a:lnTo>
                <a:lnTo>
                  <a:pt x="17907" y="1227696"/>
                </a:lnTo>
                <a:lnTo>
                  <a:pt x="38900" y="1266393"/>
                </a:lnTo>
                <a:lnTo>
                  <a:pt x="66725" y="1300111"/>
                </a:lnTo>
                <a:lnTo>
                  <a:pt x="100444" y="1327924"/>
                </a:lnTo>
                <a:lnTo>
                  <a:pt x="139128" y="1348930"/>
                </a:lnTo>
                <a:lnTo>
                  <a:pt x="181902" y="1362202"/>
                </a:lnTo>
                <a:lnTo>
                  <a:pt x="227812" y="1366824"/>
                </a:lnTo>
                <a:lnTo>
                  <a:pt x="6930707" y="1366824"/>
                </a:lnTo>
                <a:lnTo>
                  <a:pt x="6976618" y="1362202"/>
                </a:lnTo>
                <a:lnTo>
                  <a:pt x="7019391" y="1348930"/>
                </a:lnTo>
                <a:lnTo>
                  <a:pt x="7058088" y="1327924"/>
                </a:lnTo>
                <a:lnTo>
                  <a:pt x="7091794" y="1300111"/>
                </a:lnTo>
                <a:lnTo>
                  <a:pt x="7119620" y="1266393"/>
                </a:lnTo>
                <a:lnTo>
                  <a:pt x="7140626" y="1227696"/>
                </a:lnTo>
                <a:lnTo>
                  <a:pt x="7153897" y="1184935"/>
                </a:lnTo>
                <a:lnTo>
                  <a:pt x="7158520" y="1139024"/>
                </a:lnTo>
                <a:lnTo>
                  <a:pt x="7158520" y="227799"/>
                </a:lnTo>
                <a:close/>
              </a:path>
            </a:pathLst>
          </a:custGeom>
          <a:solidFill>
            <a:srgbClr val="FFFFFF"/>
          </a:solidFill>
        </p:spPr>
        <p:txBody>
          <a:bodyPr wrap="square" lIns="0" tIns="0" rIns="0" bIns="0" rtlCol="0"/>
          <a:lstStyle/>
          <a:p/>
        </p:txBody>
      </p:sp>
      <p:sp>
        <p:nvSpPr>
          <p:cNvPr id="10" name="object 10"/>
          <p:cNvSpPr txBox="1"/>
          <p:nvPr/>
        </p:nvSpPr>
        <p:spPr>
          <a:xfrm>
            <a:off x="1483785" y="1524908"/>
            <a:ext cx="6832600" cy="1997710"/>
          </a:xfrm>
          <a:prstGeom prst="rect">
            <a:avLst/>
          </a:prstGeom>
        </p:spPr>
        <p:txBody>
          <a:bodyPr vert="horz" wrap="square" lIns="0" tIns="3810" rIns="0" bIns="0" rtlCol="0">
            <a:spAutoFit/>
          </a:bodyPr>
          <a:lstStyle/>
          <a:p>
            <a:pPr marL="12700" marR="5080" indent="406400">
              <a:lnSpc>
                <a:spcPct val="102000"/>
              </a:lnSpc>
              <a:spcBef>
                <a:spcPts val="30"/>
              </a:spcBef>
            </a:pPr>
            <a:r>
              <a:rPr sz="2800" b="1" spc="-5">
                <a:latin typeface="Microsoft JhengHei"/>
                <a:cs typeface="Microsoft JhengHei"/>
              </a:rPr>
              <a:t>全国各地创造的新做法新经验为修订《细</a:t>
            </a:r>
            <a:r>
              <a:rPr sz="2800" b="1" spc="-10">
                <a:latin typeface="Microsoft JhengHei"/>
                <a:cs typeface="Microsoft JhengHei"/>
              </a:rPr>
              <a:t>则》提供了实践依据</a:t>
            </a:r>
            <a:endParaRPr sz="2800">
              <a:latin typeface="Microsoft JhengHei"/>
              <a:cs typeface="Microsoft JhengHei"/>
            </a:endParaRPr>
          </a:p>
          <a:p>
            <a:pPr>
              <a:lnSpc>
                <a:spcPct val="100000"/>
              </a:lnSpc>
              <a:spcBef>
                <a:spcPts val="50"/>
              </a:spcBef>
            </a:pPr>
            <a:endParaRPr sz="2900">
              <a:latin typeface="Microsoft JhengHei"/>
              <a:cs typeface="Microsoft JhengHei"/>
            </a:endParaRPr>
          </a:p>
          <a:p>
            <a:pPr marL="423545">
              <a:lnSpc>
                <a:spcPct val="100000"/>
              </a:lnSpc>
            </a:pPr>
            <a:r>
              <a:rPr sz="2800" b="1" spc="-20">
                <a:latin typeface="Microsoft JhengHei"/>
                <a:cs typeface="Microsoft JhengHei"/>
              </a:rPr>
              <a:t>推荐制</a:t>
            </a:r>
            <a:endParaRPr sz="2800">
              <a:latin typeface="Microsoft JhengHei"/>
              <a:cs typeface="Microsoft JhengHei"/>
            </a:endParaRPr>
          </a:p>
        </p:txBody>
      </p:sp>
      <p:sp>
        <p:nvSpPr>
          <p:cNvPr id="11" name="object 11"/>
          <p:cNvSpPr/>
          <p:nvPr/>
        </p:nvSpPr>
        <p:spPr>
          <a:xfrm>
            <a:off x="1781174" y="3933824"/>
            <a:ext cx="1262380" cy="719455"/>
          </a:xfrm>
          <a:custGeom>
            <a:rect l="l" t="t" r="r" b="b"/>
            <a:pathLst>
              <a:path w="1262380" h="719454">
                <a:moveTo>
                  <a:pt x="1142204" y="719137"/>
                </a:moveTo>
                <a:lnTo>
                  <a:pt x="119858" y="719137"/>
                </a:lnTo>
                <a:lnTo>
                  <a:pt x="73204" y="709718"/>
                </a:lnTo>
                <a:lnTo>
                  <a:pt x="35105" y="684032"/>
                </a:lnTo>
                <a:lnTo>
                  <a:pt x="9419" y="645933"/>
                </a:lnTo>
                <a:lnTo>
                  <a:pt x="0" y="599279"/>
                </a:lnTo>
                <a:lnTo>
                  <a:pt x="0" y="119858"/>
                </a:lnTo>
                <a:lnTo>
                  <a:pt x="9419" y="73204"/>
                </a:lnTo>
                <a:lnTo>
                  <a:pt x="35105" y="35105"/>
                </a:lnTo>
                <a:lnTo>
                  <a:pt x="73204" y="9419"/>
                </a:lnTo>
                <a:lnTo>
                  <a:pt x="119858" y="0"/>
                </a:lnTo>
                <a:lnTo>
                  <a:pt x="1142204" y="0"/>
                </a:lnTo>
                <a:lnTo>
                  <a:pt x="1188858" y="9419"/>
                </a:lnTo>
                <a:lnTo>
                  <a:pt x="1226956" y="35105"/>
                </a:lnTo>
                <a:lnTo>
                  <a:pt x="1252643" y="73204"/>
                </a:lnTo>
                <a:lnTo>
                  <a:pt x="1262062" y="119858"/>
                </a:lnTo>
                <a:lnTo>
                  <a:pt x="1262062" y="599279"/>
                </a:lnTo>
                <a:lnTo>
                  <a:pt x="1252643" y="645933"/>
                </a:lnTo>
                <a:lnTo>
                  <a:pt x="1226956" y="684032"/>
                </a:lnTo>
                <a:lnTo>
                  <a:pt x="1188858" y="709718"/>
                </a:lnTo>
                <a:lnTo>
                  <a:pt x="1142204" y="719137"/>
                </a:lnTo>
                <a:close/>
              </a:path>
            </a:pathLst>
          </a:custGeom>
          <a:solidFill>
            <a:srgbClr val="EBEFF2"/>
          </a:solidFill>
        </p:spPr>
        <p:txBody>
          <a:bodyPr wrap="square" lIns="0" tIns="0" rIns="0" bIns="0" rtlCol="0"/>
          <a:lstStyle/>
          <a:p/>
        </p:txBody>
      </p:sp>
      <p:sp>
        <p:nvSpPr>
          <p:cNvPr id="12" name="object 12"/>
          <p:cNvSpPr txBox="1"/>
          <p:nvPr/>
        </p:nvSpPr>
        <p:spPr>
          <a:xfrm>
            <a:off x="1895020" y="4078446"/>
            <a:ext cx="1092200" cy="452120"/>
          </a:xfrm>
          <a:prstGeom prst="rect">
            <a:avLst/>
          </a:prstGeom>
        </p:spPr>
        <p:txBody>
          <a:bodyPr vert="horz" wrap="square" lIns="0" tIns="12700" rIns="0" bIns="0" rtlCol="0">
            <a:spAutoFit/>
          </a:bodyPr>
          <a:lstStyle/>
          <a:p>
            <a:pPr marL="12700">
              <a:lnSpc>
                <a:spcPct val="100000"/>
              </a:lnSpc>
              <a:spcBef>
                <a:spcPts val="100"/>
              </a:spcBef>
            </a:pPr>
            <a:r>
              <a:rPr sz="2800" b="1" spc="-20">
                <a:latin typeface="Microsoft JhengHei"/>
                <a:cs typeface="Microsoft JhengHei"/>
              </a:rPr>
              <a:t>预审制</a:t>
            </a:r>
            <a:endParaRPr sz="2800">
              <a:latin typeface="Microsoft JhengHei"/>
              <a:cs typeface="Microsoft JhengHei"/>
            </a:endParaRPr>
          </a:p>
        </p:txBody>
      </p:sp>
      <p:sp>
        <p:nvSpPr>
          <p:cNvPr id="13" name="object 13"/>
          <p:cNvSpPr/>
          <p:nvPr/>
        </p:nvSpPr>
        <p:spPr>
          <a:xfrm>
            <a:off x="1781174" y="4941887"/>
            <a:ext cx="1262380" cy="719455"/>
          </a:xfrm>
          <a:custGeom>
            <a:rect l="l" t="t" r="r" b="b"/>
            <a:pathLst>
              <a:path w="1262380" h="719454">
                <a:moveTo>
                  <a:pt x="1142204" y="719137"/>
                </a:moveTo>
                <a:lnTo>
                  <a:pt x="119858" y="719137"/>
                </a:lnTo>
                <a:lnTo>
                  <a:pt x="73204" y="709718"/>
                </a:lnTo>
                <a:lnTo>
                  <a:pt x="35105" y="684032"/>
                </a:lnTo>
                <a:lnTo>
                  <a:pt x="9419" y="645933"/>
                </a:lnTo>
                <a:lnTo>
                  <a:pt x="0" y="599279"/>
                </a:lnTo>
                <a:lnTo>
                  <a:pt x="0" y="119858"/>
                </a:lnTo>
                <a:lnTo>
                  <a:pt x="9419" y="73204"/>
                </a:lnTo>
                <a:lnTo>
                  <a:pt x="35105" y="35105"/>
                </a:lnTo>
                <a:lnTo>
                  <a:pt x="73204" y="9419"/>
                </a:lnTo>
                <a:lnTo>
                  <a:pt x="119858" y="0"/>
                </a:lnTo>
                <a:lnTo>
                  <a:pt x="1142204" y="0"/>
                </a:lnTo>
                <a:lnTo>
                  <a:pt x="1188858" y="9419"/>
                </a:lnTo>
                <a:lnTo>
                  <a:pt x="1226956" y="35105"/>
                </a:lnTo>
                <a:lnTo>
                  <a:pt x="1252643" y="73204"/>
                </a:lnTo>
                <a:lnTo>
                  <a:pt x="1262062" y="119858"/>
                </a:lnTo>
                <a:lnTo>
                  <a:pt x="1262062" y="599279"/>
                </a:lnTo>
                <a:lnTo>
                  <a:pt x="1252643" y="645933"/>
                </a:lnTo>
                <a:lnTo>
                  <a:pt x="1226956" y="684032"/>
                </a:lnTo>
                <a:lnTo>
                  <a:pt x="1188858" y="709718"/>
                </a:lnTo>
                <a:lnTo>
                  <a:pt x="1142204" y="719137"/>
                </a:lnTo>
                <a:close/>
              </a:path>
            </a:pathLst>
          </a:custGeom>
          <a:solidFill>
            <a:srgbClr val="EBEFF2"/>
          </a:solidFill>
        </p:spPr>
        <p:txBody>
          <a:bodyPr wrap="square" lIns="0" tIns="0" rIns="0" bIns="0" rtlCol="0"/>
          <a:lstStyle/>
          <a:p/>
        </p:txBody>
      </p:sp>
      <p:sp>
        <p:nvSpPr>
          <p:cNvPr id="14" name="object 14"/>
          <p:cNvSpPr txBox="1"/>
          <p:nvPr/>
        </p:nvSpPr>
        <p:spPr>
          <a:xfrm>
            <a:off x="1895020" y="5086508"/>
            <a:ext cx="1092200" cy="452120"/>
          </a:xfrm>
          <a:prstGeom prst="rect">
            <a:avLst/>
          </a:prstGeom>
        </p:spPr>
        <p:txBody>
          <a:bodyPr vert="horz" wrap="square" lIns="0" tIns="12700" rIns="0" bIns="0" rtlCol="0">
            <a:spAutoFit/>
          </a:bodyPr>
          <a:lstStyle/>
          <a:p>
            <a:pPr marL="12700">
              <a:lnSpc>
                <a:spcPct val="100000"/>
              </a:lnSpc>
              <a:spcBef>
                <a:spcPts val="100"/>
              </a:spcBef>
            </a:pPr>
            <a:r>
              <a:rPr sz="2800" b="1" spc="-20">
                <a:latin typeface="Microsoft JhengHei"/>
                <a:cs typeface="Microsoft JhengHei"/>
              </a:rPr>
              <a:t>票决制</a:t>
            </a:r>
            <a:endParaRPr sz="2800">
              <a:latin typeface="Microsoft JhengHei"/>
              <a:cs typeface="Microsoft JhengHei"/>
            </a:endParaRPr>
          </a:p>
        </p:txBody>
      </p:sp>
      <p:sp>
        <p:nvSpPr>
          <p:cNvPr id="15" name="object 15"/>
          <p:cNvSpPr txBox="1"/>
          <p:nvPr/>
        </p:nvSpPr>
        <p:spPr>
          <a:xfrm>
            <a:off x="5237162" y="3571875"/>
            <a:ext cx="2659380" cy="1643380"/>
          </a:xfrm>
          <a:prstGeom prst="rect">
            <a:avLst/>
          </a:prstGeom>
          <a:solidFill>
            <a:srgbClr val="FFFFFF"/>
          </a:solidFill>
        </p:spPr>
        <p:txBody>
          <a:bodyPr vert="horz" wrap="square" lIns="0" tIns="346075" rIns="0" bIns="0" rtlCol="0">
            <a:spAutoFit/>
          </a:bodyPr>
          <a:lstStyle/>
          <a:p>
            <a:pPr marL="109855" marR="102235">
              <a:lnSpc>
                <a:spcPct val="100000"/>
              </a:lnSpc>
              <a:spcBef>
                <a:spcPts val="2725"/>
              </a:spcBef>
            </a:pPr>
            <a:r>
              <a:rPr sz="3200" b="1" spc="-10">
                <a:latin typeface="Microsoft JhengHei"/>
                <a:cs typeface="Microsoft JhengHei"/>
              </a:rPr>
              <a:t>总结实践经验上升制度规范</a:t>
            </a:r>
            <a:endParaRPr sz="3200">
              <a:latin typeface="Microsoft JhengHei"/>
              <a:cs typeface="Microsoft JhengHei"/>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0474" y="203854"/>
            <a:ext cx="3937000" cy="452120"/>
          </a:xfrm>
          <a:prstGeom prst="rect">
            <a:avLst/>
          </a:prstGeom>
        </p:spPr>
        <p:txBody>
          <a:bodyPr vert="horz" wrap="square" lIns="0" tIns="12700" rIns="0" bIns="0" rtlCol="0">
            <a:spAutoFit/>
          </a:bodyPr>
          <a:lstStyle/>
          <a:p>
            <a:pPr marL="12700">
              <a:lnSpc>
                <a:spcPct val="100000"/>
              </a:lnSpc>
              <a:spcBef>
                <a:spcPts val="100"/>
              </a:spcBef>
            </a:pPr>
            <a:r>
              <a:rPr spc="-5"/>
              <a:t>《细则》修订的主要内容</a:t>
            </a:r>
          </a:p>
        </p:txBody>
      </p:sp>
      <p:sp>
        <p:nvSpPr>
          <p:cNvPr id="3" name="object 3"/>
          <p:cNvSpPr txBox="1"/>
          <p:nvPr/>
        </p:nvSpPr>
        <p:spPr>
          <a:xfrm>
            <a:off x="689927" y="1632902"/>
            <a:ext cx="7340600" cy="3317240"/>
          </a:xfrm>
          <a:prstGeom prst="rect">
            <a:avLst/>
          </a:prstGeom>
        </p:spPr>
        <p:txBody>
          <a:bodyPr vert="horz" wrap="square" lIns="0" tIns="195580" rIns="0" bIns="0" rtlCol="0">
            <a:spAutoFit/>
          </a:bodyPr>
          <a:lstStyle/>
          <a:p>
            <a:pPr marL="12700">
              <a:lnSpc>
                <a:spcPct val="100000"/>
              </a:lnSpc>
              <a:spcBef>
                <a:spcPts val="1540"/>
              </a:spcBef>
            </a:pPr>
            <a:r>
              <a:rPr sz="2400" spc="-5">
                <a:latin typeface="黑体"/>
                <a:cs typeface="黑体"/>
              </a:rPr>
              <a:t>将发展党员总要求写入总则</a:t>
            </a:r>
            <a:endParaRPr sz="2400">
              <a:latin typeface="黑体"/>
              <a:cs typeface="黑体"/>
            </a:endParaRPr>
          </a:p>
          <a:p>
            <a:pPr marL="12700" marR="5080">
              <a:lnSpc>
                <a:spcPct val="150000"/>
              </a:lnSpc>
            </a:pPr>
            <a:r>
              <a:rPr sz="2400" spc="-5">
                <a:latin typeface="黑体"/>
                <a:cs typeface="黑体"/>
              </a:rPr>
              <a:t>对入党积极分子和发展对象的培养教育考察提出新要求细化了在流动人员中发展党员的要求</a:t>
            </a:r>
            <a:endParaRPr sz="2400">
              <a:latin typeface="黑体"/>
              <a:cs typeface="黑体"/>
            </a:endParaRPr>
          </a:p>
          <a:p>
            <a:pPr marL="12700">
              <a:lnSpc>
                <a:spcPct val="100000"/>
              </a:lnSpc>
              <a:spcBef>
                <a:spcPts val="1440"/>
              </a:spcBef>
            </a:pPr>
            <a:r>
              <a:rPr sz="2400" spc="-5">
                <a:latin typeface="黑体"/>
                <a:cs typeface="黑体"/>
              </a:rPr>
              <a:t>严格了预备党员审批权限</a:t>
            </a:r>
            <a:endParaRPr sz="2400">
              <a:latin typeface="黑体"/>
              <a:cs typeface="黑体"/>
            </a:endParaRPr>
          </a:p>
          <a:p>
            <a:pPr marL="12700" marR="2443480">
              <a:lnSpc>
                <a:spcPct val="150000"/>
              </a:lnSpc>
            </a:pPr>
            <a:r>
              <a:rPr sz="2400" spc="-5">
                <a:latin typeface="黑体"/>
                <a:cs typeface="黑体"/>
              </a:rPr>
              <a:t>对追认党员的标准和程序作出规定</a:t>
            </a:r>
            <a:r>
              <a:rPr sz="2400" spc="-50">
                <a:latin typeface="黑体"/>
                <a:cs typeface="黑体"/>
              </a:rPr>
              <a:t> </a:t>
            </a:r>
            <a:r>
              <a:rPr sz="2400" spc="-5">
                <a:latin typeface="黑体"/>
                <a:cs typeface="黑体"/>
              </a:rPr>
              <a:t>强化了党组织的领导责任和把关作用</a:t>
            </a:r>
            <a:endParaRPr sz="2400">
              <a:latin typeface="黑体"/>
              <a:cs typeface="黑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0474" y="203854"/>
            <a:ext cx="3225800" cy="452120"/>
          </a:xfrm>
          <a:prstGeom prst="rect">
            <a:avLst/>
          </a:prstGeom>
        </p:spPr>
        <p:txBody>
          <a:bodyPr vert="horz" wrap="square" lIns="0" tIns="12700" rIns="0" bIns="0" rtlCol="0">
            <a:spAutoFit/>
          </a:bodyPr>
          <a:lstStyle/>
          <a:p>
            <a:pPr marL="12700">
              <a:lnSpc>
                <a:spcPct val="100000"/>
              </a:lnSpc>
              <a:spcBef>
                <a:spcPts val="100"/>
              </a:spcBef>
            </a:pPr>
            <a:r>
              <a:rPr spc="-10"/>
              <a:t>《细则》的主要内容</a:t>
            </a:r>
          </a:p>
        </p:txBody>
      </p:sp>
      <p:sp>
        <p:nvSpPr>
          <p:cNvPr id="3" name="object 3"/>
          <p:cNvSpPr txBox="1"/>
          <p:nvPr/>
        </p:nvSpPr>
        <p:spPr>
          <a:xfrm>
            <a:off x="689927" y="1632902"/>
            <a:ext cx="5511800" cy="3865879"/>
          </a:xfrm>
          <a:prstGeom prst="rect">
            <a:avLst/>
          </a:prstGeom>
        </p:spPr>
        <p:txBody>
          <a:bodyPr vert="horz" wrap="square" lIns="0" tIns="195580" rIns="0" bIns="0" rtlCol="0">
            <a:spAutoFit/>
          </a:bodyPr>
          <a:lstStyle/>
          <a:p>
            <a:pPr marL="12700">
              <a:lnSpc>
                <a:spcPct val="100000"/>
              </a:lnSpc>
              <a:spcBef>
                <a:spcPts val="1540"/>
              </a:spcBef>
              <a:tabLst>
                <a:tab pos="1231265"/>
              </a:tabLst>
            </a:pPr>
            <a:r>
              <a:rPr sz="2400">
                <a:latin typeface="黑体"/>
                <a:cs typeface="黑体"/>
              </a:rPr>
              <a:t>第一</a:t>
            </a:r>
            <a:r>
              <a:rPr sz="2400" spc="-50">
                <a:latin typeface="黑体"/>
                <a:cs typeface="黑体"/>
              </a:rPr>
              <a:t>章</a:t>
            </a:r>
            <a:r>
              <a:rPr sz="2400">
                <a:latin typeface="黑体"/>
                <a:cs typeface="黑体"/>
              </a:rPr>
              <a:t>	总</a:t>
            </a:r>
            <a:r>
              <a:rPr sz="2400" spc="-50">
                <a:latin typeface="黑体"/>
                <a:cs typeface="黑体"/>
              </a:rPr>
              <a:t>则</a:t>
            </a:r>
            <a:endParaRPr sz="2400">
              <a:latin typeface="黑体"/>
              <a:cs typeface="黑体"/>
            </a:endParaRPr>
          </a:p>
          <a:p>
            <a:pPr marL="12700" marR="5080">
              <a:lnSpc>
                <a:spcPct val="150000"/>
              </a:lnSpc>
              <a:tabLst>
                <a:tab pos="1231265"/>
              </a:tabLst>
            </a:pPr>
            <a:r>
              <a:rPr sz="2400">
                <a:latin typeface="黑体"/>
                <a:cs typeface="黑体"/>
              </a:rPr>
              <a:t>第二</a:t>
            </a:r>
            <a:r>
              <a:rPr sz="2400" spc="-50">
                <a:latin typeface="黑体"/>
                <a:cs typeface="黑体"/>
              </a:rPr>
              <a:t>章</a:t>
            </a:r>
            <a:r>
              <a:rPr sz="2400">
                <a:latin typeface="黑体"/>
                <a:cs typeface="黑体"/>
              </a:rPr>
              <a:t>	入党积极分子的确定和培养教</a:t>
            </a:r>
            <a:r>
              <a:rPr sz="2400" spc="-50">
                <a:latin typeface="黑体"/>
                <a:cs typeface="黑体"/>
              </a:rPr>
              <a:t>育</a:t>
            </a:r>
            <a:r>
              <a:rPr sz="2400">
                <a:latin typeface="黑体"/>
                <a:cs typeface="黑体"/>
              </a:rPr>
              <a:t>第三</a:t>
            </a:r>
            <a:r>
              <a:rPr sz="2400" spc="-50">
                <a:latin typeface="黑体"/>
                <a:cs typeface="黑体"/>
              </a:rPr>
              <a:t>章</a:t>
            </a:r>
            <a:r>
              <a:rPr sz="2400">
                <a:latin typeface="黑体"/>
                <a:cs typeface="黑体"/>
              </a:rPr>
              <a:t>	发展对象的确定和考</a:t>
            </a:r>
            <a:r>
              <a:rPr sz="2400" spc="-50">
                <a:latin typeface="黑体"/>
                <a:cs typeface="黑体"/>
              </a:rPr>
              <a:t>察</a:t>
            </a:r>
            <a:endParaRPr sz="2400">
              <a:latin typeface="黑体"/>
              <a:cs typeface="黑体"/>
            </a:endParaRPr>
          </a:p>
          <a:p>
            <a:pPr marL="12700">
              <a:lnSpc>
                <a:spcPct val="100000"/>
              </a:lnSpc>
              <a:spcBef>
                <a:spcPts val="1440"/>
              </a:spcBef>
              <a:tabLst>
                <a:tab pos="1231265"/>
              </a:tabLst>
            </a:pPr>
            <a:r>
              <a:rPr sz="2400">
                <a:latin typeface="黑体"/>
                <a:cs typeface="黑体"/>
              </a:rPr>
              <a:t>第四</a:t>
            </a:r>
            <a:r>
              <a:rPr sz="2400" spc="-50">
                <a:latin typeface="黑体"/>
                <a:cs typeface="黑体"/>
              </a:rPr>
              <a:t>章</a:t>
            </a:r>
            <a:r>
              <a:rPr sz="2400">
                <a:latin typeface="黑体"/>
                <a:cs typeface="黑体"/>
              </a:rPr>
              <a:t>	预备党员的接</a:t>
            </a:r>
            <a:r>
              <a:rPr sz="2400" spc="-50">
                <a:latin typeface="黑体"/>
                <a:cs typeface="黑体"/>
              </a:rPr>
              <a:t>收</a:t>
            </a:r>
            <a:endParaRPr sz="2400">
              <a:latin typeface="黑体"/>
              <a:cs typeface="黑体"/>
            </a:endParaRPr>
          </a:p>
          <a:p>
            <a:pPr marL="12700" marR="309880">
              <a:lnSpc>
                <a:spcPct val="150000"/>
              </a:lnSpc>
              <a:tabLst>
                <a:tab pos="1231265"/>
              </a:tabLst>
            </a:pPr>
            <a:r>
              <a:rPr sz="2400">
                <a:latin typeface="黑体"/>
                <a:cs typeface="黑体"/>
              </a:rPr>
              <a:t>第五</a:t>
            </a:r>
            <a:r>
              <a:rPr sz="2400" spc="-50">
                <a:latin typeface="黑体"/>
                <a:cs typeface="黑体"/>
              </a:rPr>
              <a:t>章</a:t>
            </a:r>
            <a:r>
              <a:rPr sz="2400">
                <a:latin typeface="黑体"/>
                <a:cs typeface="黑体"/>
              </a:rPr>
              <a:t>	预备党员的教育、考察和转</a:t>
            </a:r>
            <a:r>
              <a:rPr sz="2400" spc="-50">
                <a:latin typeface="黑体"/>
                <a:cs typeface="黑体"/>
              </a:rPr>
              <a:t>正</a:t>
            </a:r>
            <a:r>
              <a:rPr sz="2400">
                <a:latin typeface="黑体"/>
                <a:cs typeface="黑体"/>
              </a:rPr>
              <a:t>第六</a:t>
            </a:r>
            <a:r>
              <a:rPr sz="2400" spc="-50">
                <a:latin typeface="黑体"/>
                <a:cs typeface="黑体"/>
              </a:rPr>
              <a:t>章</a:t>
            </a:r>
            <a:r>
              <a:rPr sz="2400">
                <a:latin typeface="黑体"/>
                <a:cs typeface="黑体"/>
              </a:rPr>
              <a:t>	发展党员工作的领导和纪</a:t>
            </a:r>
            <a:r>
              <a:rPr sz="2400" spc="-50">
                <a:latin typeface="黑体"/>
                <a:cs typeface="黑体"/>
              </a:rPr>
              <a:t>律 </a:t>
            </a:r>
            <a:r>
              <a:rPr sz="2400">
                <a:latin typeface="黑体"/>
                <a:cs typeface="黑体"/>
              </a:rPr>
              <a:t>第七</a:t>
            </a:r>
            <a:r>
              <a:rPr sz="2400" spc="-50">
                <a:latin typeface="黑体"/>
                <a:cs typeface="黑体"/>
              </a:rPr>
              <a:t>章</a:t>
            </a:r>
            <a:r>
              <a:rPr sz="2400">
                <a:latin typeface="黑体"/>
                <a:cs typeface="黑体"/>
              </a:rPr>
              <a:t>	附</a:t>
            </a:r>
            <a:r>
              <a:rPr sz="2400" spc="-50">
                <a:latin typeface="黑体"/>
                <a:cs typeface="黑体"/>
              </a:rPr>
              <a:t>则</a:t>
            </a:r>
            <a:endParaRPr sz="2400">
              <a:latin typeface="黑体"/>
              <a:cs typeface="黑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0474" y="203854"/>
            <a:ext cx="3225800" cy="452120"/>
          </a:xfrm>
          <a:prstGeom prst="rect">
            <a:avLst/>
          </a:prstGeom>
        </p:spPr>
        <p:txBody>
          <a:bodyPr vert="horz" wrap="square" lIns="0" tIns="12700" rIns="0" bIns="0" rtlCol="0">
            <a:spAutoFit/>
          </a:bodyPr>
          <a:lstStyle/>
          <a:p>
            <a:pPr marL="12700">
              <a:lnSpc>
                <a:spcPct val="100000"/>
              </a:lnSpc>
              <a:spcBef>
                <a:spcPts val="100"/>
              </a:spcBef>
            </a:pPr>
            <a:r>
              <a:rPr spc="-10"/>
              <a:t>《细则》的工作要求</a:t>
            </a:r>
          </a:p>
        </p:txBody>
      </p:sp>
      <p:sp>
        <p:nvSpPr>
          <p:cNvPr id="3" name="object 3"/>
          <p:cNvSpPr txBox="1"/>
          <p:nvPr/>
        </p:nvSpPr>
        <p:spPr>
          <a:xfrm>
            <a:off x="689927" y="1029599"/>
            <a:ext cx="3378200" cy="5193665"/>
          </a:xfrm>
          <a:prstGeom prst="rect">
            <a:avLst/>
          </a:prstGeom>
        </p:spPr>
        <p:txBody>
          <a:bodyPr vert="horz" wrap="square" lIns="0" tIns="224154" rIns="0" bIns="0" rtlCol="0">
            <a:spAutoFit/>
          </a:bodyPr>
          <a:lstStyle/>
          <a:p>
            <a:pPr marL="191135">
              <a:lnSpc>
                <a:spcPct val="100000"/>
              </a:lnSpc>
              <a:spcBef>
                <a:spcPts val="1764"/>
              </a:spcBef>
            </a:pPr>
            <a:r>
              <a:rPr sz="2800" b="1" u="heavy" spc="-130">
                <a:solidFill>
                  <a:srgbClr val="FF3300"/>
                </a:solidFill>
                <a:uFill>
                  <a:solidFill>
                    <a:srgbClr val="FF3300"/>
                  </a:solidFill>
                </a:uFill>
                <a:latin typeface="Microsoft JhengHei"/>
                <a:cs typeface="Microsoft JhengHei"/>
              </a:rPr>
              <a:t>重点——</a:t>
            </a:r>
            <a:r>
              <a:rPr sz="2800" b="1" u="heavy" spc="-15">
                <a:solidFill>
                  <a:srgbClr val="FF3300"/>
                </a:solidFill>
                <a:uFill>
                  <a:solidFill>
                    <a:srgbClr val="FF3300"/>
                  </a:solidFill>
                </a:uFill>
                <a:latin typeface="Microsoft JhengHei"/>
                <a:cs typeface="Microsoft JhengHei"/>
              </a:rPr>
              <a:t>控制总量</a:t>
            </a:r>
            <a:endParaRPr sz="2800">
              <a:latin typeface="Microsoft JhengHei"/>
              <a:cs typeface="Microsoft JhengHei"/>
            </a:endParaRPr>
          </a:p>
          <a:p>
            <a:pPr marL="12700" marR="5080" indent="609600">
              <a:lnSpc>
                <a:spcPct val="100000"/>
              </a:lnSpc>
              <a:spcBef>
                <a:spcPts val="1425"/>
              </a:spcBef>
            </a:pPr>
            <a:r>
              <a:rPr sz="2400" spc="-10">
                <a:latin typeface="黑体"/>
                <a:cs typeface="黑体"/>
              </a:rPr>
              <a:t>使全国党员数量年</a:t>
            </a:r>
            <a:r>
              <a:rPr sz="2400" spc="-50">
                <a:latin typeface="黑体"/>
                <a:cs typeface="黑体"/>
              </a:rPr>
              <a:t> </a:t>
            </a:r>
            <a:r>
              <a:rPr sz="2400" spc="-5">
                <a:latin typeface="黑体"/>
                <a:cs typeface="黑体"/>
              </a:rPr>
              <a:t>均增长控制在适当速度，党员队伍保持适度规模</a:t>
            </a:r>
            <a:endParaRPr sz="2400">
              <a:latin typeface="黑体"/>
              <a:cs typeface="黑体"/>
            </a:endParaRPr>
          </a:p>
          <a:p>
            <a:pPr>
              <a:lnSpc>
                <a:spcPct val="100000"/>
              </a:lnSpc>
            </a:pPr>
            <a:endParaRPr sz="2400">
              <a:latin typeface="黑体"/>
              <a:cs typeface="黑体"/>
            </a:endParaRPr>
          </a:p>
          <a:p>
            <a:pPr>
              <a:lnSpc>
                <a:spcPct val="100000"/>
              </a:lnSpc>
              <a:spcBef>
                <a:spcPts val="5"/>
              </a:spcBef>
            </a:pPr>
            <a:endParaRPr sz="2600">
              <a:latin typeface="黑体"/>
              <a:cs typeface="黑体"/>
            </a:endParaRPr>
          </a:p>
          <a:p>
            <a:pPr marL="191135">
              <a:lnSpc>
                <a:spcPct val="100000"/>
              </a:lnSpc>
            </a:pPr>
            <a:r>
              <a:rPr sz="2800" b="1" u="heavy" spc="-130">
                <a:solidFill>
                  <a:srgbClr val="FF3300"/>
                </a:solidFill>
                <a:uFill>
                  <a:solidFill>
                    <a:srgbClr val="FF3300"/>
                  </a:solidFill>
                </a:uFill>
                <a:latin typeface="Microsoft JhengHei"/>
                <a:cs typeface="Microsoft JhengHei"/>
              </a:rPr>
              <a:t>核心——</a:t>
            </a:r>
            <a:r>
              <a:rPr sz="2800" b="1" u="heavy" spc="-15">
                <a:solidFill>
                  <a:srgbClr val="FF3300"/>
                </a:solidFill>
                <a:uFill>
                  <a:solidFill>
                    <a:srgbClr val="FF3300"/>
                  </a:solidFill>
                </a:uFill>
                <a:latin typeface="Microsoft JhengHei"/>
                <a:cs typeface="Microsoft JhengHei"/>
              </a:rPr>
              <a:t>提高质量</a:t>
            </a:r>
            <a:endParaRPr sz="2800">
              <a:latin typeface="Microsoft JhengHei"/>
              <a:cs typeface="Microsoft JhengHei"/>
            </a:endParaRPr>
          </a:p>
          <a:p>
            <a:pPr marL="12700" marR="309880" indent="609600" algn="just">
              <a:lnSpc>
                <a:spcPct val="100000"/>
              </a:lnSpc>
              <a:spcBef>
                <a:spcPts val="1430"/>
              </a:spcBef>
            </a:pPr>
            <a:r>
              <a:rPr sz="2400" spc="-10">
                <a:latin typeface="黑体"/>
                <a:cs typeface="黑体"/>
              </a:rPr>
              <a:t>坚持党员标准、加</a:t>
            </a:r>
            <a:r>
              <a:rPr sz="2400" spc="-5">
                <a:latin typeface="黑体"/>
                <a:cs typeface="黑体"/>
              </a:rPr>
              <a:t>强培养教育、严格日常管理、严肃纪律要求，着力提高党员队伍整体</a:t>
            </a:r>
            <a:r>
              <a:rPr sz="2400" spc="-25">
                <a:latin typeface="黑体"/>
                <a:cs typeface="黑体"/>
              </a:rPr>
              <a:t>素质</a:t>
            </a:r>
            <a:endParaRPr sz="2400">
              <a:latin typeface="黑体"/>
              <a:cs typeface="黑体"/>
            </a:endParaRPr>
          </a:p>
        </p:txBody>
      </p:sp>
      <p:sp>
        <p:nvSpPr>
          <p:cNvPr id="4" name="object 4"/>
          <p:cNvSpPr txBox="1"/>
          <p:nvPr/>
        </p:nvSpPr>
        <p:spPr>
          <a:xfrm>
            <a:off x="5155565" y="1029599"/>
            <a:ext cx="3378200" cy="4821555"/>
          </a:xfrm>
          <a:prstGeom prst="rect">
            <a:avLst/>
          </a:prstGeom>
        </p:spPr>
        <p:txBody>
          <a:bodyPr vert="horz" wrap="square" lIns="0" tIns="224154" rIns="0" bIns="0" rtlCol="0">
            <a:spAutoFit/>
          </a:bodyPr>
          <a:lstStyle/>
          <a:p>
            <a:pPr marL="191135">
              <a:lnSpc>
                <a:spcPct val="100000"/>
              </a:lnSpc>
              <a:spcBef>
                <a:spcPts val="1764"/>
              </a:spcBef>
            </a:pPr>
            <a:r>
              <a:rPr sz="2800" b="1" u="heavy" spc="-130">
                <a:solidFill>
                  <a:srgbClr val="FF3300"/>
                </a:solidFill>
                <a:uFill>
                  <a:solidFill>
                    <a:srgbClr val="FF3300"/>
                  </a:solidFill>
                </a:uFill>
                <a:latin typeface="Microsoft JhengHei"/>
                <a:cs typeface="Microsoft JhengHei"/>
              </a:rPr>
              <a:t>关键——</a:t>
            </a:r>
            <a:r>
              <a:rPr sz="2800" b="1" u="heavy" spc="-15">
                <a:solidFill>
                  <a:srgbClr val="FF3300"/>
                </a:solidFill>
                <a:uFill>
                  <a:solidFill>
                    <a:srgbClr val="FF3300"/>
                  </a:solidFill>
                </a:uFill>
                <a:latin typeface="Microsoft JhengHei"/>
                <a:cs typeface="Microsoft JhengHei"/>
              </a:rPr>
              <a:t>优化结构</a:t>
            </a:r>
            <a:endParaRPr sz="2800">
              <a:latin typeface="Microsoft JhengHei"/>
              <a:cs typeface="Microsoft JhengHei"/>
            </a:endParaRPr>
          </a:p>
          <a:p>
            <a:pPr marL="12700" marR="310515" indent="609600" algn="just">
              <a:lnSpc>
                <a:spcPct val="100000"/>
              </a:lnSpc>
              <a:spcBef>
                <a:spcPts val="1425"/>
              </a:spcBef>
            </a:pPr>
            <a:r>
              <a:rPr sz="2400" spc="-10">
                <a:latin typeface="黑体"/>
                <a:cs typeface="黑体"/>
              </a:rPr>
              <a:t>根据不同群体、行</a:t>
            </a:r>
            <a:r>
              <a:rPr sz="2400" spc="-5">
                <a:latin typeface="黑体"/>
                <a:cs typeface="黑体"/>
              </a:rPr>
              <a:t>业和岗位特点，确定发展党员的重点，不断优</a:t>
            </a:r>
            <a:r>
              <a:rPr sz="2400" spc="-10">
                <a:latin typeface="黑体"/>
                <a:cs typeface="黑体"/>
              </a:rPr>
              <a:t>化党员队伍结构</a:t>
            </a:r>
            <a:endParaRPr sz="2400">
              <a:latin typeface="黑体"/>
              <a:cs typeface="黑体"/>
            </a:endParaRPr>
          </a:p>
          <a:p>
            <a:pPr>
              <a:lnSpc>
                <a:spcPct val="100000"/>
              </a:lnSpc>
              <a:spcBef>
                <a:spcPts val="20"/>
              </a:spcBef>
            </a:pPr>
            <a:endParaRPr sz="2700">
              <a:latin typeface="黑体"/>
              <a:cs typeface="黑体"/>
            </a:endParaRPr>
          </a:p>
          <a:p>
            <a:pPr marL="191135">
              <a:lnSpc>
                <a:spcPct val="100000"/>
              </a:lnSpc>
            </a:pPr>
            <a:r>
              <a:rPr sz="2800" b="1" u="heavy" spc="-130">
                <a:solidFill>
                  <a:srgbClr val="FF3300"/>
                </a:solidFill>
                <a:uFill>
                  <a:solidFill>
                    <a:srgbClr val="FF3300"/>
                  </a:solidFill>
                </a:uFill>
                <a:latin typeface="Microsoft JhengHei"/>
                <a:cs typeface="Microsoft JhengHei"/>
              </a:rPr>
              <a:t>目的——</a:t>
            </a:r>
            <a:r>
              <a:rPr sz="2800" b="1" u="heavy" spc="-15">
                <a:solidFill>
                  <a:srgbClr val="FF3300"/>
                </a:solidFill>
                <a:uFill>
                  <a:solidFill>
                    <a:srgbClr val="FF3300"/>
                  </a:solidFill>
                </a:uFill>
                <a:latin typeface="Microsoft JhengHei"/>
                <a:cs typeface="Microsoft JhengHei"/>
              </a:rPr>
              <a:t>发挥作用</a:t>
            </a:r>
            <a:endParaRPr sz="2800">
              <a:latin typeface="Microsoft JhengHei"/>
              <a:cs typeface="Microsoft JhengHei"/>
            </a:endParaRPr>
          </a:p>
          <a:p>
            <a:pPr marL="12700" marR="5080" indent="609600">
              <a:lnSpc>
                <a:spcPct val="100000"/>
              </a:lnSpc>
              <a:spcBef>
                <a:spcPts val="1430"/>
              </a:spcBef>
            </a:pPr>
            <a:r>
              <a:rPr sz="2400" spc="-10">
                <a:latin typeface="黑体"/>
                <a:cs typeface="黑体"/>
              </a:rPr>
              <a:t>引导党员牢记宗旨、</a:t>
            </a:r>
            <a:r>
              <a:rPr sz="2400" spc="-5">
                <a:latin typeface="黑体"/>
                <a:cs typeface="黑体"/>
              </a:rPr>
              <a:t>心系群众，立足本职、</a:t>
            </a:r>
            <a:r>
              <a:rPr sz="2400" spc="-50">
                <a:latin typeface="黑体"/>
                <a:cs typeface="黑体"/>
              </a:rPr>
              <a:t> </a:t>
            </a:r>
            <a:r>
              <a:rPr sz="2400" spc="-5">
                <a:latin typeface="黑体"/>
                <a:cs typeface="黑体"/>
              </a:rPr>
              <a:t>干事创业，充分发挥先</a:t>
            </a:r>
            <a:r>
              <a:rPr sz="2400" spc="-50">
                <a:latin typeface="黑体"/>
                <a:cs typeface="黑体"/>
              </a:rPr>
              <a:t> </a:t>
            </a:r>
            <a:r>
              <a:rPr sz="2400" spc="-10">
                <a:latin typeface="黑体"/>
                <a:cs typeface="黑体"/>
              </a:rPr>
              <a:t>锋模范作用</a:t>
            </a:r>
            <a:endParaRPr sz="2400">
              <a:latin typeface="黑体"/>
              <a:cs typeface="黑体"/>
            </a:endParaRPr>
          </a:p>
        </p:txBody>
      </p:sp>
      <p:grpSp>
        <p:nvGrpSpPr>
          <p:cNvPr id="5" name="object 5"/>
          <p:cNvGrpSpPr/>
          <p:nvPr/>
        </p:nvGrpSpPr>
        <p:grpSpPr>
          <a:xfrm>
            <a:off x="4291673" y="2703512"/>
            <a:ext cx="431800" cy="604520"/>
            <a:chOff x="4291673" y="2703512"/>
            <a:chExt cx="431800" cy="604520"/>
          </a:xfrm>
        </p:grpSpPr>
        <p:sp>
          <p:nvSpPr>
            <p:cNvPr id="6" name="object 6"/>
            <p:cNvSpPr/>
            <p:nvPr/>
          </p:nvSpPr>
          <p:spPr>
            <a:xfrm>
              <a:off x="4296436" y="2708275"/>
              <a:ext cx="422275" cy="594995"/>
            </a:xfrm>
            <a:custGeom>
              <a:rect l="l" t="t" r="r" b="b"/>
              <a:pathLst>
                <a:path w="422275" h="594995">
                  <a:moveTo>
                    <a:pt x="331616" y="420525"/>
                  </a:moveTo>
                  <a:lnTo>
                    <a:pt x="369072" y="433650"/>
                  </a:lnTo>
                  <a:lnTo>
                    <a:pt x="421879" y="491505"/>
                  </a:lnTo>
                  <a:lnTo>
                    <a:pt x="418936" y="527665"/>
                  </a:lnTo>
                  <a:lnTo>
                    <a:pt x="406181" y="543736"/>
                  </a:lnTo>
                  <a:lnTo>
                    <a:pt x="390483" y="516951"/>
                  </a:lnTo>
                  <a:lnTo>
                    <a:pt x="384142" y="501706"/>
                  </a:lnTo>
                  <a:lnTo>
                    <a:pt x="375766" y="484558"/>
                  </a:lnTo>
                  <a:lnTo>
                    <a:pt x="363551" y="464548"/>
                  </a:lnTo>
                  <a:lnTo>
                    <a:pt x="331616" y="420525"/>
                  </a:lnTo>
                  <a:close/>
                </a:path>
                <a:path w="422275" h="594995">
                  <a:moveTo>
                    <a:pt x="245278" y="179459"/>
                  </a:moveTo>
                  <a:lnTo>
                    <a:pt x="245278" y="163388"/>
                  </a:lnTo>
                  <a:lnTo>
                    <a:pt x="323768" y="163388"/>
                  </a:lnTo>
                  <a:lnTo>
                    <a:pt x="337503" y="136603"/>
                  </a:lnTo>
                  <a:lnTo>
                    <a:pt x="368899" y="168745"/>
                  </a:lnTo>
                  <a:lnTo>
                    <a:pt x="353201" y="187495"/>
                  </a:lnTo>
                  <a:lnTo>
                    <a:pt x="353201" y="365348"/>
                  </a:lnTo>
                  <a:lnTo>
                    <a:pt x="325730" y="380347"/>
                  </a:lnTo>
                  <a:lnTo>
                    <a:pt x="325730" y="179459"/>
                  </a:lnTo>
                  <a:lnTo>
                    <a:pt x="245278" y="179459"/>
                  </a:lnTo>
                  <a:close/>
                </a:path>
                <a:path w="422275" h="594995">
                  <a:moveTo>
                    <a:pt x="353201" y="365348"/>
                  </a:moveTo>
                  <a:lnTo>
                    <a:pt x="353201" y="187495"/>
                  </a:lnTo>
                  <a:lnTo>
                    <a:pt x="354305" y="337156"/>
                  </a:lnTo>
                  <a:lnTo>
                    <a:pt x="355163" y="364276"/>
                  </a:lnTo>
                  <a:lnTo>
                    <a:pt x="353201" y="365348"/>
                  </a:lnTo>
                  <a:close/>
                </a:path>
                <a:path w="422275" h="594995">
                  <a:moveTo>
                    <a:pt x="143242" y="591023"/>
                  </a:moveTo>
                  <a:lnTo>
                    <a:pt x="143242" y="530344"/>
                  </a:lnTo>
                  <a:lnTo>
                    <a:pt x="147898" y="540404"/>
                  </a:lnTo>
                  <a:lnTo>
                    <a:pt x="162864" y="562486"/>
                  </a:lnTo>
                  <a:lnTo>
                    <a:pt x="284523" y="562486"/>
                  </a:lnTo>
                  <a:lnTo>
                    <a:pt x="287827" y="559705"/>
                  </a:lnTo>
                  <a:lnTo>
                    <a:pt x="307089" y="533022"/>
                  </a:lnTo>
                  <a:lnTo>
                    <a:pt x="309357" y="517621"/>
                  </a:lnTo>
                  <a:lnTo>
                    <a:pt x="313956" y="447310"/>
                  </a:lnTo>
                  <a:lnTo>
                    <a:pt x="321805" y="447310"/>
                  </a:lnTo>
                  <a:lnTo>
                    <a:pt x="325580" y="510078"/>
                  </a:lnTo>
                  <a:lnTo>
                    <a:pt x="326711" y="524987"/>
                  </a:lnTo>
                  <a:lnTo>
                    <a:pt x="329996" y="531063"/>
                  </a:lnTo>
                  <a:lnTo>
                    <a:pt x="347314" y="554450"/>
                  </a:lnTo>
                  <a:lnTo>
                    <a:pt x="331928" y="581250"/>
                  </a:lnTo>
                  <a:lnTo>
                    <a:pt x="324891" y="587514"/>
                  </a:lnTo>
                  <a:lnTo>
                    <a:pt x="302183" y="594628"/>
                  </a:lnTo>
                  <a:lnTo>
                    <a:pt x="155016" y="594628"/>
                  </a:lnTo>
                  <a:lnTo>
                    <a:pt x="143242" y="591023"/>
                  </a:lnTo>
                  <a:close/>
                </a:path>
                <a:path w="422275" h="594995">
                  <a:moveTo>
                    <a:pt x="82413" y="141960"/>
                  </a:moveTo>
                  <a:lnTo>
                    <a:pt x="111847" y="163388"/>
                  </a:lnTo>
                  <a:lnTo>
                    <a:pt x="233505" y="163388"/>
                  </a:lnTo>
                  <a:lnTo>
                    <a:pt x="247717" y="125593"/>
                  </a:lnTo>
                  <a:lnTo>
                    <a:pt x="269990" y="58131"/>
                  </a:lnTo>
                  <a:lnTo>
                    <a:pt x="284523" y="0"/>
                  </a:lnTo>
                  <a:lnTo>
                    <a:pt x="325730" y="40177"/>
                  </a:lnTo>
                  <a:lnTo>
                    <a:pt x="306108" y="48213"/>
                  </a:lnTo>
                  <a:lnTo>
                    <a:pt x="259382" y="137106"/>
                  </a:lnTo>
                  <a:lnTo>
                    <a:pt x="245278" y="163388"/>
                  </a:lnTo>
                  <a:lnTo>
                    <a:pt x="245278" y="179459"/>
                  </a:lnTo>
                  <a:lnTo>
                    <a:pt x="111847" y="179459"/>
                  </a:lnTo>
                  <a:lnTo>
                    <a:pt x="111847" y="372312"/>
                  </a:lnTo>
                  <a:lnTo>
                    <a:pt x="84375" y="384812"/>
                  </a:lnTo>
                  <a:lnTo>
                    <a:pt x="84375" y="259814"/>
                  </a:lnTo>
                  <a:lnTo>
                    <a:pt x="84160" y="223803"/>
                  </a:lnTo>
                  <a:lnTo>
                    <a:pt x="83298" y="172058"/>
                  </a:lnTo>
                  <a:lnTo>
                    <a:pt x="82413" y="141960"/>
                  </a:lnTo>
                  <a:close/>
                </a:path>
                <a:path w="422275" h="594995">
                  <a:moveTo>
                    <a:pt x="111847" y="350884"/>
                  </a:moveTo>
                  <a:lnTo>
                    <a:pt x="111847" y="334813"/>
                  </a:lnTo>
                  <a:lnTo>
                    <a:pt x="325730" y="334813"/>
                  </a:lnTo>
                  <a:lnTo>
                    <a:pt x="325730" y="350884"/>
                  </a:lnTo>
                  <a:lnTo>
                    <a:pt x="111847" y="350884"/>
                  </a:lnTo>
                  <a:close/>
                </a:path>
                <a:path w="422275" h="594995">
                  <a:moveTo>
                    <a:pt x="172676" y="369633"/>
                  </a:moveTo>
                  <a:lnTo>
                    <a:pt x="176600" y="361598"/>
                  </a:lnTo>
                  <a:lnTo>
                    <a:pt x="237430" y="409811"/>
                  </a:lnTo>
                  <a:lnTo>
                    <a:pt x="251165" y="441953"/>
                  </a:lnTo>
                  <a:lnTo>
                    <a:pt x="245278" y="470077"/>
                  </a:lnTo>
                  <a:lnTo>
                    <a:pt x="235467" y="484809"/>
                  </a:lnTo>
                  <a:lnTo>
                    <a:pt x="221732" y="460703"/>
                  </a:lnTo>
                  <a:lnTo>
                    <a:pt x="215541" y="444561"/>
                  </a:lnTo>
                  <a:lnTo>
                    <a:pt x="209315" y="430318"/>
                  </a:lnTo>
                  <a:lnTo>
                    <a:pt x="200840" y="415221"/>
                  </a:lnTo>
                  <a:lnTo>
                    <a:pt x="172676" y="369633"/>
                  </a:lnTo>
                  <a:close/>
                </a:path>
                <a:path w="422275" h="594995">
                  <a:moveTo>
                    <a:pt x="117733" y="18749"/>
                  </a:moveTo>
                  <a:lnTo>
                    <a:pt x="155323" y="44406"/>
                  </a:lnTo>
                  <a:lnTo>
                    <a:pt x="182487" y="107140"/>
                  </a:lnTo>
                  <a:lnTo>
                    <a:pt x="170713" y="136603"/>
                  </a:lnTo>
                  <a:lnTo>
                    <a:pt x="160902" y="144639"/>
                  </a:lnTo>
                  <a:lnTo>
                    <a:pt x="151091" y="115175"/>
                  </a:lnTo>
                  <a:lnTo>
                    <a:pt x="147283" y="97874"/>
                  </a:lnTo>
                  <a:lnTo>
                    <a:pt x="143641" y="84038"/>
                  </a:lnTo>
                  <a:lnTo>
                    <a:pt x="138981" y="71229"/>
                  </a:lnTo>
                  <a:lnTo>
                    <a:pt x="117733" y="18749"/>
                  </a:lnTo>
                  <a:close/>
                </a:path>
                <a:path w="422275" h="594995">
                  <a:moveTo>
                    <a:pt x="113808" y="399096"/>
                  </a:moveTo>
                  <a:lnTo>
                    <a:pt x="158940" y="431239"/>
                  </a:lnTo>
                  <a:lnTo>
                    <a:pt x="143242" y="447310"/>
                  </a:lnTo>
                  <a:lnTo>
                    <a:pt x="143242" y="591023"/>
                  </a:lnTo>
                  <a:lnTo>
                    <a:pt x="115771" y="541058"/>
                  </a:lnTo>
                  <a:lnTo>
                    <a:pt x="114667" y="420022"/>
                  </a:lnTo>
                  <a:lnTo>
                    <a:pt x="113808" y="399096"/>
                  </a:lnTo>
                  <a:close/>
                </a:path>
                <a:path w="422275" h="594995">
                  <a:moveTo>
                    <a:pt x="82413" y="385705"/>
                  </a:moveTo>
                  <a:lnTo>
                    <a:pt x="83308" y="351356"/>
                  </a:lnTo>
                  <a:lnTo>
                    <a:pt x="84244" y="291332"/>
                  </a:lnTo>
                  <a:lnTo>
                    <a:pt x="84375" y="259814"/>
                  </a:lnTo>
                  <a:lnTo>
                    <a:pt x="84375" y="384812"/>
                  </a:lnTo>
                  <a:lnTo>
                    <a:pt x="82413" y="385705"/>
                  </a:lnTo>
                  <a:close/>
                </a:path>
                <a:path w="422275" h="594995">
                  <a:moveTo>
                    <a:pt x="0" y="541058"/>
                  </a:moveTo>
                  <a:lnTo>
                    <a:pt x="17659" y="508916"/>
                  </a:lnTo>
                  <a:lnTo>
                    <a:pt x="28330" y="493609"/>
                  </a:lnTo>
                  <a:lnTo>
                    <a:pt x="34216" y="483930"/>
                  </a:lnTo>
                  <a:lnTo>
                    <a:pt x="41559" y="467390"/>
                  </a:lnTo>
                  <a:lnTo>
                    <a:pt x="56904" y="420525"/>
                  </a:lnTo>
                  <a:lnTo>
                    <a:pt x="64753" y="420525"/>
                  </a:lnTo>
                  <a:lnTo>
                    <a:pt x="54387" y="517565"/>
                  </a:lnTo>
                  <a:lnTo>
                    <a:pt x="51998" y="527665"/>
                  </a:lnTo>
                  <a:lnTo>
                    <a:pt x="28452" y="555789"/>
                  </a:lnTo>
                  <a:lnTo>
                    <a:pt x="6867" y="553111"/>
                  </a:lnTo>
                  <a:lnTo>
                    <a:pt x="0" y="541058"/>
                  </a:lnTo>
                  <a:close/>
                </a:path>
              </a:pathLst>
            </a:custGeom>
            <a:solidFill>
              <a:srgbClr val="000000"/>
            </a:solidFill>
          </p:spPr>
          <p:txBody>
            <a:bodyPr wrap="square" lIns="0" tIns="0" rIns="0" bIns="0" rtlCol="0"/>
            <a:lstStyle/>
            <a:p/>
          </p:txBody>
        </p:sp>
        <p:pic>
          <p:nvPicPr>
            <p:cNvPr id="7" name="object 7"/>
            <p:cNvPicPr/>
            <p:nvPr/>
          </p:nvPicPr>
          <p:blipFill>
            <a:blip r:embed="rId2"/>
            <a:stretch>
              <a:fillRect/>
            </a:stretch>
          </p:blipFill>
          <p:spPr>
            <a:xfrm>
              <a:off x="4405482" y="3065110"/>
              <a:ext cx="317595" cy="242555"/>
            </a:xfrm>
            <a:prstGeom prst="rect">
              <a:avLst/>
            </a:prstGeom>
          </p:spPr>
        </p:pic>
        <p:pic>
          <p:nvPicPr>
            <p:cNvPr id="8" name="object 8"/>
            <p:cNvPicPr/>
            <p:nvPr/>
          </p:nvPicPr>
          <p:blipFill>
            <a:blip r:embed="rId3"/>
            <a:stretch>
              <a:fillRect/>
            </a:stretch>
          </p:blipFill>
          <p:spPr>
            <a:xfrm>
              <a:off x="4291673" y="3124037"/>
              <a:ext cx="74278" cy="144789"/>
            </a:xfrm>
            <a:prstGeom prst="rect">
              <a:avLst/>
            </a:prstGeom>
          </p:spPr>
        </p:pic>
        <p:pic>
          <p:nvPicPr>
            <p:cNvPr id="9" name="object 9"/>
            <p:cNvPicPr/>
            <p:nvPr/>
          </p:nvPicPr>
          <p:blipFill>
            <a:blip r:embed="rId4"/>
            <a:stretch>
              <a:fillRect/>
            </a:stretch>
          </p:blipFill>
          <p:spPr>
            <a:xfrm>
              <a:off x="4409407" y="2716904"/>
              <a:ext cx="74278" cy="140772"/>
            </a:xfrm>
            <a:prstGeom prst="rect">
              <a:avLst/>
            </a:prstGeom>
          </p:spPr>
        </p:pic>
        <p:sp>
          <p:nvSpPr>
            <p:cNvPr id="10" name="object 10"/>
            <p:cNvSpPr/>
            <p:nvPr/>
          </p:nvSpPr>
          <p:spPr>
            <a:xfrm>
              <a:off x="4378849" y="2708275"/>
              <a:ext cx="287020" cy="386080"/>
            </a:xfrm>
            <a:custGeom>
              <a:rect l="l" t="t" r="r" b="b"/>
              <a:pathLst>
                <a:path w="287020" h="386080">
                  <a:moveTo>
                    <a:pt x="0" y="385705"/>
                  </a:moveTo>
                  <a:lnTo>
                    <a:pt x="895" y="351356"/>
                  </a:lnTo>
                  <a:lnTo>
                    <a:pt x="1830" y="291332"/>
                  </a:lnTo>
                  <a:lnTo>
                    <a:pt x="1962" y="259814"/>
                  </a:lnTo>
                  <a:lnTo>
                    <a:pt x="1747" y="223803"/>
                  </a:lnTo>
                  <a:lnTo>
                    <a:pt x="885" y="172058"/>
                  </a:lnTo>
                  <a:lnTo>
                    <a:pt x="0" y="141960"/>
                  </a:lnTo>
                  <a:lnTo>
                    <a:pt x="29433" y="163388"/>
                  </a:lnTo>
                  <a:lnTo>
                    <a:pt x="151092" y="163388"/>
                  </a:lnTo>
                  <a:lnTo>
                    <a:pt x="165304" y="125593"/>
                  </a:lnTo>
                  <a:lnTo>
                    <a:pt x="174823" y="98978"/>
                  </a:lnTo>
                  <a:lnTo>
                    <a:pt x="187577" y="58131"/>
                  </a:lnTo>
                  <a:lnTo>
                    <a:pt x="196475" y="24296"/>
                  </a:lnTo>
                  <a:lnTo>
                    <a:pt x="202110" y="0"/>
                  </a:lnTo>
                  <a:lnTo>
                    <a:pt x="243316" y="40177"/>
                  </a:lnTo>
                  <a:lnTo>
                    <a:pt x="223694" y="48213"/>
                  </a:lnTo>
                  <a:lnTo>
                    <a:pt x="206258" y="81648"/>
                  </a:lnTo>
                  <a:lnTo>
                    <a:pt x="176969" y="137106"/>
                  </a:lnTo>
                  <a:lnTo>
                    <a:pt x="174290" y="142098"/>
                  </a:lnTo>
                  <a:lnTo>
                    <a:pt x="162865" y="163388"/>
                  </a:lnTo>
                  <a:lnTo>
                    <a:pt x="241355" y="163388"/>
                  </a:lnTo>
                  <a:lnTo>
                    <a:pt x="255090" y="136603"/>
                  </a:lnTo>
                  <a:lnTo>
                    <a:pt x="286486" y="168745"/>
                  </a:lnTo>
                  <a:lnTo>
                    <a:pt x="270788" y="187495"/>
                  </a:lnTo>
                  <a:lnTo>
                    <a:pt x="271370" y="290185"/>
                  </a:lnTo>
                  <a:lnTo>
                    <a:pt x="271891" y="337156"/>
                  </a:lnTo>
                  <a:lnTo>
                    <a:pt x="272417" y="353773"/>
                  </a:lnTo>
                  <a:lnTo>
                    <a:pt x="272750" y="364276"/>
                  </a:lnTo>
                  <a:lnTo>
                    <a:pt x="243316" y="380347"/>
                  </a:lnTo>
                  <a:lnTo>
                    <a:pt x="243316" y="350884"/>
                  </a:lnTo>
                  <a:lnTo>
                    <a:pt x="29433" y="350884"/>
                  </a:lnTo>
                  <a:lnTo>
                    <a:pt x="29433" y="372312"/>
                  </a:lnTo>
                  <a:lnTo>
                    <a:pt x="0" y="385705"/>
                  </a:lnTo>
                  <a:close/>
                </a:path>
                <a:path w="287020" h="386080">
                  <a:moveTo>
                    <a:pt x="29433" y="334813"/>
                  </a:moveTo>
                  <a:lnTo>
                    <a:pt x="243316" y="334813"/>
                  </a:lnTo>
                  <a:lnTo>
                    <a:pt x="243316" y="179459"/>
                  </a:lnTo>
                  <a:lnTo>
                    <a:pt x="29433" y="179459"/>
                  </a:lnTo>
                  <a:lnTo>
                    <a:pt x="29433" y="334813"/>
                  </a:lnTo>
                  <a:close/>
                </a:path>
              </a:pathLst>
            </a:custGeom>
            <a:ln w="9525">
              <a:solidFill>
                <a:srgbClr val="000000"/>
              </a:solidFill>
            </a:ln>
          </p:spPr>
          <p:txBody>
            <a:bodyPr wrap="square" lIns="0" tIns="0" rIns="0" bIns="0" rtlCol="0"/>
            <a:lstStyle/>
            <a:p/>
          </p:txBody>
        </p:sp>
      </p:grpSp>
      <p:grpSp>
        <p:nvGrpSpPr>
          <p:cNvPr id="11" name="object 11"/>
          <p:cNvGrpSpPr/>
          <p:nvPr/>
        </p:nvGrpSpPr>
        <p:grpSpPr>
          <a:xfrm>
            <a:off x="4279900" y="3399924"/>
            <a:ext cx="464820" cy="617855"/>
            <a:chOff x="4279900" y="3399924"/>
            <a:chExt cx="464820" cy="617855"/>
          </a:xfrm>
        </p:grpSpPr>
        <p:sp>
          <p:nvSpPr>
            <p:cNvPr id="12" name="object 12"/>
            <p:cNvSpPr/>
            <p:nvPr/>
          </p:nvSpPr>
          <p:spPr>
            <a:xfrm>
              <a:off x="4284662" y="3404686"/>
              <a:ext cx="455295" cy="608330"/>
            </a:xfrm>
            <a:custGeom>
              <a:rect l="l" t="t" r="r" b="b"/>
              <a:pathLst>
                <a:path w="455295" h="608329">
                  <a:moveTo>
                    <a:pt x="180525" y="374990"/>
                  </a:moveTo>
                  <a:lnTo>
                    <a:pt x="180525" y="358919"/>
                  </a:lnTo>
                  <a:lnTo>
                    <a:pt x="380672" y="358919"/>
                  </a:lnTo>
                  <a:lnTo>
                    <a:pt x="414030" y="318742"/>
                  </a:lnTo>
                  <a:lnTo>
                    <a:pt x="455238" y="374990"/>
                  </a:lnTo>
                  <a:lnTo>
                    <a:pt x="331617" y="374990"/>
                  </a:lnTo>
                  <a:lnTo>
                    <a:pt x="320211" y="403952"/>
                  </a:lnTo>
                  <a:lnTo>
                    <a:pt x="298259" y="449455"/>
                  </a:lnTo>
                  <a:lnTo>
                    <a:pt x="298259" y="374990"/>
                  </a:lnTo>
                  <a:lnTo>
                    <a:pt x="180525" y="374990"/>
                  </a:lnTo>
                  <a:close/>
                </a:path>
                <a:path w="455295" h="608329">
                  <a:moveTo>
                    <a:pt x="19622" y="40177"/>
                  </a:moveTo>
                  <a:lnTo>
                    <a:pt x="372824" y="40177"/>
                  </a:lnTo>
                  <a:lnTo>
                    <a:pt x="404219" y="0"/>
                  </a:lnTo>
                  <a:lnTo>
                    <a:pt x="443464" y="56248"/>
                  </a:lnTo>
                  <a:lnTo>
                    <a:pt x="292372" y="56248"/>
                  </a:lnTo>
                  <a:lnTo>
                    <a:pt x="292372" y="267850"/>
                  </a:lnTo>
                  <a:lnTo>
                    <a:pt x="266863" y="267850"/>
                  </a:lnTo>
                  <a:lnTo>
                    <a:pt x="266863" y="56248"/>
                  </a:lnTo>
                  <a:lnTo>
                    <a:pt x="188374" y="56248"/>
                  </a:lnTo>
                  <a:lnTo>
                    <a:pt x="188374" y="267850"/>
                  </a:lnTo>
                  <a:lnTo>
                    <a:pt x="162865" y="267850"/>
                  </a:lnTo>
                  <a:lnTo>
                    <a:pt x="162865" y="56248"/>
                  </a:lnTo>
                  <a:lnTo>
                    <a:pt x="78489" y="56248"/>
                  </a:lnTo>
                  <a:lnTo>
                    <a:pt x="64403" y="58036"/>
                  </a:lnTo>
                  <a:lnTo>
                    <a:pt x="37282" y="64284"/>
                  </a:lnTo>
                  <a:lnTo>
                    <a:pt x="19622" y="40177"/>
                  </a:lnTo>
                  <a:close/>
                </a:path>
                <a:path w="455295" h="608329">
                  <a:moveTo>
                    <a:pt x="278637" y="516723"/>
                  </a:moveTo>
                  <a:lnTo>
                    <a:pt x="278637" y="484809"/>
                  </a:lnTo>
                  <a:lnTo>
                    <a:pt x="336658" y="505454"/>
                  </a:lnTo>
                  <a:lnTo>
                    <a:pt x="374724" y="522384"/>
                  </a:lnTo>
                  <a:lnTo>
                    <a:pt x="405125" y="555779"/>
                  </a:lnTo>
                  <a:lnTo>
                    <a:pt x="413049" y="573200"/>
                  </a:lnTo>
                  <a:lnTo>
                    <a:pt x="406182" y="599985"/>
                  </a:lnTo>
                  <a:lnTo>
                    <a:pt x="386559" y="583914"/>
                  </a:lnTo>
                  <a:lnTo>
                    <a:pt x="378189" y="575711"/>
                  </a:lnTo>
                  <a:lnTo>
                    <a:pt x="355378" y="558301"/>
                  </a:lnTo>
                  <a:lnTo>
                    <a:pt x="324473" y="539551"/>
                  </a:lnTo>
                  <a:lnTo>
                    <a:pt x="322641" y="538608"/>
                  </a:lnTo>
                  <a:lnTo>
                    <a:pt x="278637" y="516723"/>
                  </a:lnTo>
                  <a:close/>
                </a:path>
                <a:path w="455295" h="608329">
                  <a:moveTo>
                    <a:pt x="292372" y="152675"/>
                  </a:moveTo>
                  <a:lnTo>
                    <a:pt x="292372" y="136603"/>
                  </a:lnTo>
                  <a:lnTo>
                    <a:pt x="357126" y="136603"/>
                  </a:lnTo>
                  <a:lnTo>
                    <a:pt x="370861" y="107140"/>
                  </a:lnTo>
                  <a:lnTo>
                    <a:pt x="402257" y="139282"/>
                  </a:lnTo>
                  <a:lnTo>
                    <a:pt x="386559" y="158031"/>
                  </a:lnTo>
                  <a:lnTo>
                    <a:pt x="386559" y="279904"/>
                  </a:lnTo>
                  <a:lnTo>
                    <a:pt x="361050" y="297314"/>
                  </a:lnTo>
                  <a:lnTo>
                    <a:pt x="361050" y="152675"/>
                  </a:lnTo>
                  <a:lnTo>
                    <a:pt x="292372" y="152675"/>
                  </a:lnTo>
                  <a:close/>
                </a:path>
                <a:path w="455295" h="608329">
                  <a:moveTo>
                    <a:pt x="386559" y="279904"/>
                  </a:moveTo>
                  <a:lnTo>
                    <a:pt x="386559" y="158031"/>
                  </a:lnTo>
                  <a:lnTo>
                    <a:pt x="387663" y="256968"/>
                  </a:lnTo>
                  <a:lnTo>
                    <a:pt x="388522" y="278564"/>
                  </a:lnTo>
                  <a:lnTo>
                    <a:pt x="386559" y="279904"/>
                  </a:lnTo>
                  <a:close/>
                </a:path>
                <a:path w="455295" h="608329">
                  <a:moveTo>
                    <a:pt x="292372" y="267850"/>
                  </a:moveTo>
                  <a:lnTo>
                    <a:pt x="292372" y="251779"/>
                  </a:lnTo>
                  <a:lnTo>
                    <a:pt x="361050" y="251779"/>
                  </a:lnTo>
                  <a:lnTo>
                    <a:pt x="361050" y="267850"/>
                  </a:lnTo>
                  <a:lnTo>
                    <a:pt x="292372" y="267850"/>
                  </a:lnTo>
                  <a:close/>
                </a:path>
                <a:path w="455295" h="608329">
                  <a:moveTo>
                    <a:pt x="137356" y="470458"/>
                  </a:moveTo>
                  <a:lnTo>
                    <a:pt x="137356" y="452667"/>
                  </a:lnTo>
                  <a:lnTo>
                    <a:pt x="162865" y="457466"/>
                  </a:lnTo>
                  <a:lnTo>
                    <a:pt x="211168" y="466720"/>
                  </a:lnTo>
                  <a:lnTo>
                    <a:pt x="249203" y="474095"/>
                  </a:lnTo>
                  <a:lnTo>
                    <a:pt x="261611" y="454916"/>
                  </a:lnTo>
                  <a:lnTo>
                    <a:pt x="268978" y="442581"/>
                  </a:lnTo>
                  <a:lnTo>
                    <a:pt x="281242" y="417805"/>
                  </a:lnTo>
                  <a:lnTo>
                    <a:pt x="283519" y="412316"/>
                  </a:lnTo>
                  <a:lnTo>
                    <a:pt x="298259" y="374990"/>
                  </a:lnTo>
                  <a:lnTo>
                    <a:pt x="298259" y="449455"/>
                  </a:lnTo>
                  <a:lnTo>
                    <a:pt x="293771" y="458758"/>
                  </a:lnTo>
                  <a:lnTo>
                    <a:pt x="278637" y="484809"/>
                  </a:lnTo>
                  <a:lnTo>
                    <a:pt x="278637" y="516723"/>
                  </a:lnTo>
                  <a:lnTo>
                    <a:pt x="262939" y="508916"/>
                  </a:lnTo>
                  <a:lnTo>
                    <a:pt x="247573" y="521605"/>
                  </a:lnTo>
                  <a:lnTo>
                    <a:pt x="233827" y="532081"/>
                  </a:lnTo>
                  <a:lnTo>
                    <a:pt x="233505" y="532280"/>
                  </a:lnTo>
                  <a:lnTo>
                    <a:pt x="233505" y="495524"/>
                  </a:lnTo>
                  <a:lnTo>
                    <a:pt x="198798" y="485479"/>
                  </a:lnTo>
                  <a:lnTo>
                    <a:pt x="137356" y="470458"/>
                  </a:lnTo>
                  <a:close/>
                </a:path>
                <a:path w="455295" h="608329">
                  <a:moveTo>
                    <a:pt x="188374" y="152675"/>
                  </a:moveTo>
                  <a:lnTo>
                    <a:pt x="188374" y="136603"/>
                  </a:lnTo>
                  <a:lnTo>
                    <a:pt x="266863" y="136603"/>
                  </a:lnTo>
                  <a:lnTo>
                    <a:pt x="266863" y="152675"/>
                  </a:lnTo>
                  <a:lnTo>
                    <a:pt x="188374" y="152675"/>
                  </a:lnTo>
                  <a:close/>
                </a:path>
                <a:path w="455295" h="608329">
                  <a:moveTo>
                    <a:pt x="188374" y="267850"/>
                  </a:moveTo>
                  <a:lnTo>
                    <a:pt x="188374" y="251779"/>
                  </a:lnTo>
                  <a:lnTo>
                    <a:pt x="266863" y="251779"/>
                  </a:lnTo>
                  <a:lnTo>
                    <a:pt x="266863" y="267850"/>
                  </a:lnTo>
                  <a:lnTo>
                    <a:pt x="188374" y="267850"/>
                  </a:lnTo>
                  <a:close/>
                </a:path>
                <a:path w="455295" h="608329">
                  <a:moveTo>
                    <a:pt x="5886" y="597306"/>
                  </a:moveTo>
                  <a:lnTo>
                    <a:pt x="52557" y="585629"/>
                  </a:lnTo>
                  <a:lnTo>
                    <a:pt x="113318" y="566671"/>
                  </a:lnTo>
                  <a:lnTo>
                    <a:pt x="157100" y="547963"/>
                  </a:lnTo>
                  <a:lnTo>
                    <a:pt x="205175" y="519504"/>
                  </a:lnTo>
                  <a:lnTo>
                    <a:pt x="233505" y="495524"/>
                  </a:lnTo>
                  <a:lnTo>
                    <a:pt x="233505" y="532280"/>
                  </a:lnTo>
                  <a:lnTo>
                    <a:pt x="173657" y="566503"/>
                  </a:lnTo>
                  <a:lnTo>
                    <a:pt x="125045" y="584269"/>
                  </a:lnTo>
                  <a:lnTo>
                    <a:pt x="83594" y="594649"/>
                  </a:lnTo>
                  <a:lnTo>
                    <a:pt x="7848" y="608020"/>
                  </a:lnTo>
                  <a:lnTo>
                    <a:pt x="5886" y="597306"/>
                  </a:lnTo>
                  <a:close/>
                </a:path>
                <a:path w="455295" h="608329">
                  <a:moveTo>
                    <a:pt x="0" y="358919"/>
                  </a:moveTo>
                  <a:lnTo>
                    <a:pt x="151091" y="358919"/>
                  </a:lnTo>
                  <a:lnTo>
                    <a:pt x="162757" y="325903"/>
                  </a:lnTo>
                  <a:lnTo>
                    <a:pt x="170043" y="301421"/>
                  </a:lnTo>
                  <a:lnTo>
                    <a:pt x="176600" y="273207"/>
                  </a:lnTo>
                  <a:lnTo>
                    <a:pt x="217808" y="305349"/>
                  </a:lnTo>
                  <a:lnTo>
                    <a:pt x="202110" y="316063"/>
                  </a:lnTo>
                  <a:lnTo>
                    <a:pt x="180525" y="358919"/>
                  </a:lnTo>
                  <a:lnTo>
                    <a:pt x="180525" y="374990"/>
                  </a:lnTo>
                  <a:lnTo>
                    <a:pt x="176600" y="374990"/>
                  </a:lnTo>
                  <a:lnTo>
                    <a:pt x="145205" y="437095"/>
                  </a:lnTo>
                  <a:lnTo>
                    <a:pt x="145205" y="374990"/>
                  </a:lnTo>
                  <a:lnTo>
                    <a:pt x="54942" y="374990"/>
                  </a:lnTo>
                  <a:lnTo>
                    <a:pt x="51579" y="375461"/>
                  </a:lnTo>
                  <a:lnTo>
                    <a:pt x="17660" y="383026"/>
                  </a:lnTo>
                  <a:lnTo>
                    <a:pt x="0" y="358919"/>
                  </a:lnTo>
                  <a:close/>
                </a:path>
                <a:path w="455295" h="608329">
                  <a:moveTo>
                    <a:pt x="66716" y="115175"/>
                  </a:moveTo>
                  <a:lnTo>
                    <a:pt x="98111" y="136603"/>
                  </a:lnTo>
                  <a:lnTo>
                    <a:pt x="162865" y="136603"/>
                  </a:lnTo>
                  <a:lnTo>
                    <a:pt x="162865" y="152675"/>
                  </a:lnTo>
                  <a:lnTo>
                    <a:pt x="94186" y="152675"/>
                  </a:lnTo>
                  <a:lnTo>
                    <a:pt x="94186" y="289278"/>
                  </a:lnTo>
                  <a:lnTo>
                    <a:pt x="68677" y="304202"/>
                  </a:lnTo>
                  <a:lnTo>
                    <a:pt x="68677" y="207584"/>
                  </a:lnTo>
                  <a:lnTo>
                    <a:pt x="68332" y="173734"/>
                  </a:lnTo>
                  <a:lnTo>
                    <a:pt x="67769" y="147201"/>
                  </a:lnTo>
                  <a:lnTo>
                    <a:pt x="66716" y="115175"/>
                  </a:lnTo>
                  <a:close/>
                </a:path>
                <a:path w="455295" h="608329">
                  <a:moveTo>
                    <a:pt x="94186" y="267850"/>
                  </a:moveTo>
                  <a:lnTo>
                    <a:pt x="94186" y="251779"/>
                  </a:lnTo>
                  <a:lnTo>
                    <a:pt x="162865" y="251779"/>
                  </a:lnTo>
                  <a:lnTo>
                    <a:pt x="162865" y="267850"/>
                  </a:lnTo>
                  <a:lnTo>
                    <a:pt x="94186" y="267850"/>
                  </a:lnTo>
                  <a:close/>
                </a:path>
                <a:path w="455295" h="608329">
                  <a:moveTo>
                    <a:pt x="102036" y="463381"/>
                  </a:moveTo>
                  <a:lnTo>
                    <a:pt x="109297" y="450836"/>
                  </a:lnTo>
                  <a:lnTo>
                    <a:pt x="145205" y="374990"/>
                  </a:lnTo>
                  <a:lnTo>
                    <a:pt x="145205" y="437095"/>
                  </a:lnTo>
                  <a:lnTo>
                    <a:pt x="137356" y="452667"/>
                  </a:lnTo>
                  <a:lnTo>
                    <a:pt x="137356" y="470458"/>
                  </a:lnTo>
                  <a:lnTo>
                    <a:pt x="133063" y="469408"/>
                  </a:lnTo>
                  <a:lnTo>
                    <a:pt x="102036" y="463381"/>
                  </a:lnTo>
                  <a:close/>
                </a:path>
                <a:path w="455295" h="608329">
                  <a:moveTo>
                    <a:pt x="66716" y="305349"/>
                  </a:moveTo>
                  <a:lnTo>
                    <a:pt x="68422" y="237887"/>
                  </a:lnTo>
                  <a:lnTo>
                    <a:pt x="68677" y="207584"/>
                  </a:lnTo>
                  <a:lnTo>
                    <a:pt x="68677" y="304202"/>
                  </a:lnTo>
                  <a:lnTo>
                    <a:pt x="66716" y="305349"/>
                  </a:lnTo>
                  <a:close/>
                </a:path>
              </a:pathLst>
            </a:custGeom>
            <a:solidFill>
              <a:srgbClr val="000000"/>
            </a:solidFill>
          </p:spPr>
          <p:txBody>
            <a:bodyPr wrap="square" lIns="0" tIns="0" rIns="0" bIns="0" rtlCol="0"/>
            <a:lstStyle/>
            <a:p/>
          </p:txBody>
        </p:sp>
        <p:sp>
          <p:nvSpPr>
            <p:cNvPr id="13" name="object 13"/>
            <p:cNvSpPr/>
            <p:nvPr/>
          </p:nvSpPr>
          <p:spPr>
            <a:xfrm>
              <a:off x="4304284" y="3404686"/>
              <a:ext cx="424180" cy="305435"/>
            </a:xfrm>
            <a:custGeom>
              <a:rect l="l" t="t" r="r" b="b"/>
              <a:pathLst>
                <a:path w="424179" h="305435">
                  <a:moveTo>
                    <a:pt x="168751" y="136603"/>
                  </a:moveTo>
                  <a:lnTo>
                    <a:pt x="247241" y="136603"/>
                  </a:lnTo>
                  <a:lnTo>
                    <a:pt x="247241" y="56248"/>
                  </a:lnTo>
                  <a:lnTo>
                    <a:pt x="168751" y="56248"/>
                  </a:lnTo>
                  <a:lnTo>
                    <a:pt x="168751" y="136603"/>
                  </a:lnTo>
                  <a:close/>
                </a:path>
                <a:path w="424179" h="305435">
                  <a:moveTo>
                    <a:pt x="74564" y="251779"/>
                  </a:moveTo>
                  <a:lnTo>
                    <a:pt x="143242" y="251779"/>
                  </a:lnTo>
                  <a:lnTo>
                    <a:pt x="143242" y="152675"/>
                  </a:lnTo>
                  <a:lnTo>
                    <a:pt x="74564" y="152675"/>
                  </a:lnTo>
                  <a:lnTo>
                    <a:pt x="74564" y="251779"/>
                  </a:lnTo>
                  <a:close/>
                </a:path>
                <a:path w="424179" h="305435">
                  <a:moveTo>
                    <a:pt x="168751" y="251779"/>
                  </a:moveTo>
                  <a:lnTo>
                    <a:pt x="247241" y="251779"/>
                  </a:lnTo>
                  <a:lnTo>
                    <a:pt x="247241" y="152675"/>
                  </a:lnTo>
                  <a:lnTo>
                    <a:pt x="168751" y="152675"/>
                  </a:lnTo>
                  <a:lnTo>
                    <a:pt x="168751" y="251779"/>
                  </a:lnTo>
                  <a:close/>
                </a:path>
                <a:path w="424179" h="305435">
                  <a:moveTo>
                    <a:pt x="272750" y="251779"/>
                  </a:moveTo>
                  <a:lnTo>
                    <a:pt x="341428" y="251779"/>
                  </a:lnTo>
                  <a:lnTo>
                    <a:pt x="341428" y="152675"/>
                  </a:lnTo>
                  <a:lnTo>
                    <a:pt x="272750" y="152675"/>
                  </a:lnTo>
                  <a:lnTo>
                    <a:pt x="272750" y="251779"/>
                  </a:lnTo>
                  <a:close/>
                </a:path>
                <a:path w="424179" h="305435">
                  <a:moveTo>
                    <a:pt x="353201" y="40177"/>
                  </a:moveTo>
                  <a:lnTo>
                    <a:pt x="384597" y="0"/>
                  </a:lnTo>
                  <a:lnTo>
                    <a:pt x="423841" y="56248"/>
                  </a:lnTo>
                  <a:lnTo>
                    <a:pt x="272750" y="56248"/>
                  </a:lnTo>
                  <a:lnTo>
                    <a:pt x="272750" y="136603"/>
                  </a:lnTo>
                  <a:lnTo>
                    <a:pt x="337503" y="136603"/>
                  </a:lnTo>
                  <a:lnTo>
                    <a:pt x="351239" y="107140"/>
                  </a:lnTo>
                  <a:lnTo>
                    <a:pt x="382635" y="139282"/>
                  </a:lnTo>
                  <a:lnTo>
                    <a:pt x="366937" y="158031"/>
                  </a:lnTo>
                  <a:lnTo>
                    <a:pt x="367613" y="230748"/>
                  </a:lnTo>
                  <a:lnTo>
                    <a:pt x="368040" y="256968"/>
                  </a:lnTo>
                  <a:lnTo>
                    <a:pt x="368310" y="263744"/>
                  </a:lnTo>
                  <a:lnTo>
                    <a:pt x="368899" y="278564"/>
                  </a:lnTo>
                  <a:lnTo>
                    <a:pt x="341428" y="297314"/>
                  </a:lnTo>
                  <a:lnTo>
                    <a:pt x="341428" y="267850"/>
                  </a:lnTo>
                  <a:lnTo>
                    <a:pt x="74564" y="267850"/>
                  </a:lnTo>
                  <a:lnTo>
                    <a:pt x="74564" y="289278"/>
                  </a:lnTo>
                  <a:lnTo>
                    <a:pt x="47093" y="305349"/>
                  </a:lnTo>
                  <a:lnTo>
                    <a:pt x="48164" y="269566"/>
                  </a:lnTo>
                  <a:lnTo>
                    <a:pt x="48800" y="237887"/>
                  </a:lnTo>
                  <a:lnTo>
                    <a:pt x="49055" y="207584"/>
                  </a:lnTo>
                  <a:lnTo>
                    <a:pt x="48710" y="173734"/>
                  </a:lnTo>
                  <a:lnTo>
                    <a:pt x="48146" y="147201"/>
                  </a:lnTo>
                  <a:lnTo>
                    <a:pt x="47093" y="115175"/>
                  </a:lnTo>
                  <a:lnTo>
                    <a:pt x="78489" y="136603"/>
                  </a:lnTo>
                  <a:lnTo>
                    <a:pt x="143242" y="136603"/>
                  </a:lnTo>
                  <a:lnTo>
                    <a:pt x="143242" y="56248"/>
                  </a:lnTo>
                  <a:lnTo>
                    <a:pt x="58866" y="56248"/>
                  </a:lnTo>
                  <a:lnTo>
                    <a:pt x="44780" y="58036"/>
                  </a:lnTo>
                  <a:lnTo>
                    <a:pt x="17659" y="64284"/>
                  </a:lnTo>
                  <a:lnTo>
                    <a:pt x="0" y="40177"/>
                  </a:lnTo>
                  <a:lnTo>
                    <a:pt x="353201" y="40177"/>
                  </a:lnTo>
                  <a:close/>
                </a:path>
              </a:pathLst>
            </a:custGeom>
            <a:ln w="9525">
              <a:solidFill>
                <a:srgbClr val="000000"/>
              </a:solidFill>
            </a:ln>
          </p:spPr>
          <p:txBody>
            <a:bodyPr wrap="square" lIns="0" tIns="0" rIns="0" bIns="0" rtlCol="0"/>
            <a:lstStyle/>
            <a:p/>
          </p:txBody>
        </p:sp>
        <p:pic>
          <p:nvPicPr>
            <p:cNvPr id="14" name="object 14"/>
            <p:cNvPicPr/>
            <p:nvPr/>
          </p:nvPicPr>
          <p:blipFill>
            <a:blip r:embed="rId5"/>
            <a:stretch>
              <a:fillRect/>
            </a:stretch>
          </p:blipFill>
          <p:spPr>
            <a:xfrm>
              <a:off x="4417256" y="3774914"/>
              <a:ext cx="170427" cy="108630"/>
            </a:xfrm>
            <a:prstGeom prst="rect">
              <a:avLst/>
            </a:prstGeom>
          </p:spPr>
        </p:pic>
        <p:sp>
          <p:nvSpPr>
            <p:cNvPr id="15" name="object 15"/>
            <p:cNvSpPr/>
            <p:nvPr/>
          </p:nvSpPr>
          <p:spPr>
            <a:xfrm>
              <a:off x="4284662" y="3677894"/>
              <a:ext cx="455295" cy="335280"/>
            </a:xfrm>
            <a:custGeom>
              <a:rect l="l" t="t" r="r" b="b"/>
              <a:pathLst>
                <a:path w="455295" h="335279">
                  <a:moveTo>
                    <a:pt x="217808" y="32142"/>
                  </a:moveTo>
                  <a:lnTo>
                    <a:pt x="202110" y="42855"/>
                  </a:lnTo>
                  <a:lnTo>
                    <a:pt x="197673" y="51554"/>
                  </a:lnTo>
                  <a:lnTo>
                    <a:pt x="180525" y="85712"/>
                  </a:lnTo>
                  <a:lnTo>
                    <a:pt x="380672" y="85712"/>
                  </a:lnTo>
                  <a:lnTo>
                    <a:pt x="414030" y="45534"/>
                  </a:lnTo>
                  <a:lnTo>
                    <a:pt x="455238" y="101782"/>
                  </a:lnTo>
                  <a:lnTo>
                    <a:pt x="331617" y="101782"/>
                  </a:lnTo>
                  <a:lnTo>
                    <a:pt x="320308" y="130498"/>
                  </a:lnTo>
                  <a:lnTo>
                    <a:pt x="320211" y="130744"/>
                  </a:lnTo>
                  <a:lnTo>
                    <a:pt x="293771" y="185550"/>
                  </a:lnTo>
                  <a:lnTo>
                    <a:pt x="278637" y="211601"/>
                  </a:lnTo>
                  <a:lnTo>
                    <a:pt x="336658" y="232247"/>
                  </a:lnTo>
                  <a:lnTo>
                    <a:pt x="355516" y="239642"/>
                  </a:lnTo>
                  <a:lnTo>
                    <a:pt x="374724" y="249176"/>
                  </a:lnTo>
                  <a:lnTo>
                    <a:pt x="383616" y="254458"/>
                  </a:lnTo>
                  <a:lnTo>
                    <a:pt x="405125" y="282571"/>
                  </a:lnTo>
                  <a:lnTo>
                    <a:pt x="413049" y="299992"/>
                  </a:lnTo>
                  <a:lnTo>
                    <a:pt x="409367" y="314352"/>
                  </a:lnTo>
                  <a:lnTo>
                    <a:pt x="406182" y="326778"/>
                  </a:lnTo>
                  <a:lnTo>
                    <a:pt x="386559" y="310707"/>
                  </a:lnTo>
                  <a:lnTo>
                    <a:pt x="379103" y="303400"/>
                  </a:lnTo>
                  <a:lnTo>
                    <a:pt x="378189" y="302504"/>
                  </a:lnTo>
                  <a:lnTo>
                    <a:pt x="355378" y="285093"/>
                  </a:lnTo>
                  <a:lnTo>
                    <a:pt x="324473" y="266343"/>
                  </a:lnTo>
                  <a:lnTo>
                    <a:pt x="322641" y="265400"/>
                  </a:lnTo>
                  <a:lnTo>
                    <a:pt x="262939" y="235708"/>
                  </a:lnTo>
                  <a:lnTo>
                    <a:pt x="247573" y="248398"/>
                  </a:lnTo>
                  <a:lnTo>
                    <a:pt x="233827" y="258873"/>
                  </a:lnTo>
                  <a:lnTo>
                    <a:pt x="203928" y="277394"/>
                  </a:lnTo>
                  <a:lnTo>
                    <a:pt x="173657" y="293296"/>
                  </a:lnTo>
                  <a:lnTo>
                    <a:pt x="125045" y="311061"/>
                  </a:lnTo>
                  <a:lnTo>
                    <a:pt x="83594" y="321441"/>
                  </a:lnTo>
                  <a:lnTo>
                    <a:pt x="7848" y="334812"/>
                  </a:lnTo>
                  <a:lnTo>
                    <a:pt x="5886" y="324099"/>
                  </a:lnTo>
                  <a:lnTo>
                    <a:pt x="52557" y="312422"/>
                  </a:lnTo>
                  <a:lnTo>
                    <a:pt x="113318" y="293463"/>
                  </a:lnTo>
                  <a:lnTo>
                    <a:pt x="157100" y="274756"/>
                  </a:lnTo>
                  <a:lnTo>
                    <a:pt x="205175" y="246296"/>
                  </a:lnTo>
                  <a:lnTo>
                    <a:pt x="233505" y="222316"/>
                  </a:lnTo>
                  <a:lnTo>
                    <a:pt x="133063" y="196200"/>
                  </a:lnTo>
                  <a:lnTo>
                    <a:pt x="102036" y="190173"/>
                  </a:lnTo>
                  <a:lnTo>
                    <a:pt x="107495" y="180740"/>
                  </a:lnTo>
                  <a:lnTo>
                    <a:pt x="109297" y="177629"/>
                  </a:lnTo>
                  <a:lnTo>
                    <a:pt x="145205" y="101782"/>
                  </a:lnTo>
                  <a:lnTo>
                    <a:pt x="54942" y="101782"/>
                  </a:lnTo>
                  <a:lnTo>
                    <a:pt x="51579" y="102253"/>
                  </a:lnTo>
                  <a:lnTo>
                    <a:pt x="17660" y="109818"/>
                  </a:lnTo>
                  <a:lnTo>
                    <a:pt x="0" y="85712"/>
                  </a:lnTo>
                  <a:lnTo>
                    <a:pt x="151091" y="85712"/>
                  </a:lnTo>
                  <a:lnTo>
                    <a:pt x="162757" y="52696"/>
                  </a:lnTo>
                  <a:lnTo>
                    <a:pt x="170043" y="28213"/>
                  </a:lnTo>
                  <a:lnTo>
                    <a:pt x="176600" y="0"/>
                  </a:lnTo>
                  <a:lnTo>
                    <a:pt x="217808" y="32142"/>
                  </a:lnTo>
                  <a:close/>
                </a:path>
              </a:pathLst>
            </a:custGeom>
            <a:ln w="9525">
              <a:solidFill>
                <a:srgbClr val="000000"/>
              </a:solidFill>
            </a:ln>
          </p:spPr>
          <p:txBody>
            <a:bodyPr wrap="square" lIns="0" tIns="0" rIns="0" bIns="0" rtlCol="0"/>
            <a:lstStyle/>
            <a:p/>
          </p:txBody>
        </p:sp>
      </p:grpSp>
      <p:grpSp>
        <p:nvGrpSpPr>
          <p:cNvPr id="16" name="object 16"/>
          <p:cNvGrpSpPr/>
          <p:nvPr/>
        </p:nvGrpSpPr>
        <p:grpSpPr>
          <a:xfrm>
            <a:off x="4281862" y="4074907"/>
            <a:ext cx="464820" cy="633730"/>
            <a:chOff x="4281862" y="4074907"/>
            <a:chExt cx="464820" cy="633730"/>
          </a:xfrm>
        </p:grpSpPr>
        <p:sp>
          <p:nvSpPr>
            <p:cNvPr id="17" name="object 17"/>
            <p:cNvSpPr/>
            <p:nvPr/>
          </p:nvSpPr>
          <p:spPr>
            <a:xfrm>
              <a:off x="4286624" y="4079670"/>
              <a:ext cx="455295" cy="624205"/>
            </a:xfrm>
            <a:custGeom>
              <a:rect l="l" t="t" r="r" b="b"/>
              <a:pathLst>
                <a:path w="455295" h="624204">
                  <a:moveTo>
                    <a:pt x="294335" y="417973"/>
                  </a:moveTo>
                  <a:lnTo>
                    <a:pt x="294335" y="358920"/>
                  </a:lnTo>
                  <a:lnTo>
                    <a:pt x="312060" y="390605"/>
                  </a:lnTo>
                  <a:lnTo>
                    <a:pt x="320319" y="404559"/>
                  </a:lnTo>
                  <a:lnTo>
                    <a:pt x="357969" y="454279"/>
                  </a:lnTo>
                  <a:lnTo>
                    <a:pt x="399053" y="491275"/>
                  </a:lnTo>
                  <a:lnTo>
                    <a:pt x="436136" y="512093"/>
                  </a:lnTo>
                  <a:lnTo>
                    <a:pt x="455237" y="519630"/>
                  </a:lnTo>
                  <a:lnTo>
                    <a:pt x="455237" y="530344"/>
                  </a:lnTo>
                  <a:lnTo>
                    <a:pt x="426163" y="544020"/>
                  </a:lnTo>
                  <a:lnTo>
                    <a:pt x="421971" y="547503"/>
                  </a:lnTo>
                  <a:lnTo>
                    <a:pt x="410106" y="567843"/>
                  </a:lnTo>
                  <a:lnTo>
                    <a:pt x="393037" y="554119"/>
                  </a:lnTo>
                  <a:lnTo>
                    <a:pt x="361518" y="523208"/>
                  </a:lnTo>
                  <a:lnTo>
                    <a:pt x="333188" y="487383"/>
                  </a:lnTo>
                  <a:lnTo>
                    <a:pt x="308108" y="446704"/>
                  </a:lnTo>
                  <a:lnTo>
                    <a:pt x="294335" y="417973"/>
                  </a:lnTo>
                  <a:close/>
                </a:path>
                <a:path w="455295" h="624204">
                  <a:moveTo>
                    <a:pt x="235467" y="203566"/>
                  </a:moveTo>
                  <a:lnTo>
                    <a:pt x="235467" y="155353"/>
                  </a:lnTo>
                  <a:lnTo>
                    <a:pt x="372824" y="155353"/>
                  </a:lnTo>
                  <a:lnTo>
                    <a:pt x="400295" y="115175"/>
                  </a:lnTo>
                  <a:lnTo>
                    <a:pt x="439539" y="171424"/>
                  </a:lnTo>
                  <a:lnTo>
                    <a:pt x="237430" y="171424"/>
                  </a:lnTo>
                  <a:lnTo>
                    <a:pt x="237430" y="215790"/>
                  </a:lnTo>
                  <a:lnTo>
                    <a:pt x="235467" y="203566"/>
                  </a:lnTo>
                  <a:close/>
                </a:path>
                <a:path w="455295" h="624204">
                  <a:moveTo>
                    <a:pt x="237430" y="215790"/>
                  </a:moveTo>
                  <a:lnTo>
                    <a:pt x="237430" y="171424"/>
                  </a:lnTo>
                  <a:lnTo>
                    <a:pt x="250002" y="222411"/>
                  </a:lnTo>
                  <a:lnTo>
                    <a:pt x="256837" y="248641"/>
                  </a:lnTo>
                  <a:lnTo>
                    <a:pt x="270082" y="292166"/>
                  </a:lnTo>
                  <a:lnTo>
                    <a:pt x="283114" y="328068"/>
                  </a:lnTo>
                  <a:lnTo>
                    <a:pt x="290410" y="345527"/>
                  </a:lnTo>
                  <a:lnTo>
                    <a:pt x="315933" y="315887"/>
                  </a:lnTo>
                  <a:lnTo>
                    <a:pt x="329225" y="299699"/>
                  </a:lnTo>
                  <a:lnTo>
                    <a:pt x="350810" y="269566"/>
                  </a:lnTo>
                  <a:lnTo>
                    <a:pt x="366355" y="244046"/>
                  </a:lnTo>
                  <a:lnTo>
                    <a:pt x="376748" y="224994"/>
                  </a:lnTo>
                  <a:lnTo>
                    <a:pt x="410106" y="275885"/>
                  </a:lnTo>
                  <a:lnTo>
                    <a:pt x="392301" y="283178"/>
                  </a:lnTo>
                  <a:lnTo>
                    <a:pt x="364975" y="299992"/>
                  </a:lnTo>
                  <a:lnTo>
                    <a:pt x="351730" y="311711"/>
                  </a:lnTo>
                  <a:lnTo>
                    <a:pt x="334143" y="326381"/>
                  </a:lnTo>
                  <a:lnTo>
                    <a:pt x="294335" y="358920"/>
                  </a:lnTo>
                  <a:lnTo>
                    <a:pt x="294335" y="417973"/>
                  </a:lnTo>
                  <a:lnTo>
                    <a:pt x="286279" y="401168"/>
                  </a:lnTo>
                  <a:lnTo>
                    <a:pt x="267699" y="350780"/>
                  </a:lnTo>
                  <a:lnTo>
                    <a:pt x="252369" y="295536"/>
                  </a:lnTo>
                  <a:lnTo>
                    <a:pt x="241754" y="242726"/>
                  </a:lnTo>
                  <a:lnTo>
                    <a:pt x="237430" y="215790"/>
                  </a:lnTo>
                  <a:close/>
                </a:path>
                <a:path w="455295" h="624204">
                  <a:moveTo>
                    <a:pt x="282561" y="29463"/>
                  </a:moveTo>
                  <a:lnTo>
                    <a:pt x="334200" y="47906"/>
                  </a:lnTo>
                  <a:lnTo>
                    <a:pt x="366937" y="93747"/>
                  </a:lnTo>
                  <a:lnTo>
                    <a:pt x="362031" y="117854"/>
                  </a:lnTo>
                  <a:lnTo>
                    <a:pt x="353201" y="136604"/>
                  </a:lnTo>
                  <a:lnTo>
                    <a:pt x="339466" y="115175"/>
                  </a:lnTo>
                  <a:lnTo>
                    <a:pt x="332024" y="100732"/>
                  </a:lnTo>
                  <a:lnTo>
                    <a:pt x="324105" y="86800"/>
                  </a:lnTo>
                  <a:lnTo>
                    <a:pt x="314319" y="72516"/>
                  </a:lnTo>
                  <a:lnTo>
                    <a:pt x="282561" y="29463"/>
                  </a:lnTo>
                  <a:close/>
                </a:path>
                <a:path w="455295" h="624204">
                  <a:moveTo>
                    <a:pt x="204072" y="0"/>
                  </a:moveTo>
                  <a:lnTo>
                    <a:pt x="251165" y="34821"/>
                  </a:lnTo>
                  <a:lnTo>
                    <a:pt x="235467" y="56248"/>
                  </a:lnTo>
                  <a:lnTo>
                    <a:pt x="235467" y="541058"/>
                  </a:lnTo>
                  <a:lnTo>
                    <a:pt x="227043" y="588591"/>
                  </a:lnTo>
                  <a:lnTo>
                    <a:pt x="206034" y="612505"/>
                  </a:lnTo>
                  <a:lnTo>
                    <a:pt x="206034" y="155353"/>
                  </a:lnTo>
                  <a:lnTo>
                    <a:pt x="204930" y="24776"/>
                  </a:lnTo>
                  <a:lnTo>
                    <a:pt x="204072" y="0"/>
                  </a:lnTo>
                  <a:close/>
                </a:path>
                <a:path w="455295" h="624204">
                  <a:moveTo>
                    <a:pt x="11773" y="155353"/>
                  </a:moveTo>
                  <a:lnTo>
                    <a:pt x="206034" y="155353"/>
                  </a:lnTo>
                  <a:lnTo>
                    <a:pt x="206034" y="171424"/>
                  </a:lnTo>
                  <a:lnTo>
                    <a:pt x="76526" y="171424"/>
                  </a:lnTo>
                  <a:lnTo>
                    <a:pt x="50269" y="174343"/>
                  </a:lnTo>
                  <a:lnTo>
                    <a:pt x="29433" y="179459"/>
                  </a:lnTo>
                  <a:lnTo>
                    <a:pt x="11773" y="155353"/>
                  </a:lnTo>
                  <a:close/>
                </a:path>
                <a:path w="455295" h="624204">
                  <a:moveTo>
                    <a:pt x="0" y="495523"/>
                  </a:moveTo>
                  <a:lnTo>
                    <a:pt x="72602" y="455346"/>
                  </a:lnTo>
                  <a:lnTo>
                    <a:pt x="166789" y="389555"/>
                  </a:lnTo>
                  <a:lnTo>
                    <a:pt x="206034" y="361598"/>
                  </a:lnTo>
                  <a:lnTo>
                    <a:pt x="206034" y="377669"/>
                  </a:lnTo>
                  <a:lnTo>
                    <a:pt x="169794" y="409476"/>
                  </a:lnTo>
                  <a:lnTo>
                    <a:pt x="109455" y="463046"/>
                  </a:lnTo>
                  <a:lnTo>
                    <a:pt x="36995" y="539064"/>
                  </a:lnTo>
                  <a:lnTo>
                    <a:pt x="31395" y="549094"/>
                  </a:lnTo>
                  <a:lnTo>
                    <a:pt x="0" y="495523"/>
                  </a:lnTo>
                  <a:close/>
                </a:path>
                <a:path w="455295" h="624204">
                  <a:moveTo>
                    <a:pt x="127544" y="562486"/>
                  </a:moveTo>
                  <a:lnTo>
                    <a:pt x="127544" y="551772"/>
                  </a:lnTo>
                  <a:lnTo>
                    <a:pt x="187393" y="557129"/>
                  </a:lnTo>
                  <a:lnTo>
                    <a:pt x="206034" y="533022"/>
                  </a:lnTo>
                  <a:lnTo>
                    <a:pt x="206034" y="612505"/>
                  </a:lnTo>
                  <a:lnTo>
                    <a:pt x="186411" y="624092"/>
                  </a:lnTo>
                  <a:lnTo>
                    <a:pt x="183224" y="609492"/>
                  </a:lnTo>
                  <a:lnTo>
                    <a:pt x="177213" y="597851"/>
                  </a:lnTo>
                  <a:lnTo>
                    <a:pt x="174121" y="594615"/>
                  </a:lnTo>
                  <a:lnTo>
                    <a:pt x="127544" y="562486"/>
                  </a:lnTo>
                  <a:close/>
                </a:path>
                <a:path w="455295" h="624204">
                  <a:moveTo>
                    <a:pt x="54942" y="227673"/>
                  </a:moveTo>
                  <a:lnTo>
                    <a:pt x="120786" y="258745"/>
                  </a:lnTo>
                  <a:lnTo>
                    <a:pt x="147167" y="308028"/>
                  </a:lnTo>
                  <a:lnTo>
                    <a:pt x="139318" y="337492"/>
                  </a:lnTo>
                  <a:lnTo>
                    <a:pt x="127544" y="356241"/>
                  </a:lnTo>
                  <a:lnTo>
                    <a:pt x="113809" y="326778"/>
                  </a:lnTo>
                  <a:lnTo>
                    <a:pt x="107388" y="310510"/>
                  </a:lnTo>
                  <a:lnTo>
                    <a:pt x="99092" y="292752"/>
                  </a:lnTo>
                  <a:lnTo>
                    <a:pt x="85212" y="269384"/>
                  </a:lnTo>
                  <a:lnTo>
                    <a:pt x="54942" y="227673"/>
                  </a:lnTo>
                  <a:close/>
                </a:path>
              </a:pathLst>
            </a:custGeom>
            <a:solidFill>
              <a:srgbClr val="000000"/>
            </a:solidFill>
          </p:spPr>
          <p:txBody>
            <a:bodyPr wrap="square" lIns="0" tIns="0" rIns="0" bIns="0" rtlCol="0"/>
            <a:lstStyle/>
            <a:p/>
          </p:txBody>
        </p:sp>
        <p:pic>
          <p:nvPicPr>
            <p:cNvPr id="18" name="object 18"/>
            <p:cNvPicPr/>
            <p:nvPr/>
          </p:nvPicPr>
          <p:blipFill>
            <a:blip r:embed="rId6"/>
            <a:stretch>
              <a:fillRect/>
            </a:stretch>
          </p:blipFill>
          <p:spPr>
            <a:xfrm>
              <a:off x="4564423" y="4096335"/>
              <a:ext cx="93900" cy="124701"/>
            </a:xfrm>
            <a:prstGeom prst="rect">
              <a:avLst/>
            </a:prstGeom>
          </p:spPr>
        </p:pic>
        <p:sp>
          <p:nvSpPr>
            <p:cNvPr id="19" name="object 19"/>
            <p:cNvSpPr/>
            <p:nvPr/>
          </p:nvSpPr>
          <p:spPr>
            <a:xfrm>
              <a:off x="4286624" y="4079670"/>
              <a:ext cx="455295" cy="624205"/>
            </a:xfrm>
            <a:custGeom>
              <a:rect l="l" t="t" r="r" b="b"/>
              <a:pathLst>
                <a:path w="455295" h="624204">
                  <a:moveTo>
                    <a:pt x="251165" y="34821"/>
                  </a:moveTo>
                  <a:lnTo>
                    <a:pt x="235467" y="56248"/>
                  </a:lnTo>
                  <a:lnTo>
                    <a:pt x="235467" y="155353"/>
                  </a:lnTo>
                  <a:lnTo>
                    <a:pt x="372824" y="155353"/>
                  </a:lnTo>
                  <a:lnTo>
                    <a:pt x="400295" y="115175"/>
                  </a:lnTo>
                  <a:lnTo>
                    <a:pt x="439539" y="171424"/>
                  </a:lnTo>
                  <a:lnTo>
                    <a:pt x="237430" y="171424"/>
                  </a:lnTo>
                  <a:lnTo>
                    <a:pt x="250002" y="222411"/>
                  </a:lnTo>
                  <a:lnTo>
                    <a:pt x="256837" y="248641"/>
                  </a:lnTo>
                  <a:lnTo>
                    <a:pt x="270082" y="292166"/>
                  </a:lnTo>
                  <a:lnTo>
                    <a:pt x="283114" y="328068"/>
                  </a:lnTo>
                  <a:lnTo>
                    <a:pt x="290410" y="345527"/>
                  </a:lnTo>
                  <a:lnTo>
                    <a:pt x="315933" y="315887"/>
                  </a:lnTo>
                  <a:lnTo>
                    <a:pt x="350810" y="269566"/>
                  </a:lnTo>
                  <a:lnTo>
                    <a:pt x="376748" y="224994"/>
                  </a:lnTo>
                  <a:lnTo>
                    <a:pt x="410106" y="275885"/>
                  </a:lnTo>
                  <a:lnTo>
                    <a:pt x="392301" y="283178"/>
                  </a:lnTo>
                  <a:lnTo>
                    <a:pt x="364975" y="299992"/>
                  </a:lnTo>
                  <a:lnTo>
                    <a:pt x="354465" y="309291"/>
                  </a:lnTo>
                  <a:lnTo>
                    <a:pt x="351730" y="311711"/>
                  </a:lnTo>
                  <a:lnTo>
                    <a:pt x="334200" y="326334"/>
                  </a:lnTo>
                  <a:lnTo>
                    <a:pt x="294335" y="358920"/>
                  </a:lnTo>
                  <a:lnTo>
                    <a:pt x="320319" y="404559"/>
                  </a:lnTo>
                  <a:lnTo>
                    <a:pt x="357969" y="454279"/>
                  </a:lnTo>
                  <a:lnTo>
                    <a:pt x="399053" y="491275"/>
                  </a:lnTo>
                  <a:lnTo>
                    <a:pt x="436136" y="512093"/>
                  </a:lnTo>
                  <a:lnTo>
                    <a:pt x="455237" y="519630"/>
                  </a:lnTo>
                  <a:lnTo>
                    <a:pt x="455237" y="530344"/>
                  </a:lnTo>
                  <a:lnTo>
                    <a:pt x="426163" y="544020"/>
                  </a:lnTo>
                  <a:lnTo>
                    <a:pt x="421971" y="547503"/>
                  </a:lnTo>
                  <a:lnTo>
                    <a:pt x="421878" y="547642"/>
                  </a:lnTo>
                  <a:lnTo>
                    <a:pt x="410106" y="567843"/>
                  </a:lnTo>
                  <a:lnTo>
                    <a:pt x="361518" y="523208"/>
                  </a:lnTo>
                  <a:lnTo>
                    <a:pt x="333188" y="487383"/>
                  </a:lnTo>
                  <a:lnTo>
                    <a:pt x="308108" y="446704"/>
                  </a:lnTo>
                  <a:lnTo>
                    <a:pt x="286279" y="401168"/>
                  </a:lnTo>
                  <a:lnTo>
                    <a:pt x="267699" y="350780"/>
                  </a:lnTo>
                  <a:lnTo>
                    <a:pt x="252369" y="295536"/>
                  </a:lnTo>
                  <a:lnTo>
                    <a:pt x="241754" y="242726"/>
                  </a:lnTo>
                  <a:lnTo>
                    <a:pt x="235467" y="203566"/>
                  </a:lnTo>
                  <a:lnTo>
                    <a:pt x="235467" y="541058"/>
                  </a:lnTo>
                  <a:lnTo>
                    <a:pt x="232912" y="570263"/>
                  </a:lnTo>
                  <a:lnTo>
                    <a:pt x="231520" y="576789"/>
                  </a:lnTo>
                  <a:lnTo>
                    <a:pt x="211232" y="609436"/>
                  </a:lnTo>
                  <a:lnTo>
                    <a:pt x="186411" y="624092"/>
                  </a:lnTo>
                  <a:lnTo>
                    <a:pt x="183224" y="609492"/>
                  </a:lnTo>
                  <a:lnTo>
                    <a:pt x="177213" y="597851"/>
                  </a:lnTo>
                  <a:lnTo>
                    <a:pt x="174121" y="594615"/>
                  </a:lnTo>
                  <a:lnTo>
                    <a:pt x="127544" y="562486"/>
                  </a:lnTo>
                  <a:lnTo>
                    <a:pt x="127544" y="551772"/>
                  </a:lnTo>
                  <a:lnTo>
                    <a:pt x="178070" y="556294"/>
                  </a:lnTo>
                  <a:lnTo>
                    <a:pt x="187393" y="557129"/>
                  </a:lnTo>
                  <a:lnTo>
                    <a:pt x="206034" y="533022"/>
                  </a:lnTo>
                  <a:lnTo>
                    <a:pt x="206034" y="377669"/>
                  </a:lnTo>
                  <a:lnTo>
                    <a:pt x="171286" y="408166"/>
                  </a:lnTo>
                  <a:lnTo>
                    <a:pt x="169794" y="409476"/>
                  </a:lnTo>
                  <a:lnTo>
                    <a:pt x="109455" y="463046"/>
                  </a:lnTo>
                  <a:lnTo>
                    <a:pt x="97120" y="474187"/>
                  </a:lnTo>
                  <a:lnTo>
                    <a:pt x="85356" y="484810"/>
                  </a:lnTo>
                  <a:lnTo>
                    <a:pt x="36995" y="539064"/>
                  </a:lnTo>
                  <a:lnTo>
                    <a:pt x="31395" y="549094"/>
                  </a:lnTo>
                  <a:lnTo>
                    <a:pt x="0" y="495523"/>
                  </a:lnTo>
                  <a:lnTo>
                    <a:pt x="8930" y="492328"/>
                  </a:lnTo>
                  <a:lnTo>
                    <a:pt x="12631" y="491004"/>
                  </a:lnTo>
                  <a:lnTo>
                    <a:pt x="15131" y="489620"/>
                  </a:lnTo>
                  <a:lnTo>
                    <a:pt x="72602" y="455346"/>
                  </a:lnTo>
                  <a:lnTo>
                    <a:pt x="166789" y="389555"/>
                  </a:lnTo>
                  <a:lnTo>
                    <a:pt x="206034" y="361598"/>
                  </a:lnTo>
                  <a:lnTo>
                    <a:pt x="206034" y="171424"/>
                  </a:lnTo>
                  <a:lnTo>
                    <a:pt x="76526" y="171424"/>
                  </a:lnTo>
                  <a:lnTo>
                    <a:pt x="50269" y="174343"/>
                  </a:lnTo>
                  <a:lnTo>
                    <a:pt x="29433" y="179459"/>
                  </a:lnTo>
                  <a:lnTo>
                    <a:pt x="11773" y="155353"/>
                  </a:lnTo>
                  <a:lnTo>
                    <a:pt x="206034" y="155353"/>
                  </a:lnTo>
                  <a:lnTo>
                    <a:pt x="205389" y="61160"/>
                  </a:lnTo>
                  <a:lnTo>
                    <a:pt x="204930" y="24776"/>
                  </a:lnTo>
                  <a:lnTo>
                    <a:pt x="204466" y="11395"/>
                  </a:lnTo>
                  <a:lnTo>
                    <a:pt x="204072" y="0"/>
                  </a:lnTo>
                  <a:lnTo>
                    <a:pt x="251165" y="34821"/>
                  </a:lnTo>
                  <a:close/>
                </a:path>
              </a:pathLst>
            </a:custGeom>
            <a:ln w="9525">
              <a:solidFill>
                <a:srgbClr val="000000"/>
              </a:solidFill>
            </a:ln>
          </p:spPr>
          <p:txBody>
            <a:bodyPr wrap="square" lIns="0" tIns="0" rIns="0" bIns="0" rtlCol="0"/>
            <a:lstStyle/>
            <a:p/>
          </p:txBody>
        </p:sp>
        <p:pic>
          <p:nvPicPr>
            <p:cNvPr id="20" name="object 20"/>
            <p:cNvPicPr/>
            <p:nvPr/>
          </p:nvPicPr>
          <p:blipFill>
            <a:blip r:embed="rId7"/>
            <a:stretch>
              <a:fillRect/>
            </a:stretch>
          </p:blipFill>
          <p:spPr>
            <a:xfrm>
              <a:off x="4336804" y="4294545"/>
              <a:ext cx="101749" cy="146129"/>
            </a:xfrm>
            <a:prstGeom prst="rect">
              <a:avLst/>
            </a:prstGeom>
          </p:spPr>
        </p:pic>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6375400" y="2616200"/>
            <a:ext cx="432816" cy="432816"/>
          </a:xfrm>
          <a:prstGeom prst="rect">
            <a:avLst/>
          </a:prstGeom>
        </p:spPr>
      </p:pic>
      <p:sp>
        <p:nvSpPr>
          <p:cNvPr id="3" name="object 3"/>
          <p:cNvSpPr txBox="1"/>
          <p:nvPr/>
        </p:nvSpPr>
        <p:spPr>
          <a:xfrm>
            <a:off x="6892924" y="2612437"/>
            <a:ext cx="1676400" cy="589915"/>
          </a:xfrm>
          <a:prstGeom prst="rect">
            <a:avLst/>
          </a:prstGeom>
        </p:spPr>
        <p:txBody>
          <a:bodyPr vert="horz" wrap="square" lIns="0" tIns="91440" rIns="0" bIns="0" rtlCol="0">
            <a:spAutoFit/>
          </a:bodyPr>
          <a:lstStyle/>
          <a:p>
            <a:pPr marL="12700">
              <a:lnSpc>
                <a:spcPct val="100000"/>
              </a:lnSpc>
              <a:spcBef>
                <a:spcPts val="720"/>
              </a:spcBef>
            </a:pPr>
            <a:r>
              <a:rPr sz="900" spc="-10">
                <a:solidFill>
                  <a:srgbClr val="404040"/>
                </a:solidFill>
                <a:latin typeface="宋体"/>
                <a:cs typeface="宋体"/>
              </a:rPr>
              <a:t>点击请替换文字内容</a:t>
            </a:r>
            <a:endParaRPr sz="900">
              <a:latin typeface="宋体"/>
              <a:cs typeface="宋体"/>
            </a:endParaRPr>
          </a:p>
          <a:p>
            <a:pPr marL="12700" marR="5080">
              <a:lnSpc>
                <a:spcPct val="150000"/>
              </a:lnSpc>
              <a:spcBef>
                <a:spcPts val="45"/>
              </a:spcBef>
            </a:pPr>
            <a:r>
              <a:rPr sz="500" spc="-5">
                <a:solidFill>
                  <a:srgbClr val="404040"/>
                </a:solidFill>
                <a:latin typeface="宋体"/>
                <a:cs typeface="宋体"/>
              </a:rPr>
              <a:t>请替换文字内容，添加相关标题，修改文字内容，也可以</a:t>
            </a:r>
            <a:r>
              <a:rPr sz="500" spc="500">
                <a:solidFill>
                  <a:srgbClr val="404040"/>
                </a:solidFill>
                <a:latin typeface="宋体"/>
                <a:cs typeface="宋体"/>
              </a:rPr>
              <a:t> </a:t>
            </a:r>
            <a:r>
              <a:rPr sz="500" spc="-5">
                <a:solidFill>
                  <a:srgbClr val="404040"/>
                </a:solidFill>
                <a:latin typeface="宋体"/>
                <a:cs typeface="宋体"/>
              </a:rPr>
              <a:t>直接复制你的内容到此。请替换文字内容，添加相关标题，修改文字内容，也可以直接复制你的内容到此。</a:t>
            </a:r>
            <a:endParaRPr sz="500">
              <a:latin typeface="宋体"/>
              <a:cs typeface="宋体"/>
            </a:endParaRPr>
          </a:p>
        </p:txBody>
      </p:sp>
      <p:pic>
        <p:nvPicPr>
          <p:cNvPr id="4" name="object 4"/>
          <p:cNvPicPr/>
          <p:nvPr/>
        </p:nvPicPr>
        <p:blipFill>
          <a:blip r:embed="rId3"/>
          <a:stretch>
            <a:fillRect/>
          </a:stretch>
        </p:blipFill>
        <p:spPr>
          <a:xfrm>
            <a:off x="6362700" y="4254500"/>
            <a:ext cx="432815" cy="432816"/>
          </a:xfrm>
          <a:prstGeom prst="rect">
            <a:avLst/>
          </a:prstGeom>
        </p:spPr>
      </p:pic>
      <p:sp>
        <p:nvSpPr>
          <p:cNvPr id="5" name="object 5"/>
          <p:cNvSpPr txBox="1"/>
          <p:nvPr/>
        </p:nvSpPr>
        <p:spPr>
          <a:xfrm>
            <a:off x="6891336" y="4296777"/>
            <a:ext cx="1676400" cy="589915"/>
          </a:xfrm>
          <a:prstGeom prst="rect">
            <a:avLst/>
          </a:prstGeom>
        </p:spPr>
        <p:txBody>
          <a:bodyPr vert="horz" wrap="square" lIns="0" tIns="91440" rIns="0" bIns="0" rtlCol="0">
            <a:spAutoFit/>
          </a:bodyPr>
          <a:lstStyle/>
          <a:p>
            <a:pPr marL="12700">
              <a:lnSpc>
                <a:spcPct val="100000"/>
              </a:lnSpc>
              <a:spcBef>
                <a:spcPts val="720"/>
              </a:spcBef>
            </a:pPr>
            <a:r>
              <a:rPr sz="900" spc="-10">
                <a:solidFill>
                  <a:srgbClr val="404040"/>
                </a:solidFill>
                <a:latin typeface="宋体"/>
                <a:cs typeface="宋体"/>
              </a:rPr>
              <a:t>点击请替换文字内容</a:t>
            </a:r>
            <a:endParaRPr sz="900">
              <a:latin typeface="宋体"/>
              <a:cs typeface="宋体"/>
            </a:endParaRPr>
          </a:p>
          <a:p>
            <a:pPr marL="12700" marR="5080">
              <a:lnSpc>
                <a:spcPct val="150000"/>
              </a:lnSpc>
              <a:spcBef>
                <a:spcPts val="45"/>
              </a:spcBef>
            </a:pPr>
            <a:r>
              <a:rPr sz="500" spc="-5">
                <a:solidFill>
                  <a:srgbClr val="404040"/>
                </a:solidFill>
                <a:latin typeface="宋体"/>
                <a:cs typeface="宋体"/>
              </a:rPr>
              <a:t>请替换文字内容，添加相关标题，修改文字内容，也可以</a:t>
            </a:r>
            <a:r>
              <a:rPr sz="500" spc="500">
                <a:solidFill>
                  <a:srgbClr val="404040"/>
                </a:solidFill>
                <a:latin typeface="宋体"/>
                <a:cs typeface="宋体"/>
              </a:rPr>
              <a:t> </a:t>
            </a:r>
            <a:r>
              <a:rPr sz="500" spc="-5">
                <a:solidFill>
                  <a:srgbClr val="404040"/>
                </a:solidFill>
                <a:latin typeface="宋体"/>
                <a:cs typeface="宋体"/>
              </a:rPr>
              <a:t>直接复制你的内容到此。请替换文字内容，添加相关标题，修改文字内容，也可以直接复制你的内容到此。</a:t>
            </a:r>
            <a:endParaRPr sz="500">
              <a:latin typeface="宋体"/>
              <a:cs typeface="宋体"/>
            </a:endParaRPr>
          </a:p>
        </p:txBody>
      </p:sp>
      <p:sp>
        <p:nvSpPr>
          <p:cNvPr id="6" name="object 6"/>
          <p:cNvSpPr/>
          <p:nvPr/>
        </p:nvSpPr>
        <p:spPr>
          <a:xfrm>
            <a:off x="2346324" y="2624137"/>
            <a:ext cx="431800" cy="433705"/>
          </a:xfrm>
          <a:custGeom>
            <a:rect l="l" t="t" r="r" b="b"/>
            <a:pathLst>
              <a:path w="431800" h="433705">
                <a:moveTo>
                  <a:pt x="215900" y="433387"/>
                </a:moveTo>
                <a:lnTo>
                  <a:pt x="166066" y="427638"/>
                </a:lnTo>
                <a:lnTo>
                  <a:pt x="120494" y="411275"/>
                </a:lnTo>
                <a:lnTo>
                  <a:pt x="80425" y="385626"/>
                </a:lnTo>
                <a:lnTo>
                  <a:pt x="47100" y="352016"/>
                </a:lnTo>
                <a:lnTo>
                  <a:pt x="21760" y="311773"/>
                </a:lnTo>
                <a:lnTo>
                  <a:pt x="5647" y="266223"/>
                </a:lnTo>
                <a:lnTo>
                  <a:pt x="0" y="216693"/>
                </a:lnTo>
                <a:lnTo>
                  <a:pt x="5647" y="166676"/>
                </a:lnTo>
                <a:lnTo>
                  <a:pt x="21760" y="120936"/>
                </a:lnTo>
                <a:lnTo>
                  <a:pt x="47100" y="80720"/>
                </a:lnTo>
                <a:lnTo>
                  <a:pt x="80425" y="47273"/>
                </a:lnTo>
                <a:lnTo>
                  <a:pt x="120494" y="21840"/>
                </a:lnTo>
                <a:lnTo>
                  <a:pt x="166066" y="5667"/>
                </a:lnTo>
                <a:lnTo>
                  <a:pt x="215900" y="0"/>
                </a:lnTo>
                <a:lnTo>
                  <a:pt x="265248" y="5667"/>
                </a:lnTo>
                <a:lnTo>
                  <a:pt x="310631" y="21840"/>
                </a:lnTo>
                <a:lnTo>
                  <a:pt x="350727" y="47273"/>
                </a:lnTo>
                <a:lnTo>
                  <a:pt x="384214" y="80720"/>
                </a:lnTo>
                <a:lnTo>
                  <a:pt x="400785" y="106799"/>
                </a:lnTo>
                <a:lnTo>
                  <a:pt x="146503" y="106799"/>
                </a:lnTo>
                <a:lnTo>
                  <a:pt x="130238" y="110039"/>
                </a:lnTo>
                <a:lnTo>
                  <a:pt x="117010" y="118794"/>
                </a:lnTo>
                <a:lnTo>
                  <a:pt x="108118" y="131612"/>
                </a:lnTo>
                <a:lnTo>
                  <a:pt x="104865" y="147042"/>
                </a:lnTo>
                <a:lnTo>
                  <a:pt x="108118" y="163366"/>
                </a:lnTo>
                <a:lnTo>
                  <a:pt x="117010" y="176644"/>
                </a:lnTo>
                <a:lnTo>
                  <a:pt x="130238" y="185568"/>
                </a:lnTo>
                <a:lnTo>
                  <a:pt x="146503" y="188833"/>
                </a:lnTo>
                <a:lnTo>
                  <a:pt x="177652" y="188833"/>
                </a:lnTo>
                <a:lnTo>
                  <a:pt x="177346" y="190380"/>
                </a:lnTo>
                <a:lnTo>
                  <a:pt x="177670" y="191928"/>
                </a:lnTo>
                <a:lnTo>
                  <a:pt x="129540" y="191928"/>
                </a:lnTo>
                <a:lnTo>
                  <a:pt x="108986" y="195991"/>
                </a:lnTo>
                <a:lnTo>
                  <a:pt x="92335" y="207019"/>
                </a:lnTo>
                <a:lnTo>
                  <a:pt x="81179" y="223271"/>
                </a:lnTo>
                <a:lnTo>
                  <a:pt x="77107" y="243006"/>
                </a:lnTo>
                <a:lnTo>
                  <a:pt x="77107" y="286345"/>
                </a:lnTo>
                <a:lnTo>
                  <a:pt x="125516" y="297252"/>
                </a:lnTo>
                <a:lnTo>
                  <a:pt x="138793" y="298727"/>
                </a:lnTo>
                <a:lnTo>
                  <a:pt x="148045" y="298727"/>
                </a:lnTo>
                <a:lnTo>
                  <a:pt x="148045" y="328136"/>
                </a:lnTo>
                <a:lnTo>
                  <a:pt x="189491" y="338003"/>
                </a:lnTo>
                <a:lnTo>
                  <a:pt x="222068" y="340518"/>
                </a:lnTo>
                <a:lnTo>
                  <a:pt x="391515" y="340518"/>
                </a:lnTo>
                <a:lnTo>
                  <a:pt x="384214" y="352016"/>
                </a:lnTo>
                <a:lnTo>
                  <a:pt x="350727" y="385626"/>
                </a:lnTo>
                <a:lnTo>
                  <a:pt x="310631" y="411275"/>
                </a:lnTo>
                <a:lnTo>
                  <a:pt x="265248" y="427638"/>
                </a:lnTo>
                <a:lnTo>
                  <a:pt x="215900" y="433387"/>
                </a:lnTo>
                <a:close/>
              </a:path>
              <a:path w="431800" h="433705">
                <a:moveTo>
                  <a:pt x="177652" y="188833"/>
                </a:moveTo>
                <a:lnTo>
                  <a:pt x="154214" y="188833"/>
                </a:lnTo>
                <a:lnTo>
                  <a:pt x="161925" y="185737"/>
                </a:lnTo>
                <a:lnTo>
                  <a:pt x="168093" y="182641"/>
                </a:lnTo>
                <a:lnTo>
                  <a:pt x="170334" y="172774"/>
                </a:lnTo>
                <a:lnTo>
                  <a:pt x="174455" y="164068"/>
                </a:lnTo>
                <a:lnTo>
                  <a:pt x="180021" y="156522"/>
                </a:lnTo>
                <a:lnTo>
                  <a:pt x="186599" y="150137"/>
                </a:lnTo>
                <a:lnTo>
                  <a:pt x="186599" y="147042"/>
                </a:lnTo>
                <a:lnTo>
                  <a:pt x="183370" y="131612"/>
                </a:lnTo>
                <a:lnTo>
                  <a:pt x="174647" y="118794"/>
                </a:lnTo>
                <a:lnTo>
                  <a:pt x="161876" y="110039"/>
                </a:lnTo>
                <a:lnTo>
                  <a:pt x="146503" y="106799"/>
                </a:lnTo>
                <a:lnTo>
                  <a:pt x="285296" y="106799"/>
                </a:lnTo>
                <a:lnTo>
                  <a:pt x="269248" y="110039"/>
                </a:lnTo>
                <a:lnTo>
                  <a:pt x="256381" y="118794"/>
                </a:lnTo>
                <a:lnTo>
                  <a:pt x="247562" y="131612"/>
                </a:lnTo>
                <a:lnTo>
                  <a:pt x="243658" y="147042"/>
                </a:lnTo>
                <a:lnTo>
                  <a:pt x="245790" y="148589"/>
                </a:lnTo>
                <a:lnTo>
                  <a:pt x="217442" y="148589"/>
                </a:lnTo>
                <a:lnTo>
                  <a:pt x="202069" y="151854"/>
                </a:lnTo>
                <a:lnTo>
                  <a:pt x="189298" y="160778"/>
                </a:lnTo>
                <a:lnTo>
                  <a:pt x="180575" y="174056"/>
                </a:lnTo>
                <a:lnTo>
                  <a:pt x="177652" y="188833"/>
                </a:lnTo>
                <a:close/>
              </a:path>
              <a:path w="431800" h="433705">
                <a:moveTo>
                  <a:pt x="428609" y="188833"/>
                </a:moveTo>
                <a:lnTo>
                  <a:pt x="285296" y="188833"/>
                </a:lnTo>
                <a:lnTo>
                  <a:pt x="300669" y="185568"/>
                </a:lnTo>
                <a:lnTo>
                  <a:pt x="313440" y="176644"/>
                </a:lnTo>
                <a:lnTo>
                  <a:pt x="322163" y="163366"/>
                </a:lnTo>
                <a:lnTo>
                  <a:pt x="325392" y="147042"/>
                </a:lnTo>
                <a:lnTo>
                  <a:pt x="322163" y="131612"/>
                </a:lnTo>
                <a:lnTo>
                  <a:pt x="313440" y="118794"/>
                </a:lnTo>
                <a:lnTo>
                  <a:pt x="300669" y="110039"/>
                </a:lnTo>
                <a:lnTo>
                  <a:pt x="285296" y="106799"/>
                </a:lnTo>
                <a:lnTo>
                  <a:pt x="400785" y="106799"/>
                </a:lnTo>
                <a:lnTo>
                  <a:pt x="409769" y="120936"/>
                </a:lnTo>
                <a:lnTo>
                  <a:pt x="426072" y="166676"/>
                </a:lnTo>
                <a:lnTo>
                  <a:pt x="428609" y="188833"/>
                </a:lnTo>
                <a:close/>
              </a:path>
              <a:path w="431800" h="433705">
                <a:moveTo>
                  <a:pt x="262216" y="230623"/>
                </a:moveTo>
                <a:lnTo>
                  <a:pt x="217442" y="230623"/>
                </a:lnTo>
                <a:lnTo>
                  <a:pt x="233466" y="227383"/>
                </a:lnTo>
                <a:lnTo>
                  <a:pt x="246164" y="218628"/>
                </a:lnTo>
                <a:lnTo>
                  <a:pt x="254526" y="205810"/>
                </a:lnTo>
                <a:lnTo>
                  <a:pt x="257538" y="190380"/>
                </a:lnTo>
                <a:lnTo>
                  <a:pt x="254526" y="174056"/>
                </a:lnTo>
                <a:lnTo>
                  <a:pt x="246164" y="160778"/>
                </a:lnTo>
                <a:lnTo>
                  <a:pt x="233466" y="151854"/>
                </a:lnTo>
                <a:lnTo>
                  <a:pt x="217442" y="148589"/>
                </a:lnTo>
                <a:lnTo>
                  <a:pt x="245790" y="148589"/>
                </a:lnTo>
                <a:lnTo>
                  <a:pt x="253152" y="153934"/>
                </a:lnTo>
                <a:lnTo>
                  <a:pt x="260622" y="162713"/>
                </a:lnTo>
                <a:lnTo>
                  <a:pt x="265778" y="172943"/>
                </a:lnTo>
                <a:lnTo>
                  <a:pt x="268333" y="184189"/>
                </a:lnTo>
                <a:lnTo>
                  <a:pt x="272959" y="187285"/>
                </a:lnTo>
                <a:lnTo>
                  <a:pt x="279128" y="188833"/>
                </a:lnTo>
                <a:lnTo>
                  <a:pt x="428609" y="188833"/>
                </a:lnTo>
                <a:lnTo>
                  <a:pt x="428964" y="191928"/>
                </a:lnTo>
                <a:lnTo>
                  <a:pt x="268333" y="191928"/>
                </a:lnTo>
                <a:lnTo>
                  <a:pt x="266574" y="201167"/>
                </a:lnTo>
                <a:lnTo>
                  <a:pt x="263513" y="210115"/>
                </a:lnTo>
                <a:lnTo>
                  <a:pt x="259007" y="218483"/>
                </a:lnTo>
                <a:lnTo>
                  <a:pt x="252911" y="225980"/>
                </a:lnTo>
                <a:lnTo>
                  <a:pt x="262216" y="230623"/>
                </a:lnTo>
                <a:close/>
              </a:path>
              <a:path w="431800" h="433705">
                <a:moveTo>
                  <a:pt x="148045" y="298727"/>
                </a:moveTo>
                <a:lnTo>
                  <a:pt x="138793" y="298727"/>
                </a:lnTo>
                <a:lnTo>
                  <a:pt x="138793" y="286345"/>
                </a:lnTo>
                <a:lnTo>
                  <a:pt x="142070" y="265594"/>
                </a:lnTo>
                <a:lnTo>
                  <a:pt x="151130" y="248036"/>
                </a:lnTo>
                <a:lnTo>
                  <a:pt x="164816" y="234541"/>
                </a:lnTo>
                <a:lnTo>
                  <a:pt x="181973" y="225980"/>
                </a:lnTo>
                <a:lnTo>
                  <a:pt x="176527" y="218483"/>
                </a:lnTo>
                <a:lnTo>
                  <a:pt x="171949" y="210115"/>
                </a:lnTo>
                <a:lnTo>
                  <a:pt x="168527" y="201167"/>
                </a:lnTo>
                <a:lnTo>
                  <a:pt x="166551" y="191928"/>
                </a:lnTo>
                <a:lnTo>
                  <a:pt x="177670" y="191928"/>
                </a:lnTo>
                <a:lnTo>
                  <a:pt x="180575" y="205810"/>
                </a:lnTo>
                <a:lnTo>
                  <a:pt x="189298" y="218628"/>
                </a:lnTo>
                <a:lnTo>
                  <a:pt x="202069" y="227383"/>
                </a:lnTo>
                <a:lnTo>
                  <a:pt x="217442" y="230623"/>
                </a:lnTo>
                <a:lnTo>
                  <a:pt x="262216" y="230623"/>
                </a:lnTo>
                <a:lnTo>
                  <a:pt x="268420" y="233719"/>
                </a:lnTo>
                <a:lnTo>
                  <a:pt x="200478" y="233719"/>
                </a:lnTo>
                <a:lnTo>
                  <a:pt x="179924" y="237806"/>
                </a:lnTo>
                <a:lnTo>
                  <a:pt x="163274" y="249004"/>
                </a:lnTo>
                <a:lnTo>
                  <a:pt x="152118" y="265715"/>
                </a:lnTo>
                <a:lnTo>
                  <a:pt x="148045" y="286345"/>
                </a:lnTo>
                <a:lnTo>
                  <a:pt x="148045" y="298727"/>
                </a:lnTo>
                <a:close/>
              </a:path>
              <a:path w="431800" h="433705">
                <a:moveTo>
                  <a:pt x="414438" y="298727"/>
                </a:moveTo>
                <a:lnTo>
                  <a:pt x="296091" y="298727"/>
                </a:lnTo>
                <a:lnTo>
                  <a:pt x="318862" y="296381"/>
                </a:lnTo>
                <a:lnTo>
                  <a:pt x="335994" y="292729"/>
                </a:lnTo>
                <a:lnTo>
                  <a:pt x="347054" y="289368"/>
                </a:lnTo>
                <a:lnTo>
                  <a:pt x="351608" y="287893"/>
                </a:lnTo>
                <a:lnTo>
                  <a:pt x="354693" y="286345"/>
                </a:lnTo>
                <a:lnTo>
                  <a:pt x="354693" y="243006"/>
                </a:lnTo>
                <a:lnTo>
                  <a:pt x="350620" y="223271"/>
                </a:lnTo>
                <a:lnTo>
                  <a:pt x="339464" y="207019"/>
                </a:lnTo>
                <a:lnTo>
                  <a:pt x="322814" y="195991"/>
                </a:lnTo>
                <a:lnTo>
                  <a:pt x="302260" y="191928"/>
                </a:lnTo>
                <a:lnTo>
                  <a:pt x="428964" y="191928"/>
                </a:lnTo>
                <a:lnTo>
                  <a:pt x="431800" y="216693"/>
                </a:lnTo>
                <a:lnTo>
                  <a:pt x="426072" y="266223"/>
                </a:lnTo>
                <a:lnTo>
                  <a:pt x="414438" y="298727"/>
                </a:lnTo>
                <a:close/>
              </a:path>
              <a:path w="431800" h="433705">
                <a:moveTo>
                  <a:pt x="391515" y="340518"/>
                </a:moveTo>
                <a:lnTo>
                  <a:pt x="222068" y="340518"/>
                </a:lnTo>
                <a:lnTo>
                  <a:pt x="247755" y="338825"/>
                </a:lnTo>
                <a:lnTo>
                  <a:pt x="266791" y="335101"/>
                </a:lnTo>
                <a:lnTo>
                  <a:pt x="278887" y="331376"/>
                </a:lnTo>
                <a:lnTo>
                  <a:pt x="283754" y="329683"/>
                </a:lnTo>
                <a:lnTo>
                  <a:pt x="286838" y="328136"/>
                </a:lnTo>
                <a:lnTo>
                  <a:pt x="286838" y="286345"/>
                </a:lnTo>
                <a:lnTo>
                  <a:pt x="282766" y="265715"/>
                </a:lnTo>
                <a:lnTo>
                  <a:pt x="271610" y="249004"/>
                </a:lnTo>
                <a:lnTo>
                  <a:pt x="254959" y="237806"/>
                </a:lnTo>
                <a:lnTo>
                  <a:pt x="234405" y="233719"/>
                </a:lnTo>
                <a:lnTo>
                  <a:pt x="268420" y="233719"/>
                </a:lnTo>
                <a:lnTo>
                  <a:pt x="270068" y="234541"/>
                </a:lnTo>
                <a:lnTo>
                  <a:pt x="283754" y="248036"/>
                </a:lnTo>
                <a:lnTo>
                  <a:pt x="292814" y="265594"/>
                </a:lnTo>
                <a:lnTo>
                  <a:pt x="296091" y="286345"/>
                </a:lnTo>
                <a:lnTo>
                  <a:pt x="296091" y="298727"/>
                </a:lnTo>
                <a:lnTo>
                  <a:pt x="414438" y="298727"/>
                </a:lnTo>
                <a:lnTo>
                  <a:pt x="409769" y="311773"/>
                </a:lnTo>
                <a:lnTo>
                  <a:pt x="391515" y="340518"/>
                </a:lnTo>
                <a:close/>
              </a:path>
            </a:pathLst>
          </a:custGeom>
          <a:solidFill>
            <a:srgbClr val="00CC99"/>
          </a:solidFill>
        </p:spPr>
        <p:txBody>
          <a:bodyPr wrap="square" lIns="0" tIns="0" rIns="0" bIns="0" rtlCol="0"/>
          <a:lstStyle/>
          <a:p/>
        </p:txBody>
      </p:sp>
      <p:sp>
        <p:nvSpPr>
          <p:cNvPr id="7" name="object 7"/>
          <p:cNvSpPr txBox="1"/>
          <p:nvPr/>
        </p:nvSpPr>
        <p:spPr>
          <a:xfrm>
            <a:off x="592138" y="2626726"/>
            <a:ext cx="1676400" cy="589915"/>
          </a:xfrm>
          <a:prstGeom prst="rect">
            <a:avLst/>
          </a:prstGeom>
        </p:spPr>
        <p:txBody>
          <a:bodyPr vert="horz" wrap="square" lIns="0" tIns="91440" rIns="0" bIns="0" rtlCol="0">
            <a:spAutoFit/>
          </a:bodyPr>
          <a:lstStyle/>
          <a:p>
            <a:pPr marL="634365">
              <a:lnSpc>
                <a:spcPct val="100000"/>
              </a:lnSpc>
              <a:spcBef>
                <a:spcPts val="720"/>
              </a:spcBef>
            </a:pPr>
            <a:r>
              <a:rPr sz="900" spc="-10">
                <a:solidFill>
                  <a:srgbClr val="404040"/>
                </a:solidFill>
                <a:latin typeface="宋体"/>
                <a:cs typeface="宋体"/>
              </a:rPr>
              <a:t>点击请替换文字内容</a:t>
            </a:r>
            <a:endParaRPr sz="900">
              <a:latin typeface="宋体"/>
              <a:cs typeface="宋体"/>
            </a:endParaRPr>
          </a:p>
          <a:p>
            <a:pPr marL="12700" marR="5080" algn="r">
              <a:lnSpc>
                <a:spcPct val="150000"/>
              </a:lnSpc>
              <a:spcBef>
                <a:spcPts val="45"/>
              </a:spcBef>
            </a:pPr>
            <a:r>
              <a:rPr sz="500" spc="-5">
                <a:solidFill>
                  <a:srgbClr val="404040"/>
                </a:solidFill>
                <a:latin typeface="宋体"/>
                <a:cs typeface="宋体"/>
              </a:rPr>
              <a:t>请替换文字内容，添加相关标题，修改文字内容，也可以直接复制你的内容到此。请替换文字内容，添加相关标题，修改文字内容，也可以直接复制你的内容到此。</a:t>
            </a:r>
            <a:endParaRPr sz="500">
              <a:latin typeface="宋体"/>
              <a:cs typeface="宋体"/>
            </a:endParaRPr>
          </a:p>
        </p:txBody>
      </p:sp>
      <p:sp>
        <p:nvSpPr>
          <p:cNvPr id="8" name="object 8"/>
          <p:cNvSpPr/>
          <p:nvPr/>
        </p:nvSpPr>
        <p:spPr>
          <a:xfrm>
            <a:off x="2346324" y="4262437"/>
            <a:ext cx="431800" cy="431800"/>
          </a:xfrm>
          <a:custGeom>
            <a:rect l="l" t="t" r="r" b="b"/>
            <a:pathLst>
              <a:path w="431800" h="431800">
                <a:moveTo>
                  <a:pt x="215900" y="431800"/>
                </a:moveTo>
                <a:lnTo>
                  <a:pt x="166173" y="426135"/>
                </a:lnTo>
                <a:lnTo>
                  <a:pt x="120643" y="409979"/>
                </a:lnTo>
                <a:lnTo>
                  <a:pt x="80569" y="384592"/>
                </a:lnTo>
                <a:lnTo>
                  <a:pt x="47208" y="351231"/>
                </a:lnTo>
                <a:lnTo>
                  <a:pt x="21820" y="311156"/>
                </a:lnTo>
                <a:lnTo>
                  <a:pt x="5665" y="265626"/>
                </a:lnTo>
                <a:lnTo>
                  <a:pt x="0" y="215900"/>
                </a:lnTo>
                <a:lnTo>
                  <a:pt x="5665" y="166571"/>
                </a:lnTo>
                <a:lnTo>
                  <a:pt x="21820" y="121196"/>
                </a:lnTo>
                <a:lnTo>
                  <a:pt x="47208" y="81099"/>
                </a:lnTo>
                <a:lnTo>
                  <a:pt x="80569" y="47606"/>
                </a:lnTo>
                <a:lnTo>
                  <a:pt x="120643" y="22041"/>
                </a:lnTo>
                <a:lnTo>
                  <a:pt x="166173" y="5731"/>
                </a:lnTo>
                <a:lnTo>
                  <a:pt x="215900" y="0"/>
                </a:lnTo>
                <a:lnTo>
                  <a:pt x="265228" y="5731"/>
                </a:lnTo>
                <a:lnTo>
                  <a:pt x="310604" y="22041"/>
                </a:lnTo>
                <a:lnTo>
                  <a:pt x="350701" y="47606"/>
                </a:lnTo>
                <a:lnTo>
                  <a:pt x="384194" y="81099"/>
                </a:lnTo>
                <a:lnTo>
                  <a:pt x="409758" y="121196"/>
                </a:lnTo>
                <a:lnTo>
                  <a:pt x="412939" y="130045"/>
                </a:lnTo>
                <a:lnTo>
                  <a:pt x="325744" y="130045"/>
                </a:lnTo>
                <a:lnTo>
                  <a:pt x="320693" y="132570"/>
                </a:lnTo>
                <a:lnTo>
                  <a:pt x="279028" y="174235"/>
                </a:lnTo>
                <a:lnTo>
                  <a:pt x="279028" y="175497"/>
                </a:lnTo>
                <a:lnTo>
                  <a:pt x="277766" y="176760"/>
                </a:lnTo>
                <a:lnTo>
                  <a:pt x="60603" y="176760"/>
                </a:lnTo>
                <a:lnTo>
                  <a:pt x="68178" y="207062"/>
                </a:lnTo>
                <a:lnTo>
                  <a:pt x="430773" y="207062"/>
                </a:lnTo>
                <a:lnTo>
                  <a:pt x="431800" y="215900"/>
                </a:lnTo>
                <a:lnTo>
                  <a:pt x="70704" y="215900"/>
                </a:lnTo>
                <a:lnTo>
                  <a:pt x="83329" y="263878"/>
                </a:lnTo>
                <a:lnTo>
                  <a:pt x="426270" y="263878"/>
                </a:lnTo>
                <a:lnTo>
                  <a:pt x="426069" y="265626"/>
                </a:lnTo>
                <a:lnTo>
                  <a:pt x="423529" y="272716"/>
                </a:lnTo>
                <a:lnTo>
                  <a:pt x="84592" y="272716"/>
                </a:lnTo>
                <a:lnTo>
                  <a:pt x="92168" y="301755"/>
                </a:lnTo>
                <a:lnTo>
                  <a:pt x="413126" y="301755"/>
                </a:lnTo>
                <a:lnTo>
                  <a:pt x="410412" y="309330"/>
                </a:lnTo>
                <a:lnTo>
                  <a:pt x="119944" y="309330"/>
                </a:lnTo>
                <a:lnTo>
                  <a:pt x="110869" y="311303"/>
                </a:lnTo>
                <a:lnTo>
                  <a:pt x="103215" y="316590"/>
                </a:lnTo>
                <a:lnTo>
                  <a:pt x="97928" y="324245"/>
                </a:lnTo>
                <a:lnTo>
                  <a:pt x="95955" y="333319"/>
                </a:lnTo>
                <a:lnTo>
                  <a:pt x="97928" y="342927"/>
                </a:lnTo>
                <a:lnTo>
                  <a:pt x="103215" y="350522"/>
                </a:lnTo>
                <a:lnTo>
                  <a:pt x="110869" y="355513"/>
                </a:lnTo>
                <a:lnTo>
                  <a:pt x="119944" y="357308"/>
                </a:lnTo>
                <a:lnTo>
                  <a:pt x="378092" y="357308"/>
                </a:lnTo>
                <a:lnTo>
                  <a:pt x="350701" y="384592"/>
                </a:lnTo>
                <a:lnTo>
                  <a:pt x="310604" y="409979"/>
                </a:lnTo>
                <a:lnTo>
                  <a:pt x="265228" y="426135"/>
                </a:lnTo>
                <a:lnTo>
                  <a:pt x="215900" y="431800"/>
                </a:lnTo>
                <a:close/>
              </a:path>
              <a:path w="431800" h="431800">
                <a:moveTo>
                  <a:pt x="430773" y="207062"/>
                </a:moveTo>
                <a:lnTo>
                  <a:pt x="299229" y="207062"/>
                </a:lnTo>
                <a:lnTo>
                  <a:pt x="304280" y="188123"/>
                </a:lnTo>
                <a:lnTo>
                  <a:pt x="311658" y="180568"/>
                </a:lnTo>
                <a:lnTo>
                  <a:pt x="318800" y="173130"/>
                </a:lnTo>
                <a:lnTo>
                  <a:pt x="325941" y="165929"/>
                </a:lnTo>
                <a:lnTo>
                  <a:pt x="333319" y="159084"/>
                </a:lnTo>
                <a:lnTo>
                  <a:pt x="357308" y="159084"/>
                </a:lnTo>
                <a:lnTo>
                  <a:pt x="367251" y="154547"/>
                </a:lnTo>
                <a:lnTo>
                  <a:pt x="370565" y="144564"/>
                </a:lnTo>
                <a:lnTo>
                  <a:pt x="367251" y="134582"/>
                </a:lnTo>
                <a:lnTo>
                  <a:pt x="357308" y="130045"/>
                </a:lnTo>
                <a:lnTo>
                  <a:pt x="412939" y="130045"/>
                </a:lnTo>
                <a:lnTo>
                  <a:pt x="426069" y="166571"/>
                </a:lnTo>
                <a:lnTo>
                  <a:pt x="430773" y="207062"/>
                </a:lnTo>
                <a:close/>
              </a:path>
              <a:path w="431800" h="431800">
                <a:moveTo>
                  <a:pt x="146458" y="207062"/>
                </a:moveTo>
                <a:lnTo>
                  <a:pt x="136358" y="207062"/>
                </a:lnTo>
                <a:lnTo>
                  <a:pt x="133832" y="176760"/>
                </a:lnTo>
                <a:lnTo>
                  <a:pt x="143933" y="176760"/>
                </a:lnTo>
                <a:lnTo>
                  <a:pt x="146458" y="207062"/>
                </a:lnTo>
                <a:close/>
              </a:path>
              <a:path w="431800" h="431800">
                <a:moveTo>
                  <a:pt x="229788" y="207062"/>
                </a:moveTo>
                <a:lnTo>
                  <a:pt x="220950" y="207062"/>
                </a:lnTo>
                <a:lnTo>
                  <a:pt x="223475" y="176760"/>
                </a:lnTo>
                <a:lnTo>
                  <a:pt x="232313" y="176760"/>
                </a:lnTo>
                <a:lnTo>
                  <a:pt x="229788" y="207062"/>
                </a:lnTo>
                <a:close/>
              </a:path>
              <a:path w="431800" h="431800">
                <a:moveTo>
                  <a:pt x="150246" y="263878"/>
                </a:moveTo>
                <a:lnTo>
                  <a:pt x="141408" y="263878"/>
                </a:lnTo>
                <a:lnTo>
                  <a:pt x="137620" y="215900"/>
                </a:lnTo>
                <a:lnTo>
                  <a:pt x="146458" y="215900"/>
                </a:lnTo>
                <a:lnTo>
                  <a:pt x="150246" y="263878"/>
                </a:lnTo>
                <a:close/>
              </a:path>
              <a:path w="431800" h="431800">
                <a:moveTo>
                  <a:pt x="226000" y="263878"/>
                </a:moveTo>
                <a:lnTo>
                  <a:pt x="215900" y="263878"/>
                </a:lnTo>
                <a:lnTo>
                  <a:pt x="220950" y="215900"/>
                </a:lnTo>
                <a:lnTo>
                  <a:pt x="229788" y="215900"/>
                </a:lnTo>
                <a:lnTo>
                  <a:pt x="226000" y="263878"/>
                </a:lnTo>
                <a:close/>
              </a:path>
              <a:path w="431800" h="431800">
                <a:moveTo>
                  <a:pt x="426270" y="263878"/>
                </a:moveTo>
                <a:lnTo>
                  <a:pt x="284079" y="263878"/>
                </a:lnTo>
                <a:lnTo>
                  <a:pt x="296704" y="215900"/>
                </a:lnTo>
                <a:lnTo>
                  <a:pt x="431800" y="215900"/>
                </a:lnTo>
                <a:lnTo>
                  <a:pt x="426270" y="263878"/>
                </a:lnTo>
                <a:close/>
              </a:path>
              <a:path w="431800" h="431800">
                <a:moveTo>
                  <a:pt x="154034" y="301755"/>
                </a:moveTo>
                <a:lnTo>
                  <a:pt x="143933" y="301755"/>
                </a:lnTo>
                <a:lnTo>
                  <a:pt x="142670" y="272716"/>
                </a:lnTo>
                <a:lnTo>
                  <a:pt x="151508" y="272716"/>
                </a:lnTo>
                <a:lnTo>
                  <a:pt x="154034" y="301755"/>
                </a:lnTo>
                <a:close/>
              </a:path>
              <a:path w="431800" h="431800">
                <a:moveTo>
                  <a:pt x="222212" y="301755"/>
                </a:moveTo>
                <a:lnTo>
                  <a:pt x="213375" y="301755"/>
                </a:lnTo>
                <a:lnTo>
                  <a:pt x="215900" y="272716"/>
                </a:lnTo>
                <a:lnTo>
                  <a:pt x="224738" y="272716"/>
                </a:lnTo>
                <a:lnTo>
                  <a:pt x="222212" y="301755"/>
                </a:lnTo>
                <a:close/>
              </a:path>
              <a:path w="431800" h="431800">
                <a:moveTo>
                  <a:pt x="413126" y="301755"/>
                </a:moveTo>
                <a:lnTo>
                  <a:pt x="273978" y="301755"/>
                </a:lnTo>
                <a:lnTo>
                  <a:pt x="281554" y="272716"/>
                </a:lnTo>
                <a:lnTo>
                  <a:pt x="423529" y="272716"/>
                </a:lnTo>
                <a:lnTo>
                  <a:pt x="413126" y="301755"/>
                </a:lnTo>
                <a:close/>
              </a:path>
              <a:path w="431800" h="431800">
                <a:moveTo>
                  <a:pt x="247464" y="357308"/>
                </a:moveTo>
                <a:lnTo>
                  <a:pt x="119944" y="357308"/>
                </a:lnTo>
                <a:lnTo>
                  <a:pt x="129552" y="355513"/>
                </a:lnTo>
                <a:lnTo>
                  <a:pt x="137147" y="350522"/>
                </a:lnTo>
                <a:lnTo>
                  <a:pt x="142138" y="342927"/>
                </a:lnTo>
                <a:lnTo>
                  <a:pt x="143933" y="333319"/>
                </a:lnTo>
                <a:lnTo>
                  <a:pt x="142138" y="324245"/>
                </a:lnTo>
                <a:lnTo>
                  <a:pt x="137147" y="316590"/>
                </a:lnTo>
                <a:lnTo>
                  <a:pt x="129552" y="311303"/>
                </a:lnTo>
                <a:lnTo>
                  <a:pt x="119944" y="309330"/>
                </a:lnTo>
                <a:lnTo>
                  <a:pt x="247464" y="309330"/>
                </a:lnTo>
                <a:lnTo>
                  <a:pt x="237857" y="311303"/>
                </a:lnTo>
                <a:lnTo>
                  <a:pt x="230262" y="316590"/>
                </a:lnTo>
                <a:lnTo>
                  <a:pt x="225270" y="324245"/>
                </a:lnTo>
                <a:lnTo>
                  <a:pt x="223475" y="333319"/>
                </a:lnTo>
                <a:lnTo>
                  <a:pt x="225270" y="342927"/>
                </a:lnTo>
                <a:lnTo>
                  <a:pt x="230262" y="350522"/>
                </a:lnTo>
                <a:lnTo>
                  <a:pt x="237857" y="355513"/>
                </a:lnTo>
                <a:lnTo>
                  <a:pt x="247464" y="357308"/>
                </a:lnTo>
                <a:close/>
              </a:path>
              <a:path w="431800" h="431800">
                <a:moveTo>
                  <a:pt x="378092" y="357308"/>
                </a:moveTo>
                <a:lnTo>
                  <a:pt x="247464" y="357308"/>
                </a:lnTo>
                <a:lnTo>
                  <a:pt x="256539" y="355513"/>
                </a:lnTo>
                <a:lnTo>
                  <a:pt x="264193" y="350522"/>
                </a:lnTo>
                <a:lnTo>
                  <a:pt x="269480" y="342927"/>
                </a:lnTo>
                <a:lnTo>
                  <a:pt x="271453" y="333319"/>
                </a:lnTo>
                <a:lnTo>
                  <a:pt x="269480" y="324245"/>
                </a:lnTo>
                <a:lnTo>
                  <a:pt x="264193" y="316590"/>
                </a:lnTo>
                <a:lnTo>
                  <a:pt x="256539" y="311303"/>
                </a:lnTo>
                <a:lnTo>
                  <a:pt x="247464" y="309330"/>
                </a:lnTo>
                <a:lnTo>
                  <a:pt x="410412" y="309330"/>
                </a:lnTo>
                <a:lnTo>
                  <a:pt x="409758" y="311156"/>
                </a:lnTo>
                <a:lnTo>
                  <a:pt x="384194" y="351231"/>
                </a:lnTo>
                <a:lnTo>
                  <a:pt x="378092" y="357308"/>
                </a:lnTo>
                <a:close/>
              </a:path>
            </a:pathLst>
          </a:custGeom>
          <a:solidFill>
            <a:srgbClr val="3333CC"/>
          </a:solidFill>
        </p:spPr>
        <p:txBody>
          <a:bodyPr wrap="square" lIns="0" tIns="0" rIns="0" bIns="0" rtlCol="0"/>
          <a:lstStyle/>
          <a:p/>
        </p:txBody>
      </p:sp>
      <p:sp>
        <p:nvSpPr>
          <p:cNvPr id="9" name="object 9"/>
          <p:cNvSpPr txBox="1"/>
          <p:nvPr/>
        </p:nvSpPr>
        <p:spPr>
          <a:xfrm>
            <a:off x="520699" y="4296776"/>
            <a:ext cx="1676400" cy="589915"/>
          </a:xfrm>
          <a:prstGeom prst="rect">
            <a:avLst/>
          </a:prstGeom>
        </p:spPr>
        <p:txBody>
          <a:bodyPr vert="horz" wrap="square" lIns="0" tIns="91440" rIns="0" bIns="0" rtlCol="0">
            <a:spAutoFit/>
          </a:bodyPr>
          <a:lstStyle/>
          <a:p>
            <a:pPr marL="634365">
              <a:lnSpc>
                <a:spcPct val="100000"/>
              </a:lnSpc>
              <a:spcBef>
                <a:spcPts val="720"/>
              </a:spcBef>
            </a:pPr>
            <a:r>
              <a:rPr sz="900" spc="-10">
                <a:solidFill>
                  <a:srgbClr val="404040"/>
                </a:solidFill>
                <a:latin typeface="宋体"/>
                <a:cs typeface="宋体"/>
              </a:rPr>
              <a:t>点击请替换文字内容</a:t>
            </a:r>
            <a:endParaRPr sz="900">
              <a:latin typeface="宋体"/>
              <a:cs typeface="宋体"/>
            </a:endParaRPr>
          </a:p>
          <a:p>
            <a:pPr marL="12700" marR="5080" indent="63500" algn="r">
              <a:lnSpc>
                <a:spcPct val="150000"/>
              </a:lnSpc>
              <a:spcBef>
                <a:spcPts val="45"/>
              </a:spcBef>
            </a:pPr>
            <a:r>
              <a:rPr sz="500" spc="-5">
                <a:solidFill>
                  <a:srgbClr val="404040"/>
                </a:solidFill>
                <a:latin typeface="宋体"/>
                <a:cs typeface="宋体"/>
              </a:rPr>
              <a:t>请替换文字内容，添加相关标题，修改文字内容，也可以直接复制你的内容到此。请替换文字内容，添加相关标题，修改文字内容，也可以直接复制你的内容到此。</a:t>
            </a:r>
            <a:endParaRPr sz="500">
              <a:latin typeface="宋体"/>
              <a:cs typeface="宋体"/>
            </a:endParaRPr>
          </a:p>
        </p:txBody>
      </p:sp>
      <p:pic>
        <p:nvPicPr>
          <p:cNvPr id="10" name="object 10"/>
          <p:cNvPicPr/>
          <p:nvPr/>
        </p:nvPicPr>
        <p:blipFill>
          <a:blip r:embed="rId4"/>
          <a:stretch>
            <a:fillRect/>
          </a:stretch>
        </p:blipFill>
        <p:spPr>
          <a:xfrm>
            <a:off x="3644900" y="2578100"/>
            <a:ext cx="1897062" cy="2517775"/>
          </a:xfrm>
          <a:prstGeom prst="rect">
            <a:avLst/>
          </a:prstGeom>
        </p:spPr>
      </p:pic>
      <p:sp>
        <p:nvSpPr>
          <p:cNvPr id="11" name="object 11"/>
          <p:cNvSpPr txBox="1">
            <a:spLocks noGrp="1"/>
          </p:cNvSpPr>
          <p:nvPr>
            <p:ph type="title"/>
          </p:nvPr>
        </p:nvSpPr>
        <p:spPr>
          <a:xfrm>
            <a:off x="926464" y="1138909"/>
            <a:ext cx="4292600" cy="345440"/>
          </a:xfrm>
          <a:prstGeom prst="rect">
            <a:avLst/>
          </a:prstGeom>
        </p:spPr>
        <p:txBody>
          <a:bodyPr vert="horz" wrap="square" lIns="0" tIns="12700" rIns="0" bIns="0" rtlCol="0">
            <a:spAutoFit/>
          </a:bodyPr>
          <a:lstStyle/>
          <a:p>
            <a:pPr marL="12700">
              <a:lnSpc>
                <a:spcPct val="100000"/>
              </a:lnSpc>
              <a:spcBef>
                <a:spcPts val="100"/>
              </a:spcBef>
            </a:pPr>
            <a:r>
              <a:rPr sz="2100" spc="-5">
                <a:solidFill>
                  <a:srgbClr val="C00000"/>
                </a:solidFill>
                <a:latin typeface="微软雅黑"/>
                <a:cs typeface="微软雅黑"/>
              </a:rPr>
              <a:t>备用页，如无需添加内容可删除本页</a:t>
            </a:r>
            <a:endParaRPr sz="2100">
              <a:latin typeface="微软雅黑"/>
              <a:cs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425700" y="1054258"/>
            <a:ext cx="4292600" cy="452120"/>
          </a:xfrm>
          <a:prstGeom prst="rect">
            <a:avLst/>
          </a:prstGeom>
        </p:spPr>
        <p:txBody>
          <a:bodyPr vert="horz" wrap="square" lIns="0" tIns="12700" rIns="0" bIns="0" rtlCol="0">
            <a:spAutoFit/>
          </a:bodyPr>
          <a:lstStyle/>
          <a:p>
            <a:pPr marL="12700">
              <a:lnSpc>
                <a:spcPct val="100000"/>
              </a:lnSpc>
              <a:spcBef>
                <a:spcPts val="100"/>
              </a:spcBef>
            </a:pPr>
            <a:r>
              <a:rPr b="0" spc="-5">
                <a:latin typeface="宋体"/>
                <a:cs typeface="宋体"/>
              </a:rPr>
              <a:t>中央控制总量的精神和体现</a:t>
            </a:r>
          </a:p>
        </p:txBody>
      </p:sp>
      <p:sp>
        <p:nvSpPr>
          <p:cNvPr id="3" name="object 3"/>
          <p:cNvSpPr txBox="1"/>
          <p:nvPr/>
        </p:nvSpPr>
        <p:spPr>
          <a:xfrm>
            <a:off x="764540" y="1621555"/>
            <a:ext cx="7833359" cy="4871720"/>
          </a:xfrm>
          <a:prstGeom prst="rect">
            <a:avLst/>
          </a:prstGeom>
        </p:spPr>
        <p:txBody>
          <a:bodyPr vert="horz" wrap="square" lIns="0" tIns="635" rIns="0" bIns="0" rtlCol="0">
            <a:spAutoFit/>
          </a:bodyPr>
          <a:lstStyle/>
          <a:p>
            <a:pPr marL="354965" marR="5080" indent="-342265">
              <a:lnSpc>
                <a:spcPct val="104000"/>
              </a:lnSpc>
              <a:spcBef>
                <a:spcPts val="5"/>
              </a:spcBef>
              <a:buSzPct val="102500"/>
              <a:buFont typeface="Arial"/>
              <a:buChar char="•"/>
              <a:tabLst>
                <a:tab pos="354965"/>
                <a:tab pos="355600"/>
              </a:tabLst>
            </a:pPr>
            <a:r>
              <a:rPr sz="2000">
                <a:latin typeface="黑体"/>
                <a:cs typeface="黑体"/>
              </a:rPr>
              <a:t>按照《关于加强新形势下发展党员和党员管理工作的意见》（</a:t>
            </a:r>
            <a:r>
              <a:rPr sz="2000" spc="-50">
                <a:latin typeface="黑体"/>
                <a:cs typeface="黑体"/>
              </a:rPr>
              <a:t>中</a:t>
            </a:r>
            <a:r>
              <a:rPr sz="2000" spc="500">
                <a:latin typeface="黑体"/>
                <a:cs typeface="黑体"/>
              </a:rPr>
              <a:t> </a:t>
            </a:r>
            <a:r>
              <a:rPr sz="2000">
                <a:latin typeface="黑体"/>
                <a:cs typeface="黑体"/>
              </a:rPr>
              <a:t>办发[2013]4号），</a:t>
            </a:r>
            <a:r>
              <a:rPr sz="2000">
                <a:latin typeface="Times New Roman"/>
                <a:cs typeface="Times New Roman"/>
              </a:rPr>
              <a:t>“</a:t>
            </a:r>
            <a:r>
              <a:rPr sz="2000">
                <a:latin typeface="黑体"/>
                <a:cs typeface="黑体"/>
              </a:rPr>
              <a:t>未来10年，全国党员数量年均净增1.5%左右</a:t>
            </a:r>
            <a:r>
              <a:rPr sz="2000">
                <a:latin typeface="Times New Roman"/>
                <a:cs typeface="Times New Roman"/>
              </a:rPr>
              <a:t>”</a:t>
            </a:r>
            <a:r>
              <a:rPr sz="2000" spc="-50">
                <a:latin typeface="黑体"/>
                <a:cs typeface="黑体"/>
              </a:rPr>
              <a:t>。</a:t>
            </a:r>
            <a:endParaRPr sz="2000">
              <a:latin typeface="黑体"/>
              <a:cs typeface="黑体"/>
            </a:endParaRPr>
          </a:p>
          <a:p>
            <a:pPr marL="355600">
              <a:lnSpc>
                <a:spcPct val="100000"/>
              </a:lnSpc>
              <a:spcBef>
                <a:spcPts val="380"/>
              </a:spcBef>
            </a:pPr>
            <a:r>
              <a:rPr sz="2000">
                <a:latin typeface="黑体"/>
                <a:cs typeface="黑体"/>
              </a:rPr>
              <a:t>2013年全国共发展党员240.8万名，较上年减少82.5</a:t>
            </a:r>
            <a:r>
              <a:rPr sz="2000" spc="-10">
                <a:latin typeface="黑体"/>
                <a:cs typeface="黑体"/>
              </a:rPr>
              <a:t>万名，降幅为</a:t>
            </a:r>
            <a:endParaRPr sz="2000">
              <a:latin typeface="黑体"/>
              <a:cs typeface="黑体"/>
            </a:endParaRPr>
          </a:p>
          <a:p>
            <a:pPr marL="355600" marR="357505">
              <a:lnSpc>
                <a:spcPct val="110000"/>
              </a:lnSpc>
            </a:pPr>
            <a:r>
              <a:rPr sz="2000">
                <a:latin typeface="黑体"/>
                <a:cs typeface="黑体"/>
              </a:rPr>
              <a:t>25.5%。2014年，全国共发展党员205.7万名，较上年减少35.1</a:t>
            </a:r>
            <a:r>
              <a:rPr sz="2000" spc="-50">
                <a:latin typeface="黑体"/>
                <a:cs typeface="黑体"/>
              </a:rPr>
              <a:t>万</a:t>
            </a:r>
            <a:r>
              <a:rPr sz="2000">
                <a:latin typeface="黑体"/>
                <a:cs typeface="黑体"/>
              </a:rPr>
              <a:t>名，降幅为14.6%</a:t>
            </a:r>
            <a:r>
              <a:rPr sz="2000" spc="-50">
                <a:latin typeface="黑体"/>
                <a:cs typeface="黑体"/>
              </a:rPr>
              <a:t>。</a:t>
            </a:r>
            <a:endParaRPr sz="2000">
              <a:latin typeface="黑体"/>
              <a:cs typeface="黑体"/>
            </a:endParaRPr>
          </a:p>
          <a:p>
            <a:pPr marL="354965" marR="357505" indent="-342265">
              <a:lnSpc>
                <a:spcPct val="110000"/>
              </a:lnSpc>
              <a:spcBef>
                <a:spcPts val="480"/>
              </a:spcBef>
              <a:buSzPct val="102500"/>
              <a:buFont typeface="Arial"/>
              <a:buChar char="•"/>
              <a:tabLst>
                <a:tab pos="354965"/>
                <a:tab pos="355600"/>
              </a:tabLst>
            </a:pPr>
            <a:r>
              <a:rPr sz="2000">
                <a:latin typeface="黑体"/>
                <a:cs typeface="黑体"/>
              </a:rPr>
              <a:t>截至2013年底，中国共产党党员总数为8668.6</a:t>
            </a:r>
            <a:r>
              <a:rPr sz="2000" spc="-10">
                <a:latin typeface="黑体"/>
                <a:cs typeface="黑体"/>
              </a:rPr>
              <a:t>万名，比上年净增</a:t>
            </a:r>
            <a:r>
              <a:rPr sz="2000" spc="-50">
                <a:latin typeface="黑体"/>
                <a:cs typeface="黑体"/>
              </a:rPr>
              <a:t> </a:t>
            </a:r>
            <a:r>
              <a:rPr sz="2000">
                <a:latin typeface="黑体"/>
                <a:cs typeface="黑体"/>
              </a:rPr>
              <a:t>155.9万名，增幅为1.8%</a:t>
            </a:r>
            <a:r>
              <a:rPr sz="2000" spc="-50">
                <a:latin typeface="黑体"/>
                <a:cs typeface="黑体"/>
              </a:rPr>
              <a:t>。</a:t>
            </a:r>
            <a:endParaRPr sz="2000">
              <a:latin typeface="黑体"/>
              <a:cs typeface="黑体"/>
            </a:endParaRPr>
          </a:p>
          <a:p>
            <a:pPr marL="354965" marR="357505" indent="-342265">
              <a:lnSpc>
                <a:spcPct val="110000"/>
              </a:lnSpc>
              <a:spcBef>
                <a:spcPts val="480"/>
              </a:spcBef>
              <a:buSzPct val="102500"/>
              <a:buFont typeface="Arial"/>
              <a:buChar char="•"/>
              <a:tabLst>
                <a:tab pos="354965"/>
                <a:tab pos="355600"/>
              </a:tabLst>
            </a:pPr>
            <a:r>
              <a:rPr sz="2000">
                <a:latin typeface="黑体"/>
                <a:cs typeface="黑体"/>
              </a:rPr>
              <a:t>截至2014年底，中国共产党党员总数为8779.3</a:t>
            </a:r>
            <a:r>
              <a:rPr sz="2000" spc="-10">
                <a:latin typeface="黑体"/>
                <a:cs typeface="黑体"/>
              </a:rPr>
              <a:t>万名，比上年净增</a:t>
            </a:r>
            <a:r>
              <a:rPr sz="2000" spc="-50">
                <a:latin typeface="黑体"/>
                <a:cs typeface="黑体"/>
              </a:rPr>
              <a:t> </a:t>
            </a:r>
            <a:r>
              <a:rPr sz="2000">
                <a:latin typeface="黑体"/>
                <a:cs typeface="黑体"/>
              </a:rPr>
              <a:t>110.7万名，增幅为1.3%</a:t>
            </a:r>
            <a:r>
              <a:rPr sz="2000" spc="-50">
                <a:latin typeface="黑体"/>
                <a:cs typeface="黑体"/>
              </a:rPr>
              <a:t>。</a:t>
            </a:r>
            <a:endParaRPr sz="2000">
              <a:latin typeface="黑体"/>
              <a:cs typeface="黑体"/>
            </a:endParaRPr>
          </a:p>
          <a:p>
            <a:pPr marL="354965" marR="230504" indent="-342265">
              <a:lnSpc>
                <a:spcPct val="110000"/>
              </a:lnSpc>
              <a:spcBef>
                <a:spcPts val="480"/>
              </a:spcBef>
              <a:buSzPct val="102500"/>
              <a:buFont typeface="Arial"/>
              <a:buChar char="•"/>
              <a:tabLst>
                <a:tab pos="354965"/>
                <a:tab pos="355600"/>
              </a:tabLst>
            </a:pPr>
            <a:r>
              <a:rPr sz="2000">
                <a:latin typeface="黑体"/>
                <a:cs typeface="黑体"/>
              </a:rPr>
              <a:t>发展党员的职业。工人14.5万名（其中农民工5006名），</a:t>
            </a:r>
            <a:r>
              <a:rPr sz="2000" spc="-20">
                <a:latin typeface="黑体"/>
                <a:cs typeface="黑体"/>
              </a:rPr>
              <a:t>农牧渔</a:t>
            </a:r>
            <a:r>
              <a:rPr sz="2000">
                <a:latin typeface="黑体"/>
                <a:cs typeface="黑体"/>
              </a:rPr>
              <a:t>民35.2万名（其中外出务工经商人员1.8万名），</a:t>
            </a:r>
            <a:r>
              <a:rPr sz="2000" spc="-10">
                <a:latin typeface="黑体"/>
                <a:cs typeface="黑体"/>
              </a:rPr>
              <a:t>企事业单位、民</a:t>
            </a:r>
            <a:r>
              <a:rPr sz="2000">
                <a:latin typeface="黑体"/>
                <a:cs typeface="黑体"/>
              </a:rPr>
              <a:t>办非企业单位专业技术人员26.4</a:t>
            </a:r>
            <a:r>
              <a:rPr sz="2000" spc="-5">
                <a:latin typeface="黑体"/>
                <a:cs typeface="黑体"/>
              </a:rPr>
              <a:t>万名，企事业单位、民办非企业</a:t>
            </a:r>
            <a:r>
              <a:rPr sz="2000">
                <a:latin typeface="黑体"/>
                <a:cs typeface="黑体"/>
              </a:rPr>
              <a:t>单位管理人员18.9万名，党政机关工作人员10.6万名，学生</a:t>
            </a:r>
            <a:r>
              <a:rPr sz="2000" spc="-20">
                <a:latin typeface="黑体"/>
                <a:cs typeface="黑体"/>
              </a:rPr>
              <a:t>76.7</a:t>
            </a:r>
            <a:r>
              <a:rPr sz="2000">
                <a:latin typeface="黑体"/>
                <a:cs typeface="黑体"/>
              </a:rPr>
              <a:t>万名，其他职业人员23.3</a:t>
            </a:r>
            <a:r>
              <a:rPr sz="2000" spc="-20">
                <a:latin typeface="黑体"/>
                <a:cs typeface="黑体"/>
              </a:rPr>
              <a:t>万名。</a:t>
            </a:r>
            <a:endParaRPr sz="2000">
              <a:latin typeface="黑体"/>
              <a:cs typeface="黑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536700" y="1030916"/>
            <a:ext cx="6070600" cy="452120"/>
          </a:xfrm>
          <a:prstGeom prst="rect">
            <a:avLst/>
          </a:prstGeom>
        </p:spPr>
        <p:txBody>
          <a:bodyPr vert="horz" wrap="square" lIns="0" tIns="12700" rIns="0" bIns="0" rtlCol="0">
            <a:spAutoFit/>
          </a:bodyPr>
          <a:lstStyle/>
          <a:p>
            <a:pPr marL="12700">
              <a:lnSpc>
                <a:spcPct val="100000"/>
              </a:lnSpc>
              <a:spcBef>
                <a:spcPts val="100"/>
              </a:spcBef>
            </a:pPr>
            <a:r>
              <a:rPr b="0">
                <a:latin typeface="宋体"/>
                <a:cs typeface="宋体"/>
              </a:rPr>
              <a:t>集团公司</a:t>
            </a:r>
            <a:r>
              <a:rPr b="0">
                <a:latin typeface="Times New Roman"/>
                <a:cs typeface="Times New Roman"/>
              </a:rPr>
              <a:t>2011</a:t>
            </a:r>
            <a:r>
              <a:rPr b="0" spc="-5">
                <a:latin typeface="宋体"/>
                <a:cs typeface="宋体"/>
              </a:rPr>
              <a:t>年以来发展党员总量情况</a:t>
            </a:r>
          </a:p>
        </p:txBody>
      </p:sp>
      <p:sp>
        <p:nvSpPr>
          <p:cNvPr id="3" name="object 3"/>
          <p:cNvSpPr txBox="1"/>
          <p:nvPr/>
        </p:nvSpPr>
        <p:spPr>
          <a:xfrm>
            <a:off x="764539" y="1943198"/>
            <a:ext cx="1282700" cy="2402840"/>
          </a:xfrm>
          <a:prstGeom prst="rect">
            <a:avLst/>
          </a:prstGeom>
        </p:spPr>
        <p:txBody>
          <a:bodyPr vert="horz" wrap="square" lIns="0" tIns="121285" rIns="0" bIns="0" rtlCol="0">
            <a:spAutoFit/>
          </a:bodyPr>
          <a:lstStyle/>
          <a:p>
            <a:pPr marL="354965" indent="-342265">
              <a:lnSpc>
                <a:spcPct val="100000"/>
              </a:lnSpc>
              <a:spcBef>
                <a:spcPts val="955"/>
              </a:spcBef>
              <a:buSzPct val="102083"/>
              <a:buFont typeface="Arial"/>
              <a:buChar char="•"/>
              <a:tabLst>
                <a:tab pos="354965"/>
                <a:tab pos="355600"/>
              </a:tabLst>
            </a:pPr>
            <a:r>
              <a:rPr sz="2400">
                <a:latin typeface="黑体"/>
                <a:cs typeface="黑体"/>
              </a:rPr>
              <a:t>2011</a:t>
            </a:r>
            <a:r>
              <a:rPr sz="2400" spc="-50">
                <a:latin typeface="黑体"/>
                <a:cs typeface="黑体"/>
              </a:rPr>
              <a:t>年</a:t>
            </a:r>
            <a:endParaRPr sz="2400">
              <a:latin typeface="黑体"/>
              <a:cs typeface="黑体"/>
            </a:endParaRPr>
          </a:p>
          <a:p>
            <a:pPr marL="354965" indent="-342265">
              <a:lnSpc>
                <a:spcPct val="100000"/>
              </a:lnSpc>
              <a:spcBef>
                <a:spcPts val="860"/>
              </a:spcBef>
              <a:buSzPct val="102083"/>
              <a:buFont typeface="Arial"/>
              <a:buChar char="•"/>
              <a:tabLst>
                <a:tab pos="354965"/>
                <a:tab pos="355600"/>
              </a:tabLst>
            </a:pPr>
            <a:r>
              <a:rPr sz="2400">
                <a:latin typeface="黑体"/>
                <a:cs typeface="黑体"/>
              </a:rPr>
              <a:t>2012</a:t>
            </a:r>
            <a:r>
              <a:rPr sz="2400" spc="-50">
                <a:latin typeface="黑体"/>
                <a:cs typeface="黑体"/>
              </a:rPr>
              <a:t>年</a:t>
            </a:r>
            <a:endParaRPr sz="2400">
              <a:latin typeface="黑体"/>
              <a:cs typeface="黑体"/>
            </a:endParaRPr>
          </a:p>
          <a:p>
            <a:pPr marL="354965" indent="-342265">
              <a:lnSpc>
                <a:spcPct val="100000"/>
              </a:lnSpc>
              <a:spcBef>
                <a:spcPts val="865"/>
              </a:spcBef>
              <a:buSzPct val="102083"/>
              <a:buFont typeface="Arial"/>
              <a:buChar char="•"/>
              <a:tabLst>
                <a:tab pos="354965"/>
                <a:tab pos="355600"/>
              </a:tabLst>
            </a:pPr>
            <a:r>
              <a:rPr sz="2400">
                <a:latin typeface="黑体"/>
                <a:cs typeface="黑体"/>
              </a:rPr>
              <a:t>2013</a:t>
            </a:r>
            <a:r>
              <a:rPr sz="2400" spc="-50">
                <a:latin typeface="黑体"/>
                <a:cs typeface="黑体"/>
              </a:rPr>
              <a:t>年</a:t>
            </a:r>
            <a:endParaRPr sz="2400">
              <a:latin typeface="黑体"/>
              <a:cs typeface="黑体"/>
            </a:endParaRPr>
          </a:p>
          <a:p>
            <a:pPr marL="354965" indent="-342265">
              <a:lnSpc>
                <a:spcPct val="100000"/>
              </a:lnSpc>
              <a:spcBef>
                <a:spcPts val="865"/>
              </a:spcBef>
              <a:buSzPct val="102083"/>
              <a:buFont typeface="Arial"/>
              <a:buChar char="•"/>
              <a:tabLst>
                <a:tab pos="354965"/>
                <a:tab pos="355600"/>
              </a:tabLst>
            </a:pPr>
            <a:r>
              <a:rPr sz="2400">
                <a:latin typeface="黑体"/>
                <a:cs typeface="黑体"/>
              </a:rPr>
              <a:t>2014</a:t>
            </a:r>
            <a:r>
              <a:rPr sz="2400" spc="-50">
                <a:latin typeface="黑体"/>
                <a:cs typeface="黑体"/>
              </a:rPr>
              <a:t>年</a:t>
            </a:r>
            <a:endParaRPr sz="2400">
              <a:latin typeface="黑体"/>
              <a:cs typeface="黑体"/>
            </a:endParaRPr>
          </a:p>
          <a:p>
            <a:pPr marL="354965" indent="-342265">
              <a:lnSpc>
                <a:spcPct val="100000"/>
              </a:lnSpc>
              <a:spcBef>
                <a:spcPts val="865"/>
              </a:spcBef>
              <a:buSzPct val="102083"/>
              <a:buFont typeface="Arial"/>
              <a:buChar char="•"/>
              <a:tabLst>
                <a:tab pos="354965"/>
                <a:tab pos="355600"/>
              </a:tabLst>
            </a:pPr>
            <a:r>
              <a:rPr sz="2400">
                <a:latin typeface="黑体"/>
                <a:cs typeface="黑体"/>
              </a:rPr>
              <a:t>2015</a:t>
            </a:r>
            <a:r>
              <a:rPr sz="2400" spc="-50">
                <a:latin typeface="黑体"/>
                <a:cs typeface="黑体"/>
              </a:rPr>
              <a:t>年</a:t>
            </a:r>
            <a:endParaRPr sz="2400">
              <a:latin typeface="黑体"/>
              <a:cs typeface="黑体"/>
            </a:endParaRPr>
          </a:p>
        </p:txBody>
      </p:sp>
      <p:sp>
        <p:nvSpPr>
          <p:cNvPr id="4" name="object 4"/>
          <p:cNvSpPr txBox="1"/>
          <p:nvPr/>
        </p:nvSpPr>
        <p:spPr>
          <a:xfrm>
            <a:off x="2479039" y="1941928"/>
            <a:ext cx="939800" cy="2402840"/>
          </a:xfrm>
          <a:prstGeom prst="rect">
            <a:avLst/>
          </a:prstGeom>
        </p:spPr>
        <p:txBody>
          <a:bodyPr vert="horz" wrap="square" lIns="0" tIns="122555" rIns="0" bIns="0" rtlCol="0">
            <a:spAutoFit/>
          </a:bodyPr>
          <a:lstStyle/>
          <a:p>
            <a:pPr marL="12700">
              <a:lnSpc>
                <a:spcPct val="100000"/>
              </a:lnSpc>
              <a:spcBef>
                <a:spcPts val="965"/>
              </a:spcBef>
            </a:pPr>
            <a:r>
              <a:rPr sz="2400">
                <a:latin typeface="黑体"/>
                <a:cs typeface="黑体"/>
              </a:rPr>
              <a:t>1008</a:t>
            </a:r>
            <a:r>
              <a:rPr sz="2400" spc="-50">
                <a:latin typeface="黑体"/>
                <a:cs typeface="黑体"/>
              </a:rPr>
              <a:t>名</a:t>
            </a:r>
            <a:endParaRPr sz="2400">
              <a:latin typeface="黑体"/>
              <a:cs typeface="黑体"/>
            </a:endParaRPr>
          </a:p>
          <a:p>
            <a:pPr marL="12700">
              <a:lnSpc>
                <a:spcPct val="100000"/>
              </a:lnSpc>
              <a:spcBef>
                <a:spcPts val="860"/>
              </a:spcBef>
            </a:pPr>
            <a:r>
              <a:rPr sz="2400">
                <a:latin typeface="黑体"/>
                <a:cs typeface="黑体"/>
              </a:rPr>
              <a:t>750</a:t>
            </a:r>
            <a:r>
              <a:rPr sz="2400" spc="-50">
                <a:latin typeface="黑体"/>
                <a:cs typeface="黑体"/>
              </a:rPr>
              <a:t>名</a:t>
            </a:r>
            <a:endParaRPr sz="2400">
              <a:latin typeface="黑体"/>
              <a:cs typeface="黑体"/>
            </a:endParaRPr>
          </a:p>
          <a:p>
            <a:pPr marL="12700">
              <a:lnSpc>
                <a:spcPct val="100000"/>
              </a:lnSpc>
              <a:spcBef>
                <a:spcPts val="865"/>
              </a:spcBef>
            </a:pPr>
            <a:r>
              <a:rPr sz="2400">
                <a:latin typeface="黑体"/>
                <a:cs typeface="黑体"/>
              </a:rPr>
              <a:t>680</a:t>
            </a:r>
            <a:r>
              <a:rPr sz="2400" spc="-50">
                <a:latin typeface="黑体"/>
                <a:cs typeface="黑体"/>
              </a:rPr>
              <a:t>名</a:t>
            </a:r>
            <a:endParaRPr sz="2400">
              <a:latin typeface="黑体"/>
              <a:cs typeface="黑体"/>
            </a:endParaRPr>
          </a:p>
          <a:p>
            <a:pPr marL="12700">
              <a:lnSpc>
                <a:spcPct val="100000"/>
              </a:lnSpc>
              <a:spcBef>
                <a:spcPts val="865"/>
              </a:spcBef>
            </a:pPr>
            <a:r>
              <a:rPr sz="2400">
                <a:latin typeface="黑体"/>
                <a:cs typeface="黑体"/>
              </a:rPr>
              <a:t>604</a:t>
            </a:r>
            <a:r>
              <a:rPr sz="2400" spc="-50">
                <a:latin typeface="黑体"/>
                <a:cs typeface="黑体"/>
              </a:rPr>
              <a:t>名</a:t>
            </a:r>
            <a:endParaRPr sz="2400">
              <a:latin typeface="黑体"/>
              <a:cs typeface="黑体"/>
            </a:endParaRPr>
          </a:p>
          <a:p>
            <a:pPr marL="12700">
              <a:lnSpc>
                <a:spcPct val="100000"/>
              </a:lnSpc>
              <a:spcBef>
                <a:spcPts val="865"/>
              </a:spcBef>
            </a:pPr>
            <a:r>
              <a:rPr sz="2400">
                <a:latin typeface="黑体"/>
                <a:cs typeface="黑体"/>
              </a:rPr>
              <a:t>600</a:t>
            </a:r>
            <a:r>
              <a:rPr sz="2400" spc="-50">
                <a:latin typeface="黑体"/>
                <a:cs typeface="黑体"/>
              </a:rPr>
              <a:t>名</a:t>
            </a:r>
            <a:endParaRPr sz="2400">
              <a:latin typeface="黑体"/>
              <a:cs typeface="黑体"/>
            </a:endParaRPr>
          </a:p>
        </p:txBody>
      </p:sp>
      <p:sp>
        <p:nvSpPr>
          <p:cNvPr id="5" name="object 5"/>
          <p:cNvSpPr txBox="1"/>
          <p:nvPr/>
        </p:nvSpPr>
        <p:spPr>
          <a:xfrm>
            <a:off x="4580890" y="2023018"/>
            <a:ext cx="3568700" cy="1635125"/>
          </a:xfrm>
          <a:prstGeom prst="rect">
            <a:avLst/>
          </a:prstGeom>
        </p:spPr>
        <p:txBody>
          <a:bodyPr vert="horz" wrap="square" lIns="0" tIns="12700" rIns="0" bIns="0" rtlCol="0">
            <a:spAutoFit/>
          </a:bodyPr>
          <a:lstStyle/>
          <a:p>
            <a:pPr marL="354965" marR="5080" indent="-342265">
              <a:lnSpc>
                <a:spcPct val="110000"/>
              </a:lnSpc>
              <a:spcBef>
                <a:spcPts val="100"/>
              </a:spcBef>
              <a:buSzPct val="102083"/>
              <a:buFont typeface="Arial"/>
              <a:buChar char="•"/>
              <a:tabLst>
                <a:tab pos="354965"/>
                <a:tab pos="355600"/>
              </a:tabLst>
            </a:pPr>
            <a:r>
              <a:rPr sz="2400">
                <a:latin typeface="黑体"/>
                <a:cs typeface="黑体"/>
              </a:rPr>
              <a:t>截止2014</a:t>
            </a:r>
            <a:r>
              <a:rPr sz="2400" spc="-10">
                <a:latin typeface="黑体"/>
                <a:cs typeface="黑体"/>
              </a:rPr>
              <a:t>年底，集团公</a:t>
            </a:r>
            <a:r>
              <a:rPr sz="2400">
                <a:latin typeface="黑体"/>
                <a:cs typeface="黑体"/>
              </a:rPr>
              <a:t>司共有党员28027</a:t>
            </a:r>
            <a:r>
              <a:rPr sz="2400" spc="-20">
                <a:latin typeface="黑体"/>
                <a:cs typeface="黑体"/>
              </a:rPr>
              <a:t>名，基</a:t>
            </a:r>
            <a:r>
              <a:rPr sz="2400">
                <a:latin typeface="黑体"/>
                <a:cs typeface="黑体"/>
              </a:rPr>
              <a:t>层党委35个、党总支</a:t>
            </a:r>
            <a:r>
              <a:rPr sz="2400" spc="-25">
                <a:latin typeface="黑体"/>
                <a:cs typeface="黑体"/>
              </a:rPr>
              <a:t>190</a:t>
            </a:r>
            <a:r>
              <a:rPr sz="2400">
                <a:latin typeface="黑体"/>
                <a:cs typeface="黑体"/>
              </a:rPr>
              <a:t>个、党支部1446</a:t>
            </a:r>
            <a:r>
              <a:rPr sz="2400" spc="-25">
                <a:latin typeface="黑体"/>
                <a:cs typeface="黑体"/>
              </a:rPr>
              <a:t>个。</a:t>
            </a:r>
            <a:endParaRPr sz="2400">
              <a:latin typeface="黑体"/>
              <a:cs typeface="黑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0474" y="203854"/>
            <a:ext cx="3225800" cy="452120"/>
          </a:xfrm>
          <a:prstGeom prst="rect">
            <a:avLst/>
          </a:prstGeom>
        </p:spPr>
        <p:txBody>
          <a:bodyPr vert="horz" wrap="square" lIns="0" tIns="12700" rIns="0" bIns="0" rtlCol="0">
            <a:spAutoFit/>
          </a:bodyPr>
          <a:lstStyle/>
          <a:p>
            <a:pPr marL="12700">
              <a:lnSpc>
                <a:spcPct val="100000"/>
              </a:lnSpc>
              <a:spcBef>
                <a:spcPts val="100"/>
              </a:spcBef>
            </a:pPr>
            <a:r>
              <a:rPr spc="-10"/>
              <a:t>《细则》的基本原则</a:t>
            </a:r>
          </a:p>
        </p:txBody>
      </p:sp>
      <p:sp>
        <p:nvSpPr>
          <p:cNvPr id="3" name="object 3"/>
          <p:cNvSpPr txBox="1">
            <a:spLocks noGrp="1"/>
          </p:cNvSpPr>
          <p:nvPr>
            <p:ph sz="half" idx="2"/>
          </p:nvPr>
        </p:nvSpPr>
        <p:spPr>
          <a:prstGeom prst="rect">
            <a:avLst/>
          </a:prstGeom>
        </p:spPr>
        <p:txBody>
          <a:bodyPr vert="horz" wrap="square" lIns="0" tIns="12700" rIns="0" bIns="0" rtlCol="0">
            <a:spAutoFit/>
          </a:bodyPr>
          <a:lstStyle/>
          <a:p>
            <a:pPr marL="12700" marR="5080" algn="just">
              <a:lnSpc>
                <a:spcPct val="100000"/>
              </a:lnSpc>
              <a:spcBef>
                <a:spcPts val="100"/>
              </a:spcBef>
            </a:pPr>
            <a:r>
              <a:rPr spc="-5"/>
              <a:t>坚持党章规定的党员标准，始终把政治标准放</a:t>
            </a:r>
            <a:r>
              <a:rPr spc="-20"/>
              <a:t>在首位</a:t>
            </a:r>
          </a:p>
          <a:p>
            <a:pPr marL="12700" marR="5080" algn="just">
              <a:lnSpc>
                <a:spcPct val="100000"/>
              </a:lnSpc>
              <a:spcBef>
                <a:spcPts val="1440"/>
              </a:spcBef>
            </a:pPr>
            <a:r>
              <a:rPr spc="-5"/>
              <a:t>坚持慎重发展、均衡发展，有领导、有计划地</a:t>
            </a:r>
            <a:r>
              <a:rPr spc="-25"/>
              <a:t>进行</a:t>
            </a:r>
          </a:p>
          <a:p>
            <a:pPr marL="12700" marR="5080" algn="just">
              <a:lnSpc>
                <a:spcPct val="100000"/>
              </a:lnSpc>
              <a:spcBef>
                <a:spcPts val="1440"/>
              </a:spcBef>
            </a:pPr>
            <a:r>
              <a:rPr spc="-5"/>
              <a:t>坚持入党自愿和个别吸收原则，成熟一个，发</a:t>
            </a:r>
            <a:r>
              <a:rPr spc="-20"/>
              <a:t>展一个</a:t>
            </a:r>
          </a:p>
          <a:p>
            <a:pPr marL="12700" marR="5080">
              <a:lnSpc>
                <a:spcPct val="100000"/>
              </a:lnSpc>
              <a:spcBef>
                <a:spcPts val="1440"/>
              </a:spcBef>
            </a:pPr>
            <a:r>
              <a:rPr/>
              <a:t>禁止突击发展，反对</a:t>
            </a:r>
            <a:r>
              <a:rPr spc="-50">
                <a:latin typeface="宋体"/>
                <a:cs typeface="宋体"/>
              </a:rPr>
              <a:t>“</a:t>
            </a:r>
            <a:r>
              <a:rPr/>
              <a:t>关门主义</a:t>
            </a:r>
            <a:r>
              <a:rPr spc="-50">
                <a:latin typeface="宋体"/>
                <a:cs typeface="宋体"/>
              </a:rPr>
              <a:t>”</a:t>
            </a:r>
          </a:p>
        </p:txBody>
      </p:sp>
      <p:sp>
        <p:nvSpPr>
          <p:cNvPr id="4" name="object 4"/>
          <p:cNvSpPr txBox="1">
            <a:spLocks noGrp="1"/>
          </p:cNvSpPr>
          <p:nvPr>
            <p:ph sz="half" idx="3"/>
          </p:nvPr>
        </p:nvSpPr>
        <p:spPr>
          <a:prstGeom prst="rect">
            <a:avLst/>
          </a:prstGeom>
        </p:spPr>
        <p:txBody>
          <a:bodyPr vert="horz" wrap="square" lIns="0" tIns="224154" rIns="0" bIns="0" rtlCol="0">
            <a:spAutoFit/>
          </a:bodyPr>
          <a:lstStyle/>
          <a:p>
            <a:pPr marL="12700">
              <a:lnSpc>
                <a:spcPct val="100000"/>
              </a:lnSpc>
              <a:spcBef>
                <a:spcPts val="1764"/>
              </a:spcBef>
            </a:pPr>
            <a:r>
              <a:rPr spc="-15"/>
              <a:t>党员标准</a:t>
            </a:r>
          </a:p>
          <a:p>
            <a:pPr marL="12700" marR="309880">
              <a:lnSpc>
                <a:spcPts val="4320"/>
              </a:lnSpc>
              <a:spcBef>
                <a:spcPts val="370"/>
              </a:spcBef>
            </a:pPr>
            <a:r>
              <a:rPr sz="2400" b="0" u="none" spc="-10">
                <a:solidFill>
                  <a:srgbClr val="000000"/>
                </a:solidFill>
                <a:latin typeface="黑体"/>
                <a:cs typeface="黑体"/>
              </a:rPr>
              <a:t>申请入党的条件</a:t>
            </a:r>
            <a:r>
              <a:rPr sz="2400" b="0" u="none" spc="-15">
                <a:solidFill>
                  <a:srgbClr val="000000"/>
                </a:solidFill>
                <a:latin typeface="黑体"/>
                <a:cs typeface="黑体"/>
              </a:rPr>
              <a:t>党员标准</a:t>
            </a:r>
            <a:endParaRPr sz="2400">
              <a:latin typeface="黑体"/>
              <a:cs typeface="黑体"/>
            </a:endParaRPr>
          </a:p>
          <a:p>
            <a:pPr marL="12700">
              <a:lnSpc>
                <a:spcPct val="100000"/>
              </a:lnSpc>
              <a:spcBef>
                <a:spcPts val="1055"/>
              </a:spcBef>
            </a:pPr>
            <a:r>
              <a:rPr sz="2400" b="0" u="none" spc="-10">
                <a:solidFill>
                  <a:srgbClr val="000000"/>
                </a:solidFill>
                <a:latin typeface="黑体"/>
                <a:cs typeface="黑体"/>
              </a:rPr>
              <a:t>党员的义务和权利</a:t>
            </a:r>
            <a:endParaRPr sz="2400">
              <a:latin typeface="黑体"/>
              <a:cs typeface="黑体"/>
            </a:endParaRPr>
          </a:p>
          <a:p>
            <a:pPr marL="12700">
              <a:lnSpc>
                <a:spcPct val="100000"/>
              </a:lnSpc>
              <a:spcBef>
                <a:spcPts val="1695"/>
              </a:spcBef>
            </a:pPr>
            <a:r>
              <a:rPr spc="-15"/>
              <a:t>政治标准</a:t>
            </a:r>
          </a:p>
          <a:p>
            <a:pPr marL="12700">
              <a:lnSpc>
                <a:spcPct val="100000"/>
              </a:lnSpc>
              <a:spcBef>
                <a:spcPts val="1425"/>
              </a:spcBef>
            </a:pPr>
            <a:r>
              <a:rPr sz="2400" b="0" u="none" spc="-10">
                <a:solidFill>
                  <a:srgbClr val="000000"/>
                </a:solidFill>
                <a:latin typeface="黑体"/>
                <a:cs typeface="黑体"/>
              </a:rPr>
              <a:t>思想上入党</a:t>
            </a:r>
            <a:endParaRPr sz="2400">
              <a:latin typeface="黑体"/>
              <a:cs typeface="黑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0474" y="203854"/>
            <a:ext cx="3937000" cy="452120"/>
          </a:xfrm>
          <a:prstGeom prst="rect">
            <a:avLst/>
          </a:prstGeom>
        </p:spPr>
        <p:txBody>
          <a:bodyPr vert="horz" wrap="square" lIns="0" tIns="12700" rIns="0" bIns="0" rtlCol="0">
            <a:spAutoFit/>
          </a:bodyPr>
          <a:lstStyle/>
          <a:p>
            <a:pPr marL="12700">
              <a:lnSpc>
                <a:spcPct val="100000"/>
              </a:lnSpc>
              <a:spcBef>
                <a:spcPts val="100"/>
              </a:spcBef>
            </a:pPr>
            <a:r>
              <a:rPr spc="-5"/>
              <a:t>《党章》规定的党员标准</a:t>
            </a:r>
          </a:p>
        </p:txBody>
      </p:sp>
      <p:sp>
        <p:nvSpPr>
          <p:cNvPr id="3" name="object 3"/>
          <p:cNvSpPr txBox="1"/>
          <p:nvPr/>
        </p:nvSpPr>
        <p:spPr>
          <a:xfrm>
            <a:off x="689927" y="1525270"/>
            <a:ext cx="8153400" cy="4292600"/>
          </a:xfrm>
          <a:prstGeom prst="rect">
            <a:avLst/>
          </a:prstGeom>
        </p:spPr>
        <p:txBody>
          <a:bodyPr vert="horz" wrap="square" lIns="0" tIns="12700" rIns="0" bIns="0" rtlCol="0">
            <a:spAutoFit/>
          </a:bodyPr>
          <a:lstStyle/>
          <a:p>
            <a:pPr marL="12700">
              <a:lnSpc>
                <a:spcPct val="100000"/>
              </a:lnSpc>
              <a:spcBef>
                <a:spcPts val="100"/>
              </a:spcBef>
            </a:pPr>
            <a:r>
              <a:rPr sz="2000">
                <a:latin typeface="黑体"/>
                <a:cs typeface="黑体"/>
              </a:rPr>
              <a:t>一、申请入党的条件（同党章第一章第一条</a:t>
            </a:r>
            <a:r>
              <a:rPr sz="2000" spc="-50">
                <a:latin typeface="黑体"/>
                <a:cs typeface="黑体"/>
              </a:rPr>
              <a:t>）</a:t>
            </a:r>
            <a:endParaRPr sz="2000">
              <a:latin typeface="黑体"/>
              <a:cs typeface="黑体"/>
            </a:endParaRPr>
          </a:p>
          <a:p>
            <a:pPr marL="12700" marR="513080" indent="508000">
              <a:lnSpc>
                <a:spcPct val="100000"/>
              </a:lnSpc>
            </a:pPr>
            <a:r>
              <a:rPr sz="2000" spc="-5">
                <a:latin typeface="黑体"/>
                <a:cs typeface="黑体"/>
              </a:rPr>
              <a:t>年满十八岁的中国工人、农民、军人、知识分子和其他社会阶层的先进分子，承认党的纲领和章程，愿意参加党的一个组织并在其中</a:t>
            </a:r>
            <a:endParaRPr sz="2000">
              <a:latin typeface="黑体"/>
              <a:cs typeface="黑体"/>
            </a:endParaRPr>
          </a:p>
          <a:p>
            <a:pPr marL="12700">
              <a:lnSpc>
                <a:spcPct val="100000"/>
              </a:lnSpc>
            </a:pPr>
            <a:r>
              <a:rPr sz="2000" spc="-5">
                <a:latin typeface="黑体"/>
                <a:cs typeface="黑体"/>
              </a:rPr>
              <a:t>积极工作、执行党的决议和按期交纳党费的，可以申请加入中国共产党。</a:t>
            </a:r>
            <a:endParaRPr sz="2000">
              <a:latin typeface="黑体"/>
              <a:cs typeface="黑体"/>
            </a:endParaRPr>
          </a:p>
          <a:p>
            <a:pPr marL="12700">
              <a:lnSpc>
                <a:spcPct val="100000"/>
              </a:lnSpc>
              <a:spcBef>
                <a:spcPts val="480"/>
              </a:spcBef>
            </a:pPr>
            <a:r>
              <a:rPr sz="2000">
                <a:latin typeface="黑体"/>
                <a:cs typeface="黑体"/>
              </a:rPr>
              <a:t>二、党员标准（同党章第一章第二条</a:t>
            </a:r>
            <a:r>
              <a:rPr sz="2000" spc="-50">
                <a:latin typeface="黑体"/>
                <a:cs typeface="黑体"/>
              </a:rPr>
              <a:t>）</a:t>
            </a:r>
            <a:endParaRPr sz="2000">
              <a:latin typeface="黑体"/>
              <a:cs typeface="黑体"/>
            </a:endParaRPr>
          </a:p>
          <a:p>
            <a:pPr marL="520065" marR="259079">
              <a:lnSpc>
                <a:spcPct val="120000"/>
              </a:lnSpc>
            </a:pPr>
            <a:r>
              <a:rPr sz="2000" spc="-5">
                <a:latin typeface="黑体"/>
                <a:cs typeface="黑体"/>
              </a:rPr>
              <a:t>中国共产党党员是中国工人阶级的有共产主义觉悟的先锋战士。</a:t>
            </a:r>
            <a:r>
              <a:rPr sz="2000" spc="-50">
                <a:latin typeface="黑体"/>
                <a:cs typeface="黑体"/>
              </a:rPr>
              <a:t> </a:t>
            </a:r>
            <a:r>
              <a:rPr sz="2000" spc="-5">
                <a:latin typeface="黑体"/>
                <a:cs typeface="黑体"/>
              </a:rPr>
              <a:t>中国共产党党员必须全心全意为人民服务，不惜牺牲个人的一切，</a:t>
            </a:r>
            <a:endParaRPr sz="2000">
              <a:latin typeface="黑体"/>
              <a:cs typeface="黑体"/>
            </a:endParaRPr>
          </a:p>
          <a:p>
            <a:pPr marL="12700">
              <a:lnSpc>
                <a:spcPct val="100000"/>
              </a:lnSpc>
            </a:pPr>
            <a:r>
              <a:rPr sz="2000" spc="-5">
                <a:latin typeface="黑体"/>
                <a:cs typeface="黑体"/>
              </a:rPr>
              <a:t>为实现共产主义奋斗终身。</a:t>
            </a:r>
            <a:endParaRPr sz="2000">
              <a:latin typeface="黑体"/>
              <a:cs typeface="黑体"/>
            </a:endParaRPr>
          </a:p>
          <a:p>
            <a:pPr marL="12700" marR="513080" indent="508000" algn="just">
              <a:lnSpc>
                <a:spcPct val="100000"/>
              </a:lnSpc>
              <a:spcBef>
                <a:spcPts val="480"/>
              </a:spcBef>
            </a:pPr>
            <a:r>
              <a:rPr sz="2000" spc="-5">
                <a:latin typeface="黑体"/>
                <a:cs typeface="黑体"/>
              </a:rPr>
              <a:t>中国共产党党员永远是劳动人民的普通一员。除了法律和政策规定范围内的个人利益和工作职权以外，所有共产党员都不得谋求任何</a:t>
            </a:r>
            <a:r>
              <a:rPr sz="2000" spc="-10">
                <a:latin typeface="黑体"/>
                <a:cs typeface="黑体"/>
              </a:rPr>
              <a:t>私利和特权。</a:t>
            </a:r>
            <a:endParaRPr sz="2000">
              <a:latin typeface="黑体"/>
              <a:cs typeface="黑体"/>
            </a:endParaRPr>
          </a:p>
          <a:p>
            <a:pPr marL="520065" marR="1783080" indent="-508000">
              <a:lnSpc>
                <a:spcPct val="100000"/>
              </a:lnSpc>
              <a:spcBef>
                <a:spcPts val="480"/>
              </a:spcBef>
            </a:pPr>
            <a:r>
              <a:rPr sz="2000">
                <a:latin typeface="黑体"/>
                <a:cs typeface="黑体"/>
              </a:rPr>
              <a:t>三、党员的义务与权利（同党章第一章第三条、第四条</a:t>
            </a:r>
            <a:r>
              <a:rPr sz="2000" spc="-50">
                <a:latin typeface="黑体"/>
                <a:cs typeface="黑体"/>
              </a:rPr>
              <a:t>）</a:t>
            </a:r>
            <a:r>
              <a:rPr sz="2000" spc="-10">
                <a:latin typeface="黑体"/>
                <a:cs typeface="黑体"/>
              </a:rPr>
              <a:t>八项义务和八项权利</a:t>
            </a:r>
            <a:endParaRPr sz="2000">
              <a:latin typeface="黑体"/>
              <a:cs typeface="黑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07950" y="476250"/>
            <a:ext cx="8893175" cy="6121400"/>
          </a:xfrm>
          <a:prstGeom prst="rect">
            <a:avLst/>
          </a:prstGeom>
        </p:spPr>
      </p:pic>
      <p:sp>
        <p:nvSpPr>
          <p:cNvPr id="3" name="object 3"/>
          <p:cNvSpPr txBox="1">
            <a:spLocks noGrp="1"/>
          </p:cNvSpPr>
          <p:nvPr>
            <p:ph type="title"/>
          </p:nvPr>
        </p:nvSpPr>
        <p:spPr>
          <a:xfrm>
            <a:off x="820474" y="203854"/>
            <a:ext cx="3937000" cy="452120"/>
          </a:xfrm>
          <a:prstGeom prst="rect">
            <a:avLst/>
          </a:prstGeom>
        </p:spPr>
        <p:txBody>
          <a:bodyPr vert="horz" wrap="square" lIns="0" tIns="12700" rIns="0" bIns="0" rtlCol="0">
            <a:spAutoFit/>
          </a:bodyPr>
          <a:lstStyle/>
          <a:p>
            <a:pPr marL="12700">
              <a:lnSpc>
                <a:spcPct val="100000"/>
              </a:lnSpc>
              <a:spcBef>
                <a:spcPts val="100"/>
              </a:spcBef>
            </a:pPr>
            <a:r>
              <a:rPr spc="-5"/>
              <a:t>发展党员基本步骤和程序</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9927" y="1148445"/>
            <a:ext cx="7645400" cy="5332095"/>
          </a:xfrm>
          <a:prstGeom prst="rect">
            <a:avLst/>
          </a:prstGeom>
        </p:spPr>
        <p:txBody>
          <a:bodyPr vert="horz" wrap="square" lIns="0" tIns="12700" rIns="0" bIns="0" rtlCol="0">
            <a:spAutoFit/>
          </a:bodyPr>
          <a:lstStyle/>
          <a:p>
            <a:pPr marL="12700" marR="386080" indent="508000">
              <a:lnSpc>
                <a:spcPct val="125000"/>
              </a:lnSpc>
              <a:spcBef>
                <a:spcPts val="100"/>
              </a:spcBef>
            </a:pPr>
            <a:r>
              <a:rPr sz="2000">
                <a:latin typeface="宋体"/>
                <a:cs typeface="宋体"/>
              </a:rPr>
              <a:t>“</a:t>
            </a:r>
            <a:r>
              <a:rPr sz="2000">
                <a:latin typeface="黑体"/>
                <a:cs typeface="黑体"/>
              </a:rPr>
              <a:t>12345</a:t>
            </a:r>
            <a:r>
              <a:rPr sz="2000">
                <a:latin typeface="宋体"/>
                <a:cs typeface="宋体"/>
              </a:rPr>
              <a:t>”</a:t>
            </a:r>
            <a:r>
              <a:rPr sz="2000" spc="-5">
                <a:latin typeface="黑体"/>
                <a:cs typeface="黑体"/>
              </a:rPr>
              <a:t>发展党员工作体系为主体，即一推荐、二票决、三审查、四公示、五备案。</a:t>
            </a:r>
            <a:endParaRPr sz="2000">
              <a:latin typeface="黑体"/>
              <a:cs typeface="黑体"/>
            </a:endParaRPr>
          </a:p>
          <a:p>
            <a:pPr marL="520065">
              <a:lnSpc>
                <a:spcPct val="100000"/>
              </a:lnSpc>
              <a:spcBef>
                <a:spcPts val="600"/>
              </a:spcBef>
            </a:pPr>
            <a:r>
              <a:rPr sz="2000" spc="-10">
                <a:latin typeface="黑体"/>
                <a:cs typeface="黑体"/>
              </a:rPr>
              <a:t>一、推荐制度</a:t>
            </a:r>
            <a:endParaRPr sz="2000">
              <a:latin typeface="黑体"/>
              <a:cs typeface="黑体"/>
            </a:endParaRPr>
          </a:p>
          <a:p>
            <a:pPr marL="520065">
              <a:lnSpc>
                <a:spcPct val="100000"/>
              </a:lnSpc>
              <a:spcBef>
                <a:spcPts val="620"/>
              </a:spcBef>
            </a:pPr>
            <a:r>
              <a:rPr sz="2000" spc="-5">
                <a:latin typeface="黑体"/>
                <a:cs typeface="黑体"/>
              </a:rPr>
              <a:t>党支部确定入党积极分子，必须经过民主推荐。</a:t>
            </a:r>
            <a:endParaRPr sz="2000">
              <a:latin typeface="黑体"/>
              <a:cs typeface="黑体"/>
            </a:endParaRPr>
          </a:p>
          <a:p>
            <a:pPr marL="12700" marR="5080" indent="508000">
              <a:lnSpc>
                <a:spcPct val="100000"/>
              </a:lnSpc>
              <a:spcBef>
                <a:spcPts val="480"/>
              </a:spcBef>
            </a:pPr>
            <a:r>
              <a:rPr sz="2000" spc="-5">
                <a:latin typeface="黑体"/>
                <a:cs typeface="黑体"/>
              </a:rPr>
              <a:t>入党申请人递交入党申请书一年以上，经党组织较长时间培养，比较成熟的方可列为推荐对象。各基层党支部可根据党员队伍建设</a:t>
            </a:r>
            <a:r>
              <a:rPr sz="2000" spc="-50">
                <a:latin typeface="黑体"/>
                <a:cs typeface="黑体"/>
              </a:rPr>
              <a:t> </a:t>
            </a:r>
            <a:r>
              <a:rPr sz="2000" spc="-5">
                <a:latin typeface="黑体"/>
                <a:cs typeface="黑体"/>
              </a:rPr>
              <a:t>的需要制定具体推荐条件，推荐工作要与改善党员队伍结构和发展</a:t>
            </a:r>
            <a:r>
              <a:rPr sz="2000" spc="-50">
                <a:latin typeface="黑体"/>
                <a:cs typeface="黑体"/>
              </a:rPr>
              <a:t> </a:t>
            </a:r>
            <a:r>
              <a:rPr sz="2000" spc="-5">
                <a:latin typeface="黑体"/>
                <a:cs typeface="黑体"/>
              </a:rPr>
              <a:t>党员工作重点紧密结合，注重把专业技术人才、岗位能手、青年人</a:t>
            </a:r>
            <a:r>
              <a:rPr sz="2000" spc="-50">
                <a:latin typeface="黑体"/>
                <a:cs typeface="黑体"/>
              </a:rPr>
              <a:t> </a:t>
            </a:r>
            <a:r>
              <a:rPr sz="2000" spc="-5">
                <a:latin typeface="黑体"/>
                <a:cs typeface="黑体"/>
              </a:rPr>
              <a:t>才、业务骨干、优秀高校毕业生等作为重点推荐对象。</a:t>
            </a:r>
            <a:endParaRPr sz="2000">
              <a:latin typeface="黑体"/>
              <a:cs typeface="黑体"/>
            </a:endParaRPr>
          </a:p>
          <a:p>
            <a:pPr marL="520065">
              <a:lnSpc>
                <a:spcPct val="100000"/>
              </a:lnSpc>
              <a:spcBef>
                <a:spcPts val="480"/>
              </a:spcBef>
            </a:pPr>
            <a:r>
              <a:rPr sz="2000" spc="-20">
                <a:latin typeface="黑体"/>
                <a:cs typeface="黑体"/>
              </a:rPr>
              <a:t>方式：</a:t>
            </a:r>
            <a:endParaRPr sz="2000">
              <a:latin typeface="黑体"/>
              <a:cs typeface="黑体"/>
            </a:endParaRPr>
          </a:p>
          <a:p>
            <a:pPr marL="520065">
              <a:lnSpc>
                <a:spcPct val="100000"/>
              </a:lnSpc>
              <a:spcBef>
                <a:spcPts val="480"/>
              </a:spcBef>
            </a:pPr>
            <a:r>
              <a:rPr sz="2000">
                <a:latin typeface="黑体"/>
                <a:cs typeface="黑体"/>
              </a:rPr>
              <a:t>党员推荐（党员大会</a:t>
            </a:r>
            <a:r>
              <a:rPr sz="2000" spc="-50">
                <a:latin typeface="黑体"/>
                <a:cs typeface="黑体"/>
              </a:rPr>
              <a:t>）</a:t>
            </a:r>
            <a:endParaRPr sz="2000">
              <a:latin typeface="黑体"/>
              <a:cs typeface="黑体"/>
            </a:endParaRPr>
          </a:p>
          <a:p>
            <a:pPr marL="520065" marR="3815079">
              <a:lnSpc>
                <a:spcPct val="120000"/>
              </a:lnSpc>
            </a:pPr>
            <a:r>
              <a:rPr sz="2000">
                <a:latin typeface="黑体"/>
                <a:cs typeface="黑体"/>
              </a:rPr>
              <a:t>共青团组织推荐（团员大会</a:t>
            </a:r>
            <a:r>
              <a:rPr sz="2000" spc="-50">
                <a:latin typeface="黑体"/>
                <a:cs typeface="黑体"/>
              </a:rPr>
              <a:t>）</a:t>
            </a:r>
            <a:r>
              <a:rPr sz="2000">
                <a:latin typeface="黑体"/>
                <a:cs typeface="黑体"/>
              </a:rPr>
              <a:t>女工组织推荐（女职工大会</a:t>
            </a:r>
            <a:r>
              <a:rPr sz="2000" spc="-50">
                <a:latin typeface="黑体"/>
                <a:cs typeface="黑体"/>
              </a:rPr>
              <a:t>）</a:t>
            </a:r>
            <a:endParaRPr sz="2000">
              <a:latin typeface="黑体"/>
              <a:cs typeface="黑体"/>
            </a:endParaRPr>
          </a:p>
          <a:p>
            <a:pPr marL="520065">
              <a:lnSpc>
                <a:spcPct val="100000"/>
              </a:lnSpc>
              <a:spcBef>
                <a:spcPts val="480"/>
              </a:spcBef>
            </a:pPr>
            <a:r>
              <a:rPr sz="2000">
                <a:latin typeface="黑体"/>
                <a:cs typeface="黑体"/>
              </a:rPr>
              <a:t>群众推荐（职工大会或职工代表大会</a:t>
            </a:r>
            <a:r>
              <a:rPr sz="2000" spc="-50">
                <a:latin typeface="黑体"/>
                <a:cs typeface="黑体"/>
              </a:rPr>
              <a:t>）</a:t>
            </a:r>
            <a:endParaRPr sz="2000">
              <a:latin typeface="黑体"/>
              <a:cs typeface="黑体"/>
            </a:endParaRPr>
          </a:p>
          <a:p>
            <a:pPr marL="520065">
              <a:lnSpc>
                <a:spcPct val="100000"/>
              </a:lnSpc>
              <a:spcBef>
                <a:spcPts val="480"/>
              </a:spcBef>
            </a:pPr>
            <a:r>
              <a:rPr sz="2000" spc="-5">
                <a:latin typeface="黑体"/>
                <a:cs typeface="黑体"/>
              </a:rPr>
              <a:t>入党积极分子推荐一般每年年底或年初举行一次</a:t>
            </a:r>
            <a:endParaRPr sz="2000">
              <a:latin typeface="黑体"/>
              <a:cs typeface="黑体"/>
            </a:endParaRPr>
          </a:p>
        </p:txBody>
      </p:sp>
      <p:sp>
        <p:nvSpPr>
          <p:cNvPr id="3" name="object 3"/>
          <p:cNvSpPr txBox="1">
            <a:spLocks noGrp="1"/>
          </p:cNvSpPr>
          <p:nvPr>
            <p:ph type="title"/>
          </p:nvPr>
        </p:nvSpPr>
        <p:spPr>
          <a:xfrm>
            <a:off x="1261427" y="224790"/>
            <a:ext cx="3581400" cy="452120"/>
          </a:xfrm>
          <a:prstGeom prst="rect">
            <a:avLst/>
          </a:prstGeom>
        </p:spPr>
        <p:txBody>
          <a:bodyPr vert="horz" wrap="square" lIns="0" tIns="12700" rIns="0" bIns="0" rtlCol="0">
            <a:spAutoFit/>
          </a:bodyPr>
          <a:lstStyle/>
          <a:p>
            <a:pPr marL="12700">
              <a:lnSpc>
                <a:spcPct val="100000"/>
              </a:lnSpc>
              <a:spcBef>
                <a:spcPts val="100"/>
              </a:spcBef>
            </a:pPr>
            <a:r>
              <a:rPr spc="-5">
                <a:solidFill>
                  <a:srgbClr val="FFFF00"/>
                </a:solidFill>
              </a:rPr>
              <a:t>阳煤集团发展党员体系</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01687" y="2533650"/>
            <a:ext cx="1236980" cy="1875155"/>
          </a:xfrm>
          <a:custGeom>
            <a:rect l="l" t="t" r="r" b="b"/>
            <a:pathLst>
              <a:path w="1236980" h="1875154">
                <a:moveTo>
                  <a:pt x="826173" y="1384071"/>
                </a:moveTo>
                <a:lnTo>
                  <a:pt x="405292" y="1384071"/>
                </a:lnTo>
                <a:lnTo>
                  <a:pt x="405292" y="1273786"/>
                </a:lnTo>
                <a:lnTo>
                  <a:pt x="361352" y="1254492"/>
                </a:lnTo>
                <a:lnTo>
                  <a:pt x="319253" y="1231869"/>
                </a:lnTo>
                <a:lnTo>
                  <a:pt x="279133" y="1206081"/>
                </a:lnTo>
                <a:lnTo>
                  <a:pt x="241129" y="1177287"/>
                </a:lnTo>
                <a:lnTo>
                  <a:pt x="205378" y="1145650"/>
                </a:lnTo>
                <a:lnTo>
                  <a:pt x="172018" y="1111332"/>
                </a:lnTo>
                <a:lnTo>
                  <a:pt x="141184" y="1074493"/>
                </a:lnTo>
                <a:lnTo>
                  <a:pt x="113014" y="1035296"/>
                </a:lnTo>
                <a:lnTo>
                  <a:pt x="87645" y="993901"/>
                </a:lnTo>
                <a:lnTo>
                  <a:pt x="65214" y="950471"/>
                </a:lnTo>
                <a:lnTo>
                  <a:pt x="45858" y="905167"/>
                </a:lnTo>
                <a:lnTo>
                  <a:pt x="29714" y="858151"/>
                </a:lnTo>
                <a:lnTo>
                  <a:pt x="16920" y="809584"/>
                </a:lnTo>
                <a:lnTo>
                  <a:pt x="7611" y="759627"/>
                </a:lnTo>
                <a:lnTo>
                  <a:pt x="1925" y="708443"/>
                </a:lnTo>
                <a:lnTo>
                  <a:pt x="0" y="656193"/>
                </a:lnTo>
                <a:lnTo>
                  <a:pt x="1687" y="607030"/>
                </a:lnTo>
                <a:lnTo>
                  <a:pt x="6671" y="558880"/>
                </a:lnTo>
                <a:lnTo>
                  <a:pt x="14835" y="511867"/>
                </a:lnTo>
                <a:lnTo>
                  <a:pt x="26062" y="466115"/>
                </a:lnTo>
                <a:lnTo>
                  <a:pt x="40234" y="421750"/>
                </a:lnTo>
                <a:lnTo>
                  <a:pt x="57234" y="378894"/>
                </a:lnTo>
                <a:lnTo>
                  <a:pt x="76946" y="337673"/>
                </a:lnTo>
                <a:lnTo>
                  <a:pt x="99252" y="298211"/>
                </a:lnTo>
                <a:lnTo>
                  <a:pt x="124034" y="260632"/>
                </a:lnTo>
                <a:lnTo>
                  <a:pt x="151177" y="225060"/>
                </a:lnTo>
                <a:lnTo>
                  <a:pt x="180563" y="191619"/>
                </a:lnTo>
                <a:lnTo>
                  <a:pt x="212074" y="160434"/>
                </a:lnTo>
                <a:lnTo>
                  <a:pt x="245593" y="131629"/>
                </a:lnTo>
                <a:lnTo>
                  <a:pt x="281004" y="105329"/>
                </a:lnTo>
                <a:lnTo>
                  <a:pt x="318190" y="81658"/>
                </a:lnTo>
                <a:lnTo>
                  <a:pt x="357032" y="60739"/>
                </a:lnTo>
                <a:lnTo>
                  <a:pt x="397415" y="42697"/>
                </a:lnTo>
                <a:lnTo>
                  <a:pt x="439221" y="27658"/>
                </a:lnTo>
                <a:lnTo>
                  <a:pt x="482332" y="15744"/>
                </a:lnTo>
                <a:lnTo>
                  <a:pt x="526632" y="7080"/>
                </a:lnTo>
                <a:lnTo>
                  <a:pt x="572004" y="1790"/>
                </a:lnTo>
                <a:lnTo>
                  <a:pt x="618331" y="0"/>
                </a:lnTo>
                <a:lnTo>
                  <a:pt x="664657" y="1790"/>
                </a:lnTo>
                <a:lnTo>
                  <a:pt x="710029" y="7080"/>
                </a:lnTo>
                <a:lnTo>
                  <a:pt x="754329" y="15744"/>
                </a:lnTo>
                <a:lnTo>
                  <a:pt x="797440" y="27658"/>
                </a:lnTo>
                <a:lnTo>
                  <a:pt x="839246" y="42697"/>
                </a:lnTo>
                <a:lnTo>
                  <a:pt x="879629" y="60739"/>
                </a:lnTo>
                <a:lnTo>
                  <a:pt x="918471" y="81658"/>
                </a:lnTo>
                <a:lnTo>
                  <a:pt x="955657" y="105329"/>
                </a:lnTo>
                <a:lnTo>
                  <a:pt x="991068" y="131629"/>
                </a:lnTo>
                <a:lnTo>
                  <a:pt x="1024588" y="160434"/>
                </a:lnTo>
                <a:lnTo>
                  <a:pt x="1056099" y="191619"/>
                </a:lnTo>
                <a:lnTo>
                  <a:pt x="1085484" y="225060"/>
                </a:lnTo>
                <a:lnTo>
                  <a:pt x="1112627" y="260632"/>
                </a:lnTo>
                <a:lnTo>
                  <a:pt x="1137410" y="298211"/>
                </a:lnTo>
                <a:lnTo>
                  <a:pt x="1159715" y="337673"/>
                </a:lnTo>
                <a:lnTo>
                  <a:pt x="1179427" y="378894"/>
                </a:lnTo>
                <a:lnTo>
                  <a:pt x="1196427" y="421750"/>
                </a:lnTo>
                <a:lnTo>
                  <a:pt x="1210600" y="466115"/>
                </a:lnTo>
                <a:lnTo>
                  <a:pt x="1221826" y="511867"/>
                </a:lnTo>
                <a:lnTo>
                  <a:pt x="1229990" y="558880"/>
                </a:lnTo>
                <a:lnTo>
                  <a:pt x="1234974" y="607030"/>
                </a:lnTo>
                <a:lnTo>
                  <a:pt x="1236662" y="656193"/>
                </a:lnTo>
                <a:lnTo>
                  <a:pt x="1234903" y="706313"/>
                </a:lnTo>
                <a:lnTo>
                  <a:pt x="1229711" y="755384"/>
                </a:lnTo>
                <a:lnTo>
                  <a:pt x="1221213" y="803269"/>
                </a:lnTo>
                <a:lnTo>
                  <a:pt x="1209536" y="849834"/>
                </a:lnTo>
                <a:lnTo>
                  <a:pt x="1194807" y="894944"/>
                </a:lnTo>
                <a:lnTo>
                  <a:pt x="1177152" y="938465"/>
                </a:lnTo>
                <a:lnTo>
                  <a:pt x="1156699" y="980263"/>
                </a:lnTo>
                <a:lnTo>
                  <a:pt x="1133574" y="1020201"/>
                </a:lnTo>
                <a:lnTo>
                  <a:pt x="1107905" y="1058146"/>
                </a:lnTo>
                <a:lnTo>
                  <a:pt x="1079817" y="1093964"/>
                </a:lnTo>
                <a:lnTo>
                  <a:pt x="1049440" y="1127518"/>
                </a:lnTo>
                <a:lnTo>
                  <a:pt x="1016898" y="1158675"/>
                </a:lnTo>
                <a:lnTo>
                  <a:pt x="982319" y="1187300"/>
                </a:lnTo>
                <a:lnTo>
                  <a:pt x="945830" y="1213259"/>
                </a:lnTo>
                <a:lnTo>
                  <a:pt x="907558" y="1236415"/>
                </a:lnTo>
                <a:lnTo>
                  <a:pt x="867630" y="1256636"/>
                </a:lnTo>
                <a:lnTo>
                  <a:pt x="826173" y="1273786"/>
                </a:lnTo>
                <a:lnTo>
                  <a:pt x="826173" y="1384071"/>
                </a:lnTo>
                <a:close/>
              </a:path>
              <a:path w="1236980" h="1875154">
                <a:moveTo>
                  <a:pt x="618331" y="1874837"/>
                </a:moveTo>
                <a:lnTo>
                  <a:pt x="285783" y="1384071"/>
                </a:lnTo>
                <a:lnTo>
                  <a:pt x="950878" y="1384071"/>
                </a:lnTo>
                <a:lnTo>
                  <a:pt x="618331" y="1874837"/>
                </a:lnTo>
                <a:close/>
              </a:path>
            </a:pathLst>
          </a:custGeom>
          <a:solidFill>
            <a:srgbClr val="3333CC"/>
          </a:solidFill>
        </p:spPr>
        <p:txBody>
          <a:bodyPr wrap="square" lIns="0" tIns="0" rIns="0" bIns="0" rtlCol="0"/>
          <a:lstStyle/>
          <a:p/>
        </p:txBody>
      </p:sp>
      <p:sp>
        <p:nvSpPr>
          <p:cNvPr id="3" name="object 3"/>
          <p:cNvSpPr/>
          <p:nvPr/>
        </p:nvSpPr>
        <p:spPr>
          <a:xfrm>
            <a:off x="2332037" y="2533650"/>
            <a:ext cx="1240155" cy="1875155"/>
          </a:xfrm>
          <a:custGeom>
            <a:rect l="l" t="t" r="r" b="b"/>
            <a:pathLst>
              <a:path w="1240154" h="1875154">
                <a:moveTo>
                  <a:pt x="830016" y="1384071"/>
                </a:moveTo>
                <a:lnTo>
                  <a:pt x="404633" y="1384071"/>
                </a:lnTo>
                <a:lnTo>
                  <a:pt x="404633" y="1273786"/>
                </a:lnTo>
                <a:lnTo>
                  <a:pt x="361618" y="1254492"/>
                </a:lnTo>
                <a:lnTo>
                  <a:pt x="320223" y="1231869"/>
                </a:lnTo>
                <a:lnTo>
                  <a:pt x="280605" y="1206081"/>
                </a:lnTo>
                <a:lnTo>
                  <a:pt x="242925" y="1177287"/>
                </a:lnTo>
                <a:lnTo>
                  <a:pt x="207343" y="1145650"/>
                </a:lnTo>
                <a:lnTo>
                  <a:pt x="174017" y="1111332"/>
                </a:lnTo>
                <a:lnTo>
                  <a:pt x="143108" y="1074493"/>
                </a:lnTo>
                <a:lnTo>
                  <a:pt x="114775" y="1035296"/>
                </a:lnTo>
                <a:lnTo>
                  <a:pt x="89178" y="993901"/>
                </a:lnTo>
                <a:lnTo>
                  <a:pt x="66476" y="950471"/>
                </a:lnTo>
                <a:lnTo>
                  <a:pt x="46829" y="905167"/>
                </a:lnTo>
                <a:lnTo>
                  <a:pt x="30396" y="858151"/>
                </a:lnTo>
                <a:lnTo>
                  <a:pt x="17337" y="809584"/>
                </a:lnTo>
                <a:lnTo>
                  <a:pt x="7811" y="759627"/>
                </a:lnTo>
                <a:lnTo>
                  <a:pt x="1979" y="708443"/>
                </a:lnTo>
                <a:lnTo>
                  <a:pt x="0" y="656193"/>
                </a:lnTo>
                <a:lnTo>
                  <a:pt x="1715" y="607030"/>
                </a:lnTo>
                <a:lnTo>
                  <a:pt x="6781" y="558880"/>
                </a:lnTo>
                <a:lnTo>
                  <a:pt x="15074" y="511867"/>
                </a:lnTo>
                <a:lnTo>
                  <a:pt x="26471" y="466115"/>
                </a:lnTo>
                <a:lnTo>
                  <a:pt x="40850" y="421750"/>
                </a:lnTo>
                <a:lnTo>
                  <a:pt x="58088" y="378894"/>
                </a:lnTo>
                <a:lnTo>
                  <a:pt x="78062" y="337673"/>
                </a:lnTo>
                <a:lnTo>
                  <a:pt x="100649" y="298211"/>
                </a:lnTo>
                <a:lnTo>
                  <a:pt x="125727" y="260632"/>
                </a:lnTo>
                <a:lnTo>
                  <a:pt x="153172" y="225060"/>
                </a:lnTo>
                <a:lnTo>
                  <a:pt x="182863" y="191619"/>
                </a:lnTo>
                <a:lnTo>
                  <a:pt x="214675" y="160434"/>
                </a:lnTo>
                <a:lnTo>
                  <a:pt x="248487" y="131629"/>
                </a:lnTo>
                <a:lnTo>
                  <a:pt x="284176" y="105329"/>
                </a:lnTo>
                <a:lnTo>
                  <a:pt x="321618" y="81658"/>
                </a:lnTo>
                <a:lnTo>
                  <a:pt x="360692" y="60739"/>
                </a:lnTo>
                <a:lnTo>
                  <a:pt x="401274" y="42697"/>
                </a:lnTo>
                <a:lnTo>
                  <a:pt x="443241" y="27658"/>
                </a:lnTo>
                <a:lnTo>
                  <a:pt x="486472" y="15744"/>
                </a:lnTo>
                <a:lnTo>
                  <a:pt x="530842" y="7080"/>
                </a:lnTo>
                <a:lnTo>
                  <a:pt x="576230" y="1790"/>
                </a:lnTo>
                <a:lnTo>
                  <a:pt x="622512" y="0"/>
                </a:lnTo>
                <a:lnTo>
                  <a:pt x="668118" y="1790"/>
                </a:lnTo>
                <a:lnTo>
                  <a:pt x="712892" y="7080"/>
                </a:lnTo>
                <a:lnTo>
                  <a:pt x="756706" y="15744"/>
                </a:lnTo>
                <a:lnTo>
                  <a:pt x="799436" y="27658"/>
                </a:lnTo>
                <a:lnTo>
                  <a:pt x="840956" y="42697"/>
                </a:lnTo>
                <a:lnTo>
                  <a:pt x="881140" y="60739"/>
                </a:lnTo>
                <a:lnTo>
                  <a:pt x="919862" y="81658"/>
                </a:lnTo>
                <a:lnTo>
                  <a:pt x="956997" y="105329"/>
                </a:lnTo>
                <a:lnTo>
                  <a:pt x="992420" y="131629"/>
                </a:lnTo>
                <a:lnTo>
                  <a:pt x="1026003" y="160434"/>
                </a:lnTo>
                <a:lnTo>
                  <a:pt x="1057622" y="191619"/>
                </a:lnTo>
                <a:lnTo>
                  <a:pt x="1087151" y="225060"/>
                </a:lnTo>
                <a:lnTo>
                  <a:pt x="1114465" y="260632"/>
                </a:lnTo>
                <a:lnTo>
                  <a:pt x="1139437" y="298211"/>
                </a:lnTo>
                <a:lnTo>
                  <a:pt x="1161941" y="337673"/>
                </a:lnTo>
                <a:lnTo>
                  <a:pt x="1181853" y="378894"/>
                </a:lnTo>
                <a:lnTo>
                  <a:pt x="1199047" y="421750"/>
                </a:lnTo>
                <a:lnTo>
                  <a:pt x="1213396" y="466115"/>
                </a:lnTo>
                <a:lnTo>
                  <a:pt x="1224775" y="511867"/>
                </a:lnTo>
                <a:lnTo>
                  <a:pt x="1233059" y="558880"/>
                </a:lnTo>
                <a:lnTo>
                  <a:pt x="1238122" y="607030"/>
                </a:lnTo>
                <a:lnTo>
                  <a:pt x="1239837" y="656193"/>
                </a:lnTo>
                <a:lnTo>
                  <a:pt x="1237856" y="709412"/>
                </a:lnTo>
                <a:lnTo>
                  <a:pt x="1232015" y="761437"/>
                </a:lnTo>
                <a:lnTo>
                  <a:pt x="1222466" y="812104"/>
                </a:lnTo>
                <a:lnTo>
                  <a:pt x="1209360" y="861253"/>
                </a:lnTo>
                <a:lnTo>
                  <a:pt x="1192850" y="908722"/>
                </a:lnTo>
                <a:lnTo>
                  <a:pt x="1173087" y="954349"/>
                </a:lnTo>
                <a:lnTo>
                  <a:pt x="1150224" y="997972"/>
                </a:lnTo>
                <a:lnTo>
                  <a:pt x="1124413" y="1039431"/>
                </a:lnTo>
                <a:lnTo>
                  <a:pt x="1095805" y="1078564"/>
                </a:lnTo>
                <a:lnTo>
                  <a:pt x="1064553" y="1115209"/>
                </a:lnTo>
                <a:lnTo>
                  <a:pt x="1030808" y="1149204"/>
                </a:lnTo>
                <a:lnTo>
                  <a:pt x="994723" y="1180389"/>
                </a:lnTo>
                <a:lnTo>
                  <a:pt x="956449" y="1208601"/>
                </a:lnTo>
                <a:lnTo>
                  <a:pt x="916138" y="1233679"/>
                </a:lnTo>
                <a:lnTo>
                  <a:pt x="873944" y="1255461"/>
                </a:lnTo>
                <a:lnTo>
                  <a:pt x="830016" y="1273786"/>
                </a:lnTo>
                <a:lnTo>
                  <a:pt x="830016" y="1384071"/>
                </a:lnTo>
                <a:close/>
              </a:path>
              <a:path w="1240154" h="1875154">
                <a:moveTo>
                  <a:pt x="622512" y="1874837"/>
                </a:moveTo>
                <a:lnTo>
                  <a:pt x="290505" y="1384071"/>
                </a:lnTo>
                <a:lnTo>
                  <a:pt x="954519" y="1384071"/>
                </a:lnTo>
                <a:lnTo>
                  <a:pt x="622512" y="1874837"/>
                </a:lnTo>
                <a:close/>
              </a:path>
            </a:pathLst>
          </a:custGeom>
          <a:solidFill>
            <a:srgbClr val="FFFFFF"/>
          </a:solidFill>
        </p:spPr>
        <p:txBody>
          <a:bodyPr wrap="square" lIns="0" tIns="0" rIns="0" bIns="0" rtlCol="0"/>
          <a:lstStyle/>
          <a:p/>
        </p:txBody>
      </p:sp>
      <p:sp>
        <p:nvSpPr>
          <p:cNvPr id="4" name="object 4"/>
          <p:cNvSpPr/>
          <p:nvPr/>
        </p:nvSpPr>
        <p:spPr>
          <a:xfrm>
            <a:off x="7186612" y="2513013"/>
            <a:ext cx="1236980" cy="1873250"/>
          </a:xfrm>
          <a:custGeom>
            <a:rect l="l" t="t" r="r" b="b"/>
            <a:pathLst>
              <a:path w="1236979" h="1873250">
                <a:moveTo>
                  <a:pt x="826173" y="1382898"/>
                </a:moveTo>
                <a:lnTo>
                  <a:pt x="405292" y="1382898"/>
                </a:lnTo>
                <a:lnTo>
                  <a:pt x="405292" y="1272707"/>
                </a:lnTo>
                <a:lnTo>
                  <a:pt x="362207" y="1253490"/>
                </a:lnTo>
                <a:lnTo>
                  <a:pt x="320744" y="1231052"/>
                </a:lnTo>
                <a:lnTo>
                  <a:pt x="281062" y="1205531"/>
                </a:lnTo>
                <a:lnTo>
                  <a:pt x="243321" y="1177065"/>
                </a:lnTo>
                <a:lnTo>
                  <a:pt x="207681" y="1145790"/>
                </a:lnTo>
                <a:lnTo>
                  <a:pt x="174301" y="1111843"/>
                </a:lnTo>
                <a:lnTo>
                  <a:pt x="143341" y="1075363"/>
                </a:lnTo>
                <a:lnTo>
                  <a:pt x="114962" y="1036485"/>
                </a:lnTo>
                <a:lnTo>
                  <a:pt x="89323" y="995348"/>
                </a:lnTo>
                <a:lnTo>
                  <a:pt x="66584" y="952088"/>
                </a:lnTo>
                <a:lnTo>
                  <a:pt x="46905" y="906842"/>
                </a:lnTo>
                <a:lnTo>
                  <a:pt x="30445" y="859749"/>
                </a:lnTo>
                <a:lnTo>
                  <a:pt x="17365" y="810944"/>
                </a:lnTo>
                <a:lnTo>
                  <a:pt x="7824" y="760566"/>
                </a:lnTo>
                <a:lnTo>
                  <a:pt x="1982" y="708751"/>
                </a:lnTo>
                <a:lnTo>
                  <a:pt x="0" y="655637"/>
                </a:lnTo>
                <a:lnTo>
                  <a:pt x="1687" y="606515"/>
                </a:lnTo>
                <a:lnTo>
                  <a:pt x="6671" y="558406"/>
                </a:lnTo>
                <a:lnTo>
                  <a:pt x="14835" y="511433"/>
                </a:lnTo>
                <a:lnTo>
                  <a:pt x="26062" y="465721"/>
                </a:lnTo>
                <a:lnTo>
                  <a:pt x="40234" y="421393"/>
                </a:lnTo>
                <a:lnTo>
                  <a:pt x="57234" y="378573"/>
                </a:lnTo>
                <a:lnTo>
                  <a:pt x="76946" y="337387"/>
                </a:lnTo>
                <a:lnTo>
                  <a:pt x="99252" y="297958"/>
                </a:lnTo>
                <a:lnTo>
                  <a:pt x="124034" y="260411"/>
                </a:lnTo>
                <a:lnTo>
                  <a:pt x="151177" y="224869"/>
                </a:lnTo>
                <a:lnTo>
                  <a:pt x="180563" y="191457"/>
                </a:lnTo>
                <a:lnTo>
                  <a:pt x="212074" y="160298"/>
                </a:lnTo>
                <a:lnTo>
                  <a:pt x="245593" y="131518"/>
                </a:lnTo>
                <a:lnTo>
                  <a:pt x="281004" y="105240"/>
                </a:lnTo>
                <a:lnTo>
                  <a:pt x="318190" y="81588"/>
                </a:lnTo>
                <a:lnTo>
                  <a:pt x="357032" y="60687"/>
                </a:lnTo>
                <a:lnTo>
                  <a:pt x="397415" y="42661"/>
                </a:lnTo>
                <a:lnTo>
                  <a:pt x="439221" y="27634"/>
                </a:lnTo>
                <a:lnTo>
                  <a:pt x="482332" y="15730"/>
                </a:lnTo>
                <a:lnTo>
                  <a:pt x="526633" y="7074"/>
                </a:lnTo>
                <a:lnTo>
                  <a:pt x="572004" y="1789"/>
                </a:lnTo>
                <a:lnTo>
                  <a:pt x="618331" y="0"/>
                </a:lnTo>
                <a:lnTo>
                  <a:pt x="664657" y="1789"/>
                </a:lnTo>
                <a:lnTo>
                  <a:pt x="710029" y="7074"/>
                </a:lnTo>
                <a:lnTo>
                  <a:pt x="754329" y="15730"/>
                </a:lnTo>
                <a:lnTo>
                  <a:pt x="797440" y="27634"/>
                </a:lnTo>
                <a:lnTo>
                  <a:pt x="839246" y="42661"/>
                </a:lnTo>
                <a:lnTo>
                  <a:pt x="879629" y="60687"/>
                </a:lnTo>
                <a:lnTo>
                  <a:pt x="918471" y="81588"/>
                </a:lnTo>
                <a:lnTo>
                  <a:pt x="955657" y="105240"/>
                </a:lnTo>
                <a:lnTo>
                  <a:pt x="991068" y="131518"/>
                </a:lnTo>
                <a:lnTo>
                  <a:pt x="1024588" y="160298"/>
                </a:lnTo>
                <a:lnTo>
                  <a:pt x="1056099" y="191457"/>
                </a:lnTo>
                <a:lnTo>
                  <a:pt x="1085484" y="224869"/>
                </a:lnTo>
                <a:lnTo>
                  <a:pt x="1112627" y="260411"/>
                </a:lnTo>
                <a:lnTo>
                  <a:pt x="1137410" y="297958"/>
                </a:lnTo>
                <a:lnTo>
                  <a:pt x="1159715" y="337387"/>
                </a:lnTo>
                <a:lnTo>
                  <a:pt x="1179427" y="378573"/>
                </a:lnTo>
                <a:lnTo>
                  <a:pt x="1196428" y="421393"/>
                </a:lnTo>
                <a:lnTo>
                  <a:pt x="1210600" y="465721"/>
                </a:lnTo>
                <a:lnTo>
                  <a:pt x="1221826" y="511433"/>
                </a:lnTo>
                <a:lnTo>
                  <a:pt x="1229990" y="558406"/>
                </a:lnTo>
                <a:lnTo>
                  <a:pt x="1234975" y="606515"/>
                </a:lnTo>
                <a:lnTo>
                  <a:pt x="1236662" y="655637"/>
                </a:lnTo>
                <a:lnTo>
                  <a:pt x="1234903" y="705716"/>
                </a:lnTo>
                <a:lnTo>
                  <a:pt x="1229711" y="754753"/>
                </a:lnTo>
                <a:lnTo>
                  <a:pt x="1221213" y="802618"/>
                </a:lnTo>
                <a:lnTo>
                  <a:pt x="1209536" y="849186"/>
                </a:lnTo>
                <a:lnTo>
                  <a:pt x="1194807" y="894326"/>
                </a:lnTo>
                <a:lnTo>
                  <a:pt x="1177152" y="937913"/>
                </a:lnTo>
                <a:lnTo>
                  <a:pt x="1156699" y="979817"/>
                </a:lnTo>
                <a:lnTo>
                  <a:pt x="1133574" y="1019911"/>
                </a:lnTo>
                <a:lnTo>
                  <a:pt x="1107905" y="1058068"/>
                </a:lnTo>
                <a:lnTo>
                  <a:pt x="1079818" y="1094158"/>
                </a:lnTo>
                <a:lnTo>
                  <a:pt x="1049440" y="1128056"/>
                </a:lnTo>
                <a:lnTo>
                  <a:pt x="1016898" y="1159632"/>
                </a:lnTo>
                <a:lnTo>
                  <a:pt x="982319" y="1188758"/>
                </a:lnTo>
                <a:lnTo>
                  <a:pt x="945831" y="1215308"/>
                </a:lnTo>
                <a:lnTo>
                  <a:pt x="907559" y="1239153"/>
                </a:lnTo>
                <a:lnTo>
                  <a:pt x="867631" y="1260165"/>
                </a:lnTo>
                <a:lnTo>
                  <a:pt x="826173" y="1278217"/>
                </a:lnTo>
                <a:lnTo>
                  <a:pt x="826173" y="1382898"/>
                </a:lnTo>
                <a:close/>
              </a:path>
              <a:path w="1236979" h="1873250">
                <a:moveTo>
                  <a:pt x="618331" y="1873249"/>
                </a:moveTo>
                <a:lnTo>
                  <a:pt x="285783" y="1382898"/>
                </a:lnTo>
                <a:lnTo>
                  <a:pt x="950879" y="1382898"/>
                </a:lnTo>
                <a:lnTo>
                  <a:pt x="618331" y="1873249"/>
                </a:lnTo>
                <a:close/>
              </a:path>
            </a:pathLst>
          </a:custGeom>
          <a:solidFill>
            <a:srgbClr val="808080"/>
          </a:solidFill>
        </p:spPr>
        <p:txBody>
          <a:bodyPr wrap="square" lIns="0" tIns="0" rIns="0" bIns="0" rtlCol="0"/>
          <a:lstStyle/>
          <a:p/>
        </p:txBody>
      </p:sp>
      <p:sp>
        <p:nvSpPr>
          <p:cNvPr id="5" name="object 5"/>
          <p:cNvSpPr/>
          <p:nvPr/>
        </p:nvSpPr>
        <p:spPr>
          <a:xfrm>
            <a:off x="5543549" y="2484438"/>
            <a:ext cx="1233805" cy="1875155"/>
          </a:xfrm>
          <a:custGeom>
            <a:rect l="l" t="t" r="r" b="b"/>
            <a:pathLst>
              <a:path w="1233804" h="1875154">
                <a:moveTo>
                  <a:pt x="824052" y="1384070"/>
                </a:moveTo>
                <a:lnTo>
                  <a:pt x="404252" y="1384070"/>
                </a:lnTo>
                <a:lnTo>
                  <a:pt x="404252" y="1273786"/>
                </a:lnTo>
                <a:lnTo>
                  <a:pt x="361278" y="1254552"/>
                </a:lnTo>
                <a:lnTo>
                  <a:pt x="319921" y="1232095"/>
                </a:lnTo>
                <a:lnTo>
                  <a:pt x="280341" y="1206553"/>
                </a:lnTo>
                <a:lnTo>
                  <a:pt x="242697" y="1178062"/>
                </a:lnTo>
                <a:lnTo>
                  <a:pt x="207148" y="1146760"/>
                </a:lnTo>
                <a:lnTo>
                  <a:pt x="173853" y="1112785"/>
                </a:lnTo>
                <a:lnTo>
                  <a:pt x="142974" y="1076273"/>
                </a:lnTo>
                <a:lnTo>
                  <a:pt x="114667" y="1037363"/>
                </a:lnTo>
                <a:lnTo>
                  <a:pt x="89094" y="996191"/>
                </a:lnTo>
                <a:lnTo>
                  <a:pt x="66413" y="952894"/>
                </a:lnTo>
                <a:lnTo>
                  <a:pt x="46784" y="907610"/>
                </a:lnTo>
                <a:lnTo>
                  <a:pt x="30367" y="860477"/>
                </a:lnTo>
                <a:lnTo>
                  <a:pt x="17320" y="811631"/>
                </a:lnTo>
                <a:lnTo>
                  <a:pt x="7804" y="761210"/>
                </a:lnTo>
                <a:lnTo>
                  <a:pt x="1977" y="709351"/>
                </a:lnTo>
                <a:lnTo>
                  <a:pt x="0" y="656192"/>
                </a:lnTo>
                <a:lnTo>
                  <a:pt x="1683" y="607029"/>
                </a:lnTo>
                <a:lnTo>
                  <a:pt x="6654" y="558879"/>
                </a:lnTo>
                <a:lnTo>
                  <a:pt x="14797" y="511866"/>
                </a:lnTo>
                <a:lnTo>
                  <a:pt x="25995" y="466115"/>
                </a:lnTo>
                <a:lnTo>
                  <a:pt x="40131" y="421750"/>
                </a:lnTo>
                <a:lnTo>
                  <a:pt x="57087" y="378894"/>
                </a:lnTo>
                <a:lnTo>
                  <a:pt x="76748" y="337673"/>
                </a:lnTo>
                <a:lnTo>
                  <a:pt x="98997" y="298211"/>
                </a:lnTo>
                <a:lnTo>
                  <a:pt x="123716" y="260632"/>
                </a:lnTo>
                <a:lnTo>
                  <a:pt x="150789" y="225059"/>
                </a:lnTo>
                <a:lnTo>
                  <a:pt x="180099" y="191619"/>
                </a:lnTo>
                <a:lnTo>
                  <a:pt x="211529" y="160434"/>
                </a:lnTo>
                <a:lnTo>
                  <a:pt x="244963" y="131629"/>
                </a:lnTo>
                <a:lnTo>
                  <a:pt x="280283" y="105329"/>
                </a:lnTo>
                <a:lnTo>
                  <a:pt x="317373" y="81657"/>
                </a:lnTo>
                <a:lnTo>
                  <a:pt x="356116" y="60739"/>
                </a:lnTo>
                <a:lnTo>
                  <a:pt x="396395" y="42697"/>
                </a:lnTo>
                <a:lnTo>
                  <a:pt x="438093" y="27658"/>
                </a:lnTo>
                <a:lnTo>
                  <a:pt x="481094" y="15744"/>
                </a:lnTo>
                <a:lnTo>
                  <a:pt x="525280" y="7080"/>
                </a:lnTo>
                <a:lnTo>
                  <a:pt x="570536" y="1790"/>
                </a:lnTo>
                <a:lnTo>
                  <a:pt x="616743" y="0"/>
                </a:lnTo>
                <a:lnTo>
                  <a:pt x="662951" y="1790"/>
                </a:lnTo>
                <a:lnTo>
                  <a:pt x="708206" y="7080"/>
                </a:lnTo>
                <a:lnTo>
                  <a:pt x="752393" y="15744"/>
                </a:lnTo>
                <a:lnTo>
                  <a:pt x="795393" y="27658"/>
                </a:lnTo>
                <a:lnTo>
                  <a:pt x="837092" y="42697"/>
                </a:lnTo>
                <a:lnTo>
                  <a:pt x="877371" y="60739"/>
                </a:lnTo>
                <a:lnTo>
                  <a:pt x="916114" y="81657"/>
                </a:lnTo>
                <a:lnTo>
                  <a:pt x="953204" y="105329"/>
                </a:lnTo>
                <a:lnTo>
                  <a:pt x="988524" y="131629"/>
                </a:lnTo>
                <a:lnTo>
                  <a:pt x="1021957" y="160434"/>
                </a:lnTo>
                <a:lnTo>
                  <a:pt x="1053388" y="191619"/>
                </a:lnTo>
                <a:lnTo>
                  <a:pt x="1082698" y="225059"/>
                </a:lnTo>
                <a:lnTo>
                  <a:pt x="1109771" y="260632"/>
                </a:lnTo>
                <a:lnTo>
                  <a:pt x="1134490" y="298211"/>
                </a:lnTo>
                <a:lnTo>
                  <a:pt x="1156738" y="337673"/>
                </a:lnTo>
                <a:lnTo>
                  <a:pt x="1176400" y="378894"/>
                </a:lnTo>
                <a:lnTo>
                  <a:pt x="1193356" y="421750"/>
                </a:lnTo>
                <a:lnTo>
                  <a:pt x="1207492" y="466115"/>
                </a:lnTo>
                <a:lnTo>
                  <a:pt x="1218690" y="511866"/>
                </a:lnTo>
                <a:lnTo>
                  <a:pt x="1226833" y="558879"/>
                </a:lnTo>
                <a:lnTo>
                  <a:pt x="1231804" y="607029"/>
                </a:lnTo>
                <a:lnTo>
                  <a:pt x="1233487" y="656192"/>
                </a:lnTo>
                <a:lnTo>
                  <a:pt x="1231733" y="706314"/>
                </a:lnTo>
                <a:lnTo>
                  <a:pt x="1226555" y="755392"/>
                </a:lnTo>
                <a:lnTo>
                  <a:pt x="1218078" y="803298"/>
                </a:lnTo>
                <a:lnTo>
                  <a:pt x="1206431" y="849905"/>
                </a:lnTo>
                <a:lnTo>
                  <a:pt x="1191740" y="895084"/>
                </a:lnTo>
                <a:lnTo>
                  <a:pt x="1174130" y="938707"/>
                </a:lnTo>
                <a:lnTo>
                  <a:pt x="1153730" y="980647"/>
                </a:lnTo>
                <a:lnTo>
                  <a:pt x="1130664" y="1020775"/>
                </a:lnTo>
                <a:lnTo>
                  <a:pt x="1105061" y="1058964"/>
                </a:lnTo>
                <a:lnTo>
                  <a:pt x="1077046" y="1095085"/>
                </a:lnTo>
                <a:lnTo>
                  <a:pt x="1046746" y="1129011"/>
                </a:lnTo>
                <a:lnTo>
                  <a:pt x="1014288" y="1160614"/>
                </a:lnTo>
                <a:lnTo>
                  <a:pt x="979798" y="1189765"/>
                </a:lnTo>
                <a:lnTo>
                  <a:pt x="943403" y="1216338"/>
                </a:lnTo>
                <a:lnTo>
                  <a:pt x="905229" y="1240203"/>
                </a:lnTo>
                <a:lnTo>
                  <a:pt x="865403" y="1261233"/>
                </a:lnTo>
                <a:lnTo>
                  <a:pt x="824052" y="1279300"/>
                </a:lnTo>
                <a:lnTo>
                  <a:pt x="824052" y="1384070"/>
                </a:lnTo>
                <a:close/>
              </a:path>
              <a:path w="1233804" h="1875154">
                <a:moveTo>
                  <a:pt x="616743" y="1874836"/>
                </a:moveTo>
                <a:lnTo>
                  <a:pt x="285049" y="1384070"/>
                </a:lnTo>
                <a:lnTo>
                  <a:pt x="948437" y="1384070"/>
                </a:lnTo>
                <a:lnTo>
                  <a:pt x="616743" y="1874836"/>
                </a:lnTo>
                <a:close/>
              </a:path>
            </a:pathLst>
          </a:custGeom>
          <a:solidFill>
            <a:srgbClr val="00CC99"/>
          </a:solidFill>
        </p:spPr>
        <p:txBody>
          <a:bodyPr wrap="square" lIns="0" tIns="0" rIns="0" bIns="0" rtlCol="0"/>
          <a:lstStyle/>
          <a:p/>
        </p:txBody>
      </p:sp>
      <p:sp>
        <p:nvSpPr>
          <p:cNvPr id="6" name="object 6"/>
          <p:cNvSpPr/>
          <p:nvPr/>
        </p:nvSpPr>
        <p:spPr>
          <a:xfrm>
            <a:off x="3965574" y="2457450"/>
            <a:ext cx="1235075" cy="1875155"/>
          </a:xfrm>
          <a:custGeom>
            <a:rect l="l" t="t" r="r" b="b"/>
            <a:pathLst>
              <a:path w="1235075" h="1875154">
                <a:moveTo>
                  <a:pt x="825113" y="1384071"/>
                </a:moveTo>
                <a:lnTo>
                  <a:pt x="404772" y="1384071"/>
                </a:lnTo>
                <a:lnTo>
                  <a:pt x="404772" y="1273786"/>
                </a:lnTo>
                <a:lnTo>
                  <a:pt x="361743" y="1255461"/>
                </a:lnTo>
                <a:lnTo>
                  <a:pt x="320333" y="1233679"/>
                </a:lnTo>
                <a:lnTo>
                  <a:pt x="280702" y="1208601"/>
                </a:lnTo>
                <a:lnTo>
                  <a:pt x="243009" y="1180389"/>
                </a:lnTo>
                <a:lnTo>
                  <a:pt x="207414" y="1149204"/>
                </a:lnTo>
                <a:lnTo>
                  <a:pt x="174077" y="1115209"/>
                </a:lnTo>
                <a:lnTo>
                  <a:pt x="143158" y="1078564"/>
                </a:lnTo>
                <a:lnTo>
                  <a:pt x="114815" y="1039431"/>
                </a:lnTo>
                <a:lnTo>
                  <a:pt x="89209" y="997972"/>
                </a:lnTo>
                <a:lnTo>
                  <a:pt x="66499" y="954349"/>
                </a:lnTo>
                <a:lnTo>
                  <a:pt x="46845" y="908722"/>
                </a:lnTo>
                <a:lnTo>
                  <a:pt x="30406" y="861253"/>
                </a:lnTo>
                <a:lnTo>
                  <a:pt x="17343" y="812104"/>
                </a:lnTo>
                <a:lnTo>
                  <a:pt x="7814" y="761437"/>
                </a:lnTo>
                <a:lnTo>
                  <a:pt x="1980" y="709412"/>
                </a:lnTo>
                <a:lnTo>
                  <a:pt x="0" y="656193"/>
                </a:lnTo>
                <a:lnTo>
                  <a:pt x="1685" y="607715"/>
                </a:lnTo>
                <a:lnTo>
                  <a:pt x="6663" y="560122"/>
                </a:lnTo>
                <a:lnTo>
                  <a:pt x="14816" y="513549"/>
                </a:lnTo>
                <a:lnTo>
                  <a:pt x="26028" y="468129"/>
                </a:lnTo>
                <a:lnTo>
                  <a:pt x="40182" y="423995"/>
                </a:lnTo>
                <a:lnTo>
                  <a:pt x="57161" y="381281"/>
                </a:lnTo>
                <a:lnTo>
                  <a:pt x="76847" y="340120"/>
                </a:lnTo>
                <a:lnTo>
                  <a:pt x="99124" y="300647"/>
                </a:lnTo>
                <a:lnTo>
                  <a:pt x="123875" y="262995"/>
                </a:lnTo>
                <a:lnTo>
                  <a:pt x="150983" y="227297"/>
                </a:lnTo>
                <a:lnTo>
                  <a:pt x="180331" y="193687"/>
                </a:lnTo>
                <a:lnTo>
                  <a:pt x="211802" y="162298"/>
                </a:lnTo>
                <a:lnTo>
                  <a:pt x="245278" y="133265"/>
                </a:lnTo>
                <a:lnTo>
                  <a:pt x="280644" y="106721"/>
                </a:lnTo>
                <a:lnTo>
                  <a:pt x="317782" y="82799"/>
                </a:lnTo>
                <a:lnTo>
                  <a:pt x="356574" y="61634"/>
                </a:lnTo>
                <a:lnTo>
                  <a:pt x="396905" y="43358"/>
                </a:lnTo>
                <a:lnTo>
                  <a:pt x="438657" y="28105"/>
                </a:lnTo>
                <a:lnTo>
                  <a:pt x="481713" y="16009"/>
                </a:lnTo>
                <a:lnTo>
                  <a:pt x="525957" y="7204"/>
                </a:lnTo>
                <a:lnTo>
                  <a:pt x="571270" y="1823"/>
                </a:lnTo>
                <a:lnTo>
                  <a:pt x="617537" y="0"/>
                </a:lnTo>
                <a:lnTo>
                  <a:pt x="663804" y="1823"/>
                </a:lnTo>
                <a:lnTo>
                  <a:pt x="709118" y="7204"/>
                </a:lnTo>
                <a:lnTo>
                  <a:pt x="753361" y="16009"/>
                </a:lnTo>
                <a:lnTo>
                  <a:pt x="796417" y="28105"/>
                </a:lnTo>
                <a:lnTo>
                  <a:pt x="838169" y="43358"/>
                </a:lnTo>
                <a:lnTo>
                  <a:pt x="878500" y="61634"/>
                </a:lnTo>
                <a:lnTo>
                  <a:pt x="917293" y="82799"/>
                </a:lnTo>
                <a:lnTo>
                  <a:pt x="954431" y="106721"/>
                </a:lnTo>
                <a:lnTo>
                  <a:pt x="989796" y="133265"/>
                </a:lnTo>
                <a:lnTo>
                  <a:pt x="1023273" y="162298"/>
                </a:lnTo>
                <a:lnTo>
                  <a:pt x="1054744" y="193687"/>
                </a:lnTo>
                <a:lnTo>
                  <a:pt x="1084091" y="227297"/>
                </a:lnTo>
                <a:lnTo>
                  <a:pt x="1111199" y="262995"/>
                </a:lnTo>
                <a:lnTo>
                  <a:pt x="1135950" y="300647"/>
                </a:lnTo>
                <a:lnTo>
                  <a:pt x="1158227" y="340120"/>
                </a:lnTo>
                <a:lnTo>
                  <a:pt x="1177914" y="381281"/>
                </a:lnTo>
                <a:lnTo>
                  <a:pt x="1194892" y="423995"/>
                </a:lnTo>
                <a:lnTo>
                  <a:pt x="1209046" y="468129"/>
                </a:lnTo>
                <a:lnTo>
                  <a:pt x="1220258" y="513549"/>
                </a:lnTo>
                <a:lnTo>
                  <a:pt x="1228412" y="560122"/>
                </a:lnTo>
                <a:lnTo>
                  <a:pt x="1233390" y="607715"/>
                </a:lnTo>
                <a:lnTo>
                  <a:pt x="1235075" y="656193"/>
                </a:lnTo>
                <a:lnTo>
                  <a:pt x="1233318" y="706314"/>
                </a:lnTo>
                <a:lnTo>
                  <a:pt x="1228133" y="755393"/>
                </a:lnTo>
                <a:lnTo>
                  <a:pt x="1219646" y="803299"/>
                </a:lnTo>
                <a:lnTo>
                  <a:pt x="1207984" y="849906"/>
                </a:lnTo>
                <a:lnTo>
                  <a:pt x="1193273" y="895084"/>
                </a:lnTo>
                <a:lnTo>
                  <a:pt x="1175641" y="938708"/>
                </a:lnTo>
                <a:lnTo>
                  <a:pt x="1155214" y="980648"/>
                </a:lnTo>
                <a:lnTo>
                  <a:pt x="1132119" y="1020776"/>
                </a:lnTo>
                <a:lnTo>
                  <a:pt x="1106483" y="1058965"/>
                </a:lnTo>
                <a:lnTo>
                  <a:pt x="1078432" y="1095086"/>
                </a:lnTo>
                <a:lnTo>
                  <a:pt x="1048093" y="1129012"/>
                </a:lnTo>
                <a:lnTo>
                  <a:pt x="1015593" y="1160615"/>
                </a:lnTo>
                <a:lnTo>
                  <a:pt x="981059" y="1189766"/>
                </a:lnTo>
                <a:lnTo>
                  <a:pt x="944617" y="1216338"/>
                </a:lnTo>
                <a:lnTo>
                  <a:pt x="906394" y="1240203"/>
                </a:lnTo>
                <a:lnTo>
                  <a:pt x="866517" y="1261233"/>
                </a:lnTo>
                <a:lnTo>
                  <a:pt x="825113" y="1279300"/>
                </a:lnTo>
                <a:lnTo>
                  <a:pt x="825113" y="1384071"/>
                </a:lnTo>
                <a:close/>
              </a:path>
              <a:path w="1235075" h="1875154">
                <a:moveTo>
                  <a:pt x="617537" y="1874837"/>
                </a:moveTo>
                <a:lnTo>
                  <a:pt x="285416" y="1384071"/>
                </a:lnTo>
                <a:lnTo>
                  <a:pt x="949658" y="1384071"/>
                </a:lnTo>
                <a:lnTo>
                  <a:pt x="617537" y="1874837"/>
                </a:lnTo>
                <a:close/>
              </a:path>
            </a:pathLst>
          </a:custGeom>
          <a:solidFill>
            <a:srgbClr val="000000"/>
          </a:solidFill>
        </p:spPr>
        <p:txBody>
          <a:bodyPr wrap="square" lIns="0" tIns="0" rIns="0" bIns="0" rtlCol="0"/>
          <a:lstStyle/>
          <a:p/>
        </p:txBody>
      </p:sp>
      <p:sp>
        <p:nvSpPr>
          <p:cNvPr id="7" name="object 7"/>
          <p:cNvSpPr txBox="1"/>
          <p:nvPr/>
        </p:nvSpPr>
        <p:spPr>
          <a:xfrm>
            <a:off x="921586" y="2733137"/>
            <a:ext cx="7415530" cy="878205"/>
          </a:xfrm>
          <a:prstGeom prst="rect">
            <a:avLst/>
          </a:prstGeom>
        </p:spPr>
        <p:txBody>
          <a:bodyPr vert="horz" wrap="square" lIns="0" tIns="12700" rIns="0" bIns="0" rtlCol="0">
            <a:spAutoFit/>
          </a:bodyPr>
          <a:lstStyle/>
          <a:p>
            <a:pPr marL="12700">
              <a:lnSpc>
                <a:spcPts val="5455"/>
              </a:lnSpc>
              <a:spcBef>
                <a:spcPts val="100"/>
              </a:spcBef>
              <a:tabLst>
                <a:tab pos="3194685"/>
                <a:tab pos="4811395"/>
                <a:tab pos="6466840"/>
              </a:tabLst>
            </a:pPr>
            <a:r>
              <a:rPr sz="4700" spc="-25">
                <a:solidFill>
                  <a:srgbClr val="FFFFFF"/>
                </a:solidFill>
                <a:latin typeface="Arial"/>
                <a:cs typeface="Arial"/>
              </a:rPr>
              <a:t>16</a:t>
            </a:r>
            <a:r>
              <a:rPr sz="2400" spc="-25">
                <a:solidFill>
                  <a:srgbClr val="FFFFFF"/>
                </a:solidFill>
                <a:latin typeface="Arial"/>
                <a:cs typeface="Arial"/>
              </a:rPr>
              <a:t>%</a:t>
            </a:r>
            <a:r>
              <a:rPr sz="2400">
                <a:solidFill>
                  <a:srgbClr val="FFFFFF"/>
                </a:solidFill>
                <a:latin typeface="Arial"/>
                <a:cs typeface="Arial"/>
              </a:rPr>
              <a:t>	</a:t>
            </a:r>
            <a:r>
              <a:rPr sz="4700" spc="-25">
                <a:solidFill>
                  <a:srgbClr val="FFFFFF"/>
                </a:solidFill>
                <a:latin typeface="Arial"/>
                <a:cs typeface="Arial"/>
              </a:rPr>
              <a:t>34</a:t>
            </a:r>
            <a:r>
              <a:rPr sz="2400" spc="-25">
                <a:solidFill>
                  <a:srgbClr val="FFFFFF"/>
                </a:solidFill>
                <a:latin typeface="Arial"/>
                <a:cs typeface="Arial"/>
              </a:rPr>
              <a:t>%</a:t>
            </a:r>
            <a:r>
              <a:rPr sz="2400">
                <a:solidFill>
                  <a:srgbClr val="FFFFFF"/>
                </a:solidFill>
                <a:latin typeface="Arial"/>
                <a:cs typeface="Arial"/>
              </a:rPr>
              <a:t>	</a:t>
            </a:r>
            <a:r>
              <a:rPr sz="4700" spc="-25">
                <a:solidFill>
                  <a:srgbClr val="FFFFFF"/>
                </a:solidFill>
                <a:latin typeface="Arial"/>
                <a:cs typeface="Arial"/>
              </a:rPr>
              <a:t>27</a:t>
            </a:r>
            <a:r>
              <a:rPr sz="2400" spc="-25">
                <a:solidFill>
                  <a:srgbClr val="FFFFFF"/>
                </a:solidFill>
                <a:latin typeface="Arial"/>
                <a:cs typeface="Arial"/>
              </a:rPr>
              <a:t>%</a:t>
            </a:r>
            <a:r>
              <a:rPr sz="2400">
                <a:solidFill>
                  <a:srgbClr val="FFFFFF"/>
                </a:solidFill>
                <a:latin typeface="Arial"/>
                <a:cs typeface="Arial"/>
              </a:rPr>
              <a:t>	</a:t>
            </a:r>
            <a:r>
              <a:rPr sz="4700" spc="-25">
                <a:solidFill>
                  <a:srgbClr val="FFFFFF"/>
                </a:solidFill>
                <a:latin typeface="Arial"/>
                <a:cs typeface="Arial"/>
              </a:rPr>
              <a:t>38</a:t>
            </a:r>
            <a:r>
              <a:rPr sz="2400" spc="-25">
                <a:solidFill>
                  <a:srgbClr val="FFFFFF"/>
                </a:solidFill>
                <a:latin typeface="Arial"/>
                <a:cs typeface="Arial"/>
              </a:rPr>
              <a:t>%</a:t>
            </a:r>
            <a:endParaRPr sz="2400">
              <a:latin typeface="Arial"/>
              <a:cs typeface="Arial"/>
            </a:endParaRPr>
          </a:p>
          <a:p>
            <a:pPr marL="102235">
              <a:lnSpc>
                <a:spcPts val="1255"/>
              </a:lnSpc>
              <a:tabLst>
                <a:tab pos="3373754"/>
                <a:tab pos="4852035"/>
                <a:tab pos="6609715"/>
              </a:tabLst>
            </a:pPr>
            <a:r>
              <a:rPr sz="1200">
                <a:solidFill>
                  <a:srgbClr val="FFFFFF"/>
                </a:solidFill>
                <a:latin typeface="微软雅黑"/>
                <a:cs typeface="微软雅黑"/>
              </a:rPr>
              <a:t>添加标</a:t>
            </a:r>
            <a:r>
              <a:rPr sz="1200" spc="-50">
                <a:solidFill>
                  <a:srgbClr val="FFFFFF"/>
                </a:solidFill>
                <a:latin typeface="微软雅黑"/>
                <a:cs typeface="微软雅黑"/>
              </a:rPr>
              <a:t>题</a:t>
            </a:r>
            <a:r>
              <a:rPr sz="1200">
                <a:solidFill>
                  <a:srgbClr val="FFFFFF"/>
                </a:solidFill>
                <a:latin typeface="微软雅黑"/>
                <a:cs typeface="微软雅黑"/>
              </a:rPr>
              <a:t>	添加标</a:t>
            </a:r>
            <a:r>
              <a:rPr sz="1200" spc="-50">
                <a:solidFill>
                  <a:srgbClr val="FFFFFF"/>
                </a:solidFill>
                <a:latin typeface="微软雅黑"/>
                <a:cs typeface="微软雅黑"/>
              </a:rPr>
              <a:t>题</a:t>
            </a:r>
            <a:r>
              <a:rPr sz="1200">
                <a:solidFill>
                  <a:srgbClr val="FFFFFF"/>
                </a:solidFill>
                <a:latin typeface="微软雅黑"/>
                <a:cs typeface="微软雅黑"/>
              </a:rPr>
              <a:t>	添加标</a:t>
            </a:r>
            <a:r>
              <a:rPr sz="1200" spc="-50">
                <a:solidFill>
                  <a:srgbClr val="FFFFFF"/>
                </a:solidFill>
                <a:latin typeface="微软雅黑"/>
                <a:cs typeface="微软雅黑"/>
              </a:rPr>
              <a:t>题</a:t>
            </a:r>
            <a:r>
              <a:rPr sz="1200">
                <a:solidFill>
                  <a:srgbClr val="FFFFFF"/>
                </a:solidFill>
                <a:latin typeface="微软雅黑"/>
                <a:cs typeface="微软雅黑"/>
              </a:rPr>
              <a:t>	添加标</a:t>
            </a:r>
            <a:r>
              <a:rPr sz="1200" spc="-50">
                <a:solidFill>
                  <a:srgbClr val="FFFFFF"/>
                </a:solidFill>
                <a:latin typeface="微软雅黑"/>
                <a:cs typeface="微软雅黑"/>
              </a:rPr>
              <a:t>题</a:t>
            </a:r>
            <a:endParaRPr sz="1200">
              <a:latin typeface="微软雅黑"/>
              <a:cs typeface="微软雅黑"/>
            </a:endParaRPr>
          </a:p>
        </p:txBody>
      </p:sp>
      <p:sp>
        <p:nvSpPr>
          <p:cNvPr id="8" name="object 8"/>
          <p:cNvSpPr txBox="1"/>
          <p:nvPr/>
        </p:nvSpPr>
        <p:spPr>
          <a:xfrm>
            <a:off x="893913" y="4583612"/>
            <a:ext cx="1168400" cy="1259840"/>
          </a:xfrm>
          <a:prstGeom prst="rect">
            <a:avLst/>
          </a:prstGeom>
        </p:spPr>
        <p:txBody>
          <a:bodyPr vert="horz" wrap="square" lIns="0" tIns="12700" rIns="0" bIns="0" rtlCol="0">
            <a:spAutoFit/>
          </a:bodyPr>
          <a:lstStyle/>
          <a:p>
            <a:pPr marL="12700" marR="5080">
              <a:lnSpc>
                <a:spcPct val="100000"/>
              </a:lnSpc>
              <a:spcBef>
                <a:spcPts val="100"/>
              </a:spcBef>
            </a:pPr>
            <a:r>
              <a:rPr sz="900" spc="-10">
                <a:solidFill>
                  <a:srgbClr val="474747"/>
                </a:solidFill>
                <a:latin typeface="微软雅黑"/>
                <a:cs typeface="微软雅黑"/>
              </a:rPr>
              <a:t>此处添加详细文本描</a:t>
            </a:r>
            <a:r>
              <a:rPr sz="900">
                <a:solidFill>
                  <a:srgbClr val="474747"/>
                </a:solidFill>
                <a:latin typeface="微软雅黑"/>
                <a:cs typeface="微软雅黑"/>
              </a:rPr>
              <a:t> </a:t>
            </a:r>
            <a:r>
              <a:rPr sz="900" spc="-10">
                <a:solidFill>
                  <a:srgbClr val="474747"/>
                </a:solidFill>
                <a:latin typeface="微软雅黑"/>
                <a:cs typeface="微软雅黑"/>
              </a:rPr>
              <a:t>述，建议与标题相关</a:t>
            </a:r>
            <a:r>
              <a:rPr sz="900">
                <a:solidFill>
                  <a:srgbClr val="474747"/>
                </a:solidFill>
                <a:latin typeface="微软雅黑"/>
                <a:cs typeface="微软雅黑"/>
              </a:rPr>
              <a:t> </a:t>
            </a:r>
            <a:r>
              <a:rPr sz="900" spc="-5">
                <a:solidFill>
                  <a:srgbClr val="474747"/>
                </a:solidFill>
                <a:latin typeface="微软雅黑"/>
                <a:cs typeface="微软雅黑"/>
              </a:rPr>
              <a:t>并符合整体语言风格，</a:t>
            </a:r>
            <a:r>
              <a:rPr sz="900" spc="-10">
                <a:solidFill>
                  <a:srgbClr val="474747"/>
                </a:solidFill>
                <a:latin typeface="微软雅黑"/>
                <a:cs typeface="微软雅黑"/>
              </a:rPr>
              <a:t>语言描述尽量简洁生</a:t>
            </a:r>
            <a:r>
              <a:rPr sz="900">
                <a:solidFill>
                  <a:srgbClr val="474747"/>
                </a:solidFill>
                <a:latin typeface="微软雅黑"/>
                <a:cs typeface="微软雅黑"/>
              </a:rPr>
              <a:t> </a:t>
            </a:r>
            <a:r>
              <a:rPr sz="900" spc="-10">
                <a:solidFill>
                  <a:srgbClr val="474747"/>
                </a:solidFill>
                <a:latin typeface="微软雅黑"/>
                <a:cs typeface="微软雅黑"/>
              </a:rPr>
              <a:t>动。文字大小字体可</a:t>
            </a:r>
            <a:r>
              <a:rPr sz="900">
                <a:solidFill>
                  <a:srgbClr val="474747"/>
                </a:solidFill>
                <a:latin typeface="微软雅黑"/>
                <a:cs typeface="微软雅黑"/>
              </a:rPr>
              <a:t> </a:t>
            </a:r>
            <a:r>
              <a:rPr sz="900" spc="-10">
                <a:solidFill>
                  <a:srgbClr val="474747"/>
                </a:solidFill>
                <a:latin typeface="微软雅黑"/>
                <a:cs typeface="微软雅黑"/>
              </a:rPr>
              <a:t>自行编辑修改。请在</a:t>
            </a:r>
            <a:r>
              <a:rPr sz="900">
                <a:solidFill>
                  <a:srgbClr val="474747"/>
                </a:solidFill>
                <a:latin typeface="微软雅黑"/>
                <a:cs typeface="微软雅黑"/>
              </a:rPr>
              <a:t> </a:t>
            </a:r>
            <a:r>
              <a:rPr sz="900" spc="-10">
                <a:solidFill>
                  <a:srgbClr val="474747"/>
                </a:solidFill>
                <a:latin typeface="微软雅黑"/>
                <a:cs typeface="微软雅黑"/>
              </a:rPr>
              <a:t>此编辑文字内容,编辑论文主要内容，论文</a:t>
            </a:r>
            <a:r>
              <a:rPr sz="900">
                <a:solidFill>
                  <a:srgbClr val="474747"/>
                </a:solidFill>
                <a:latin typeface="微软雅黑"/>
                <a:cs typeface="微软雅黑"/>
              </a:rPr>
              <a:t> </a:t>
            </a:r>
            <a:r>
              <a:rPr sz="900" spc="-10">
                <a:solidFill>
                  <a:srgbClr val="474747"/>
                </a:solidFill>
                <a:latin typeface="微软雅黑"/>
                <a:cs typeface="微软雅黑"/>
              </a:rPr>
              <a:t>答辩内容编辑</a:t>
            </a:r>
            <a:endParaRPr sz="900">
              <a:latin typeface="微软雅黑"/>
              <a:cs typeface="微软雅黑"/>
            </a:endParaRPr>
          </a:p>
        </p:txBody>
      </p:sp>
      <p:sp>
        <p:nvSpPr>
          <p:cNvPr id="9" name="object 9"/>
          <p:cNvSpPr txBox="1"/>
          <p:nvPr/>
        </p:nvSpPr>
        <p:spPr>
          <a:xfrm>
            <a:off x="2539094" y="4593819"/>
            <a:ext cx="967105" cy="1397000"/>
          </a:xfrm>
          <a:prstGeom prst="rect">
            <a:avLst/>
          </a:prstGeom>
        </p:spPr>
        <p:txBody>
          <a:bodyPr vert="horz" wrap="square" lIns="0" tIns="12700" rIns="0" bIns="0" rtlCol="0">
            <a:spAutoFit/>
          </a:bodyPr>
          <a:lstStyle/>
          <a:p>
            <a:pPr marL="12700" marR="5080" algn="just">
              <a:lnSpc>
                <a:spcPct val="100000"/>
              </a:lnSpc>
              <a:spcBef>
                <a:spcPts val="100"/>
              </a:spcBef>
            </a:pPr>
            <a:r>
              <a:rPr sz="900" spc="-10">
                <a:solidFill>
                  <a:srgbClr val="474747"/>
                </a:solidFill>
                <a:latin typeface="微软雅黑"/>
                <a:cs typeface="微软雅黑"/>
              </a:rPr>
              <a:t>此处添加详细文本描述，建议与标题相关并符合整体语言风格，语言描述尽量简洁生动。文字大小字体可自行编辑修改。请在此编辑文字内容,编辑论文主要内容，论文答辩内容编辑</a:t>
            </a:r>
            <a:endParaRPr sz="900">
              <a:latin typeface="微软雅黑"/>
              <a:cs typeface="微软雅黑"/>
            </a:endParaRPr>
          </a:p>
        </p:txBody>
      </p:sp>
      <p:sp>
        <p:nvSpPr>
          <p:cNvPr id="10" name="object 10"/>
          <p:cNvSpPr txBox="1"/>
          <p:nvPr/>
        </p:nvSpPr>
        <p:spPr>
          <a:xfrm>
            <a:off x="4187292" y="4593819"/>
            <a:ext cx="967105" cy="1397000"/>
          </a:xfrm>
          <a:prstGeom prst="rect">
            <a:avLst/>
          </a:prstGeom>
        </p:spPr>
        <p:txBody>
          <a:bodyPr vert="horz" wrap="square" lIns="0" tIns="12700" rIns="0" bIns="0" rtlCol="0">
            <a:spAutoFit/>
          </a:bodyPr>
          <a:lstStyle/>
          <a:p>
            <a:pPr marL="12700" marR="5080" algn="just">
              <a:lnSpc>
                <a:spcPct val="100000"/>
              </a:lnSpc>
              <a:spcBef>
                <a:spcPts val="100"/>
              </a:spcBef>
            </a:pPr>
            <a:r>
              <a:rPr sz="900" spc="-10">
                <a:solidFill>
                  <a:srgbClr val="474747"/>
                </a:solidFill>
                <a:latin typeface="微软雅黑"/>
                <a:cs typeface="微软雅黑"/>
              </a:rPr>
              <a:t>此处添加详细文本描述，建议与标题相关并符合整体语言风格，语言描述尽量简洁生动。文字大小字体可自行编辑修改。请在此编辑文字内容,编辑论文主要内容，论文答辩内容编辑</a:t>
            </a:r>
            <a:endParaRPr sz="900">
              <a:latin typeface="微软雅黑"/>
              <a:cs typeface="微软雅黑"/>
            </a:endParaRPr>
          </a:p>
        </p:txBody>
      </p:sp>
      <p:sp>
        <p:nvSpPr>
          <p:cNvPr id="11" name="object 11"/>
          <p:cNvSpPr txBox="1"/>
          <p:nvPr/>
        </p:nvSpPr>
        <p:spPr>
          <a:xfrm>
            <a:off x="5757074" y="4593819"/>
            <a:ext cx="967105" cy="1397000"/>
          </a:xfrm>
          <a:prstGeom prst="rect">
            <a:avLst/>
          </a:prstGeom>
        </p:spPr>
        <p:txBody>
          <a:bodyPr vert="horz" wrap="square" lIns="0" tIns="12700" rIns="0" bIns="0" rtlCol="0">
            <a:spAutoFit/>
          </a:bodyPr>
          <a:lstStyle/>
          <a:p>
            <a:pPr marL="12700" marR="5080" algn="just">
              <a:lnSpc>
                <a:spcPct val="100000"/>
              </a:lnSpc>
              <a:spcBef>
                <a:spcPts val="100"/>
              </a:spcBef>
            </a:pPr>
            <a:r>
              <a:rPr sz="900" spc="-10">
                <a:solidFill>
                  <a:srgbClr val="474747"/>
                </a:solidFill>
                <a:latin typeface="微软雅黑"/>
                <a:cs typeface="微软雅黑"/>
              </a:rPr>
              <a:t>此处添加详细文本描述，建议与标题相关并符合整体语言风格，语言描述尽量简洁生动。文字大小字体可自行编辑修改。请在此编辑文字内容,编辑论文主要内容，论文答辩内容编辑</a:t>
            </a:r>
            <a:endParaRPr sz="900">
              <a:latin typeface="微软雅黑"/>
              <a:cs typeface="微软雅黑"/>
            </a:endParaRPr>
          </a:p>
        </p:txBody>
      </p:sp>
      <p:sp>
        <p:nvSpPr>
          <p:cNvPr id="12" name="object 12"/>
          <p:cNvSpPr txBox="1"/>
          <p:nvPr/>
        </p:nvSpPr>
        <p:spPr>
          <a:xfrm>
            <a:off x="7414080" y="4593819"/>
            <a:ext cx="967105" cy="1397000"/>
          </a:xfrm>
          <a:prstGeom prst="rect">
            <a:avLst/>
          </a:prstGeom>
        </p:spPr>
        <p:txBody>
          <a:bodyPr vert="horz" wrap="square" lIns="0" tIns="12700" rIns="0" bIns="0" rtlCol="0">
            <a:spAutoFit/>
          </a:bodyPr>
          <a:lstStyle/>
          <a:p>
            <a:pPr marL="12700" marR="5080" algn="just">
              <a:lnSpc>
                <a:spcPct val="100000"/>
              </a:lnSpc>
              <a:spcBef>
                <a:spcPts val="100"/>
              </a:spcBef>
            </a:pPr>
            <a:r>
              <a:rPr sz="900" spc="-10">
                <a:solidFill>
                  <a:srgbClr val="474747"/>
                </a:solidFill>
                <a:latin typeface="微软雅黑"/>
                <a:cs typeface="微软雅黑"/>
              </a:rPr>
              <a:t>此处添加详细文本描述，建议与标题相关并符合整体语言风格，语言描述尽量简洁生动。文字大小字体可自行编辑修改。请在此编辑文字内容,编辑论文主要内容，论文答辩内容编辑</a:t>
            </a:r>
            <a:endParaRPr sz="900">
              <a:latin typeface="微软雅黑"/>
              <a:cs typeface="微软雅黑"/>
            </a:endParaRPr>
          </a:p>
        </p:txBody>
      </p:sp>
      <p:sp>
        <p:nvSpPr>
          <p:cNvPr id="13" name="object 13"/>
          <p:cNvSpPr txBox="1"/>
          <p:nvPr/>
        </p:nvSpPr>
        <p:spPr>
          <a:xfrm>
            <a:off x="1300162" y="1957457"/>
            <a:ext cx="6740525" cy="368300"/>
          </a:xfrm>
          <a:prstGeom prst="rect">
            <a:avLst/>
          </a:prstGeom>
        </p:spPr>
        <p:txBody>
          <a:bodyPr vert="horz" wrap="square" lIns="0" tIns="12700" rIns="0" bIns="0" rtlCol="0">
            <a:spAutoFit/>
          </a:bodyPr>
          <a:lstStyle/>
          <a:p>
            <a:pPr marL="2251075" marR="5080" indent="-2238375">
              <a:lnSpc>
                <a:spcPct val="125000"/>
              </a:lnSpc>
              <a:spcBef>
                <a:spcPts val="100"/>
              </a:spcBef>
            </a:pPr>
            <a:r>
              <a:rPr sz="900">
                <a:solidFill>
                  <a:srgbClr val="474747"/>
                </a:solidFill>
                <a:latin typeface="微软雅黑"/>
                <a:cs typeface="微软雅黑"/>
              </a:rPr>
              <a:t>此处添加详细文本描述，建议与标题相关并符合整体语言风格，语言描述尽量简洁生动。尽量将每页幻灯片的字数控制在</a:t>
            </a:r>
            <a:r>
              <a:rPr sz="900" spc="-10">
                <a:solidFill>
                  <a:srgbClr val="474747"/>
                </a:solidFill>
                <a:latin typeface="微软雅黑"/>
                <a:cs typeface="微软雅黑"/>
              </a:rPr>
              <a:t>200</a:t>
            </a:r>
            <a:r>
              <a:rPr sz="900" spc="-15">
                <a:solidFill>
                  <a:srgbClr val="474747"/>
                </a:solidFill>
                <a:latin typeface="微软雅黑"/>
                <a:cs typeface="微软雅黑"/>
              </a:rPr>
              <a:t>字以内，</a:t>
            </a:r>
            <a:r>
              <a:rPr sz="900">
                <a:solidFill>
                  <a:srgbClr val="474747"/>
                </a:solidFill>
                <a:latin typeface="微软雅黑"/>
                <a:cs typeface="微软雅黑"/>
              </a:rPr>
              <a:t>据统计每页幻灯片的最好控制在</a:t>
            </a:r>
            <a:r>
              <a:rPr sz="900" spc="-10">
                <a:solidFill>
                  <a:srgbClr val="474747"/>
                </a:solidFill>
                <a:latin typeface="微软雅黑"/>
                <a:cs typeface="微软雅黑"/>
              </a:rPr>
              <a:t>5分钟之内。</a:t>
            </a:r>
            <a:endParaRPr sz="900">
              <a:latin typeface="微软雅黑"/>
              <a:cs typeface="微软雅黑"/>
            </a:endParaRPr>
          </a:p>
        </p:txBody>
      </p:sp>
      <p:sp>
        <p:nvSpPr>
          <p:cNvPr id="14" name="object 14"/>
          <p:cNvSpPr txBox="1">
            <a:spLocks noGrp="1"/>
          </p:cNvSpPr>
          <p:nvPr>
            <p:ph type="title"/>
          </p:nvPr>
        </p:nvSpPr>
        <p:spPr>
          <a:xfrm>
            <a:off x="2527300" y="879475"/>
            <a:ext cx="4089400" cy="635000"/>
          </a:xfrm>
          <a:prstGeom prst="rect">
            <a:avLst/>
          </a:prstGeom>
        </p:spPr>
        <p:txBody>
          <a:bodyPr vert="horz" wrap="square" lIns="0" tIns="12700" rIns="0" bIns="0" rtlCol="0">
            <a:spAutoFit/>
          </a:bodyPr>
          <a:lstStyle/>
          <a:p>
            <a:pPr marL="12700">
              <a:lnSpc>
                <a:spcPct val="100000"/>
              </a:lnSpc>
              <a:spcBef>
                <a:spcPts val="100"/>
              </a:spcBef>
            </a:pPr>
            <a:r>
              <a:rPr sz="4000" b="0" spc="-10">
                <a:latin typeface="宋体"/>
                <a:cs typeface="宋体"/>
              </a:rPr>
              <a:t>单击此处添加标题</a:t>
            </a:r>
            <a:endParaRPr sz="40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9927" y="1145635"/>
            <a:ext cx="7518400" cy="4511675"/>
          </a:xfrm>
          <a:prstGeom prst="rect">
            <a:avLst/>
          </a:prstGeom>
        </p:spPr>
        <p:txBody>
          <a:bodyPr vert="horz" wrap="square" lIns="0" tIns="91440" rIns="0" bIns="0" rtlCol="0">
            <a:spAutoFit/>
          </a:bodyPr>
          <a:lstStyle/>
          <a:p>
            <a:pPr marL="520065">
              <a:lnSpc>
                <a:spcPct val="100000"/>
              </a:lnSpc>
              <a:spcBef>
                <a:spcPts val="720"/>
              </a:spcBef>
            </a:pPr>
            <a:r>
              <a:rPr sz="2000" spc="-10">
                <a:latin typeface="黑体"/>
                <a:cs typeface="黑体"/>
              </a:rPr>
              <a:t>二、公示制度</a:t>
            </a:r>
            <a:endParaRPr sz="2000">
              <a:latin typeface="黑体"/>
              <a:cs typeface="黑体"/>
            </a:endParaRPr>
          </a:p>
          <a:p>
            <a:pPr marL="520065" marR="5085080">
              <a:lnSpc>
                <a:spcPct val="120000"/>
              </a:lnSpc>
              <a:spcBef>
                <a:spcPts val="145"/>
              </a:spcBef>
            </a:pPr>
            <a:r>
              <a:rPr sz="2000">
                <a:latin typeface="黑体"/>
                <a:cs typeface="黑体"/>
              </a:rPr>
              <a:t>（一）</a:t>
            </a:r>
            <a:r>
              <a:rPr sz="2000" spc="-15">
                <a:latin typeface="黑体"/>
                <a:cs typeface="黑体"/>
              </a:rPr>
              <a:t>适用对象</a:t>
            </a:r>
            <a:r>
              <a:rPr sz="2000" spc="-50">
                <a:latin typeface="黑体"/>
                <a:cs typeface="黑体"/>
              </a:rPr>
              <a:t> </a:t>
            </a:r>
            <a:r>
              <a:rPr sz="2000">
                <a:latin typeface="黑体"/>
                <a:cs typeface="黑体"/>
              </a:rPr>
              <a:t>1</a:t>
            </a:r>
            <a:r>
              <a:rPr sz="2000" spc="-10">
                <a:latin typeface="黑体"/>
                <a:cs typeface="黑体"/>
              </a:rPr>
              <a:t>、入党申请人。</a:t>
            </a:r>
            <a:endParaRPr sz="2000">
              <a:latin typeface="黑体"/>
              <a:cs typeface="黑体"/>
            </a:endParaRPr>
          </a:p>
          <a:p>
            <a:pPr marL="520065">
              <a:lnSpc>
                <a:spcPct val="100000"/>
              </a:lnSpc>
              <a:spcBef>
                <a:spcPts val="480"/>
              </a:spcBef>
            </a:pPr>
            <a:r>
              <a:rPr sz="2000">
                <a:latin typeface="黑体"/>
                <a:cs typeface="黑体"/>
              </a:rPr>
              <a:t>2</a:t>
            </a:r>
            <a:r>
              <a:rPr sz="2000" spc="-5">
                <a:latin typeface="黑体"/>
                <a:cs typeface="黑体"/>
              </a:rPr>
              <a:t>、经支部委员会研究确定的入党积极分子。</a:t>
            </a:r>
            <a:endParaRPr sz="2000">
              <a:latin typeface="黑体"/>
              <a:cs typeface="黑体"/>
            </a:endParaRPr>
          </a:p>
          <a:p>
            <a:pPr marL="12700" marR="5080" indent="508000">
              <a:lnSpc>
                <a:spcPct val="100000"/>
              </a:lnSpc>
              <a:spcBef>
                <a:spcPts val="480"/>
              </a:spcBef>
            </a:pPr>
            <a:r>
              <a:rPr sz="2000">
                <a:latin typeface="黑体"/>
                <a:cs typeface="黑体"/>
              </a:rPr>
              <a:t>3</a:t>
            </a:r>
            <a:r>
              <a:rPr sz="2000" spc="-5">
                <a:latin typeface="黑体"/>
                <a:cs typeface="黑体"/>
              </a:rPr>
              <a:t>、对经过党组织一年以上的培养考察，拟提交支部大会讨论、表决是否接收为预备党员的发展对象。</a:t>
            </a:r>
            <a:endParaRPr sz="2000">
              <a:latin typeface="黑体"/>
              <a:cs typeface="黑体"/>
            </a:endParaRPr>
          </a:p>
          <a:p>
            <a:pPr marL="12700" marR="259079" indent="508000">
              <a:lnSpc>
                <a:spcPct val="100000"/>
              </a:lnSpc>
              <a:spcBef>
                <a:spcPts val="480"/>
              </a:spcBef>
            </a:pPr>
            <a:r>
              <a:rPr sz="2000">
                <a:latin typeface="黑体"/>
                <a:cs typeface="黑体"/>
              </a:rPr>
              <a:t>4</a:t>
            </a:r>
            <a:r>
              <a:rPr sz="2000" spc="-5">
                <a:latin typeface="黑体"/>
                <a:cs typeface="黑体"/>
              </a:rPr>
              <a:t>、预备期满或延长预备期满，拟提交支部大会讨论、表决能</a:t>
            </a:r>
            <a:r>
              <a:rPr sz="2000" spc="-10">
                <a:latin typeface="黑体"/>
                <a:cs typeface="黑体"/>
              </a:rPr>
              <a:t>否转正的预备党员。</a:t>
            </a:r>
            <a:endParaRPr sz="2000">
              <a:latin typeface="黑体"/>
              <a:cs typeface="黑体"/>
            </a:endParaRPr>
          </a:p>
          <a:p>
            <a:pPr marL="520065">
              <a:lnSpc>
                <a:spcPct val="100000"/>
              </a:lnSpc>
              <a:spcBef>
                <a:spcPts val="480"/>
              </a:spcBef>
            </a:pPr>
            <a:r>
              <a:rPr sz="2000">
                <a:latin typeface="黑体"/>
                <a:cs typeface="黑体"/>
              </a:rPr>
              <a:t>（二）</a:t>
            </a:r>
            <a:r>
              <a:rPr sz="2000" spc="-15">
                <a:latin typeface="黑体"/>
                <a:cs typeface="黑体"/>
              </a:rPr>
              <a:t>公示时间</a:t>
            </a:r>
            <a:endParaRPr sz="2000">
              <a:latin typeface="黑体"/>
              <a:cs typeface="黑体"/>
            </a:endParaRPr>
          </a:p>
          <a:p>
            <a:pPr marL="12700" marR="132715" indent="508000">
              <a:lnSpc>
                <a:spcPct val="100000"/>
              </a:lnSpc>
              <a:spcBef>
                <a:spcPts val="480"/>
              </a:spcBef>
            </a:pPr>
            <a:r>
              <a:rPr sz="2000">
                <a:latin typeface="黑体"/>
                <a:cs typeface="黑体"/>
              </a:rPr>
              <a:t>入党申请人在递交入党申请书一周内进行公示，公示时间为</a:t>
            </a:r>
            <a:r>
              <a:rPr sz="2000" spc="-50">
                <a:latin typeface="黑体"/>
                <a:cs typeface="黑体"/>
              </a:rPr>
              <a:t>7</a:t>
            </a:r>
            <a:r>
              <a:rPr sz="2000" spc="-5">
                <a:latin typeface="黑体"/>
                <a:cs typeface="黑体"/>
              </a:rPr>
              <a:t>天；入党积极分子在确定为入党积极分子在一周内进行公示，公示</a:t>
            </a:r>
            <a:r>
              <a:rPr sz="2000">
                <a:latin typeface="黑体"/>
                <a:cs typeface="黑体"/>
              </a:rPr>
              <a:t>时间为7</a:t>
            </a:r>
            <a:r>
              <a:rPr sz="2000" spc="-5">
                <a:latin typeface="黑体"/>
                <a:cs typeface="黑体"/>
              </a:rPr>
              <a:t>天；拟接收为预备党员的发展对象或拟转为正式党员的预</a:t>
            </a:r>
            <a:r>
              <a:rPr sz="2000">
                <a:latin typeface="黑体"/>
                <a:cs typeface="黑体"/>
              </a:rPr>
              <a:t>备党员，在召开支部大会前一周内进行公示，公示时间为7</a:t>
            </a:r>
            <a:r>
              <a:rPr sz="2000" spc="-25">
                <a:latin typeface="黑体"/>
                <a:cs typeface="黑体"/>
              </a:rPr>
              <a:t>天。</a:t>
            </a:r>
            <a:endParaRPr sz="2000">
              <a:latin typeface="黑体"/>
              <a:cs typeface="黑体"/>
            </a:endParaRPr>
          </a:p>
        </p:txBody>
      </p:sp>
      <p:sp>
        <p:nvSpPr>
          <p:cNvPr id="3" name="object 3"/>
          <p:cNvSpPr txBox="1">
            <a:spLocks noGrp="1"/>
          </p:cNvSpPr>
          <p:nvPr>
            <p:ph type="title"/>
          </p:nvPr>
        </p:nvSpPr>
        <p:spPr>
          <a:xfrm>
            <a:off x="1261427" y="224790"/>
            <a:ext cx="3581400" cy="452120"/>
          </a:xfrm>
          <a:prstGeom prst="rect">
            <a:avLst/>
          </a:prstGeom>
        </p:spPr>
        <p:txBody>
          <a:bodyPr vert="horz" wrap="square" lIns="0" tIns="12700" rIns="0" bIns="0" rtlCol="0">
            <a:spAutoFit/>
          </a:bodyPr>
          <a:lstStyle/>
          <a:p>
            <a:pPr marL="12700">
              <a:lnSpc>
                <a:spcPct val="100000"/>
              </a:lnSpc>
              <a:spcBef>
                <a:spcPts val="100"/>
              </a:spcBef>
            </a:pPr>
            <a:r>
              <a:rPr spc="-5">
                <a:solidFill>
                  <a:srgbClr val="FFFF00"/>
                </a:solidFill>
              </a:rPr>
              <a:t>阳煤集团发展党员体系</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9927" y="1145635"/>
            <a:ext cx="7391400" cy="4463415"/>
          </a:xfrm>
          <a:prstGeom prst="rect">
            <a:avLst/>
          </a:prstGeom>
        </p:spPr>
        <p:txBody>
          <a:bodyPr vert="horz" wrap="square" lIns="0" tIns="91440" rIns="0" bIns="0" rtlCol="0">
            <a:spAutoFit/>
          </a:bodyPr>
          <a:lstStyle/>
          <a:p>
            <a:pPr marL="520065">
              <a:lnSpc>
                <a:spcPct val="100000"/>
              </a:lnSpc>
              <a:spcBef>
                <a:spcPts val="720"/>
              </a:spcBef>
            </a:pPr>
            <a:r>
              <a:rPr sz="2000" spc="-10">
                <a:latin typeface="黑体"/>
                <a:cs typeface="黑体"/>
              </a:rPr>
              <a:t>三、审查制度</a:t>
            </a:r>
            <a:endParaRPr sz="2000">
              <a:latin typeface="黑体"/>
              <a:cs typeface="黑体"/>
            </a:endParaRPr>
          </a:p>
          <a:p>
            <a:pPr marL="12700" marR="5080" indent="508000">
              <a:lnSpc>
                <a:spcPct val="111800"/>
              </a:lnSpc>
              <a:spcBef>
                <a:spcPts val="340"/>
              </a:spcBef>
            </a:pPr>
            <a:r>
              <a:rPr sz="2000" spc="-5">
                <a:latin typeface="黑体"/>
                <a:cs typeface="黑体"/>
              </a:rPr>
              <a:t>掌握发展对象的政治历史情况、培养教育考察情况和遵纪守法</a:t>
            </a:r>
            <a:r>
              <a:rPr sz="2000" spc="-25">
                <a:latin typeface="黑体"/>
                <a:cs typeface="黑体"/>
              </a:rPr>
              <a:t>情况</a:t>
            </a:r>
            <a:endParaRPr sz="2000">
              <a:latin typeface="黑体"/>
              <a:cs typeface="黑体"/>
            </a:endParaRPr>
          </a:p>
          <a:p>
            <a:pPr marL="926465">
              <a:lnSpc>
                <a:spcPct val="100000"/>
              </a:lnSpc>
              <a:spcBef>
                <a:spcPts val="1055"/>
              </a:spcBef>
            </a:pPr>
            <a:r>
              <a:rPr sz="2000">
                <a:latin typeface="黑体"/>
                <a:cs typeface="黑体"/>
              </a:rPr>
              <a:t>（一）</a:t>
            </a:r>
            <a:r>
              <a:rPr sz="2000" spc="-15">
                <a:latin typeface="黑体"/>
                <a:cs typeface="黑体"/>
              </a:rPr>
              <a:t>政治审查</a:t>
            </a:r>
            <a:endParaRPr sz="2000">
              <a:latin typeface="黑体"/>
              <a:cs typeface="黑体"/>
            </a:endParaRPr>
          </a:p>
          <a:p>
            <a:pPr marL="12700" marR="5080" indent="508000">
              <a:lnSpc>
                <a:spcPct val="100000"/>
              </a:lnSpc>
              <a:spcBef>
                <a:spcPts val="675"/>
              </a:spcBef>
            </a:pPr>
            <a:r>
              <a:rPr sz="2000">
                <a:latin typeface="黑体"/>
                <a:cs typeface="黑体"/>
              </a:rPr>
              <a:t>1</a:t>
            </a:r>
            <a:r>
              <a:rPr sz="2000" spc="-5">
                <a:latin typeface="黑体"/>
                <a:cs typeface="黑体"/>
              </a:rPr>
              <a:t>、政治审查内容。主要包括发展对象本人对党的路线方针政策的态度；发展对象本人的政治历史、一贯思想倾向和政治表现，特别是在重大政治斗争中的表现，遵纪守法和遵守社会公德情况；直系亲属和本人关系密切的主要社会关系的现任职务或职业、政治面貌、政治表现以及与本人的关系等。</a:t>
            </a:r>
            <a:endParaRPr sz="2000">
              <a:latin typeface="黑体"/>
              <a:cs typeface="黑体"/>
            </a:endParaRPr>
          </a:p>
          <a:p>
            <a:pPr marL="12700" marR="5080" indent="508000">
              <a:lnSpc>
                <a:spcPct val="100000"/>
              </a:lnSpc>
              <a:spcBef>
                <a:spcPts val="480"/>
              </a:spcBef>
            </a:pPr>
            <a:r>
              <a:rPr sz="2000">
                <a:latin typeface="黑体"/>
                <a:cs typeface="黑体"/>
              </a:rPr>
              <a:t>2</a:t>
            </a:r>
            <a:r>
              <a:rPr sz="2000" spc="-5">
                <a:latin typeface="黑体"/>
                <a:cs typeface="黑体"/>
              </a:rPr>
              <a:t>、政治审查方法。查阅本人人事档案和有关材料；同本人谈话，了解有关情况，核实有关问题；向本人所在单位领导和同事了</a:t>
            </a:r>
            <a:r>
              <a:rPr sz="2000">
                <a:latin typeface="黑体"/>
                <a:cs typeface="黑体"/>
              </a:rPr>
              <a:t>解情况；必要时，可向外地（单位）</a:t>
            </a:r>
            <a:r>
              <a:rPr sz="2000" spc="-5">
                <a:latin typeface="黑体"/>
                <a:cs typeface="黑体"/>
              </a:rPr>
              <a:t>有关组织和人员进行函调或派</a:t>
            </a:r>
            <a:r>
              <a:rPr sz="2000">
                <a:latin typeface="黑体"/>
                <a:cs typeface="黑体"/>
              </a:rPr>
              <a:t>人外出调查（由党委组织部门出具相关介绍信和证明材料）</a:t>
            </a:r>
            <a:r>
              <a:rPr sz="2000" spc="-50">
                <a:latin typeface="黑体"/>
                <a:cs typeface="黑体"/>
              </a:rPr>
              <a:t>。</a:t>
            </a:r>
            <a:endParaRPr sz="2000">
              <a:latin typeface="黑体"/>
              <a:cs typeface="黑体"/>
            </a:endParaRPr>
          </a:p>
        </p:txBody>
      </p:sp>
      <p:sp>
        <p:nvSpPr>
          <p:cNvPr id="3" name="object 3"/>
          <p:cNvSpPr txBox="1">
            <a:spLocks noGrp="1"/>
          </p:cNvSpPr>
          <p:nvPr>
            <p:ph type="title"/>
          </p:nvPr>
        </p:nvSpPr>
        <p:spPr>
          <a:xfrm>
            <a:off x="1261427" y="224790"/>
            <a:ext cx="3581400" cy="452120"/>
          </a:xfrm>
          <a:prstGeom prst="rect">
            <a:avLst/>
          </a:prstGeom>
        </p:spPr>
        <p:txBody>
          <a:bodyPr vert="horz" wrap="square" lIns="0" tIns="12700" rIns="0" bIns="0" rtlCol="0">
            <a:spAutoFit/>
          </a:bodyPr>
          <a:lstStyle/>
          <a:p>
            <a:pPr marL="12700">
              <a:lnSpc>
                <a:spcPct val="100000"/>
              </a:lnSpc>
              <a:spcBef>
                <a:spcPts val="100"/>
              </a:spcBef>
            </a:pPr>
            <a:r>
              <a:rPr spc="-5">
                <a:solidFill>
                  <a:srgbClr val="FFFF00"/>
                </a:solidFill>
              </a:rPr>
              <a:t>阳煤集团发展党员体系</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9927" y="1009110"/>
            <a:ext cx="7391400" cy="5487035"/>
          </a:xfrm>
          <a:prstGeom prst="rect">
            <a:avLst/>
          </a:prstGeom>
        </p:spPr>
        <p:txBody>
          <a:bodyPr vert="horz" wrap="square" lIns="0" tIns="91440" rIns="0" bIns="0" rtlCol="0">
            <a:spAutoFit/>
          </a:bodyPr>
          <a:lstStyle/>
          <a:p>
            <a:pPr marL="520065">
              <a:lnSpc>
                <a:spcPct val="100000"/>
              </a:lnSpc>
              <a:spcBef>
                <a:spcPts val="720"/>
              </a:spcBef>
            </a:pPr>
            <a:r>
              <a:rPr sz="2000">
                <a:latin typeface="黑体"/>
                <a:cs typeface="黑体"/>
              </a:rPr>
              <a:t>（二）</a:t>
            </a:r>
            <a:r>
              <a:rPr sz="2000" spc="-25">
                <a:latin typeface="黑体"/>
                <a:cs typeface="黑体"/>
              </a:rPr>
              <a:t>预审</a:t>
            </a:r>
            <a:endParaRPr sz="2000">
              <a:latin typeface="黑体"/>
              <a:cs typeface="黑体"/>
            </a:endParaRPr>
          </a:p>
          <a:p>
            <a:pPr marL="12700" marR="5080" indent="508000">
              <a:lnSpc>
                <a:spcPct val="100000"/>
              </a:lnSpc>
              <a:spcBef>
                <a:spcPts val="625"/>
              </a:spcBef>
            </a:pPr>
            <a:r>
              <a:rPr sz="2000">
                <a:latin typeface="黑体"/>
                <a:cs typeface="黑体"/>
              </a:rPr>
              <a:t>1、预审的内容。（1）入党材料是否齐全、清楚。（2）</a:t>
            </a:r>
            <a:r>
              <a:rPr sz="2000" spc="-25">
                <a:latin typeface="黑体"/>
                <a:cs typeface="黑体"/>
              </a:rPr>
              <a:t>是否</a:t>
            </a:r>
            <a:r>
              <a:rPr sz="2000" spc="-5">
                <a:latin typeface="黑体"/>
                <a:cs typeface="黑体"/>
              </a:rPr>
              <a:t>经过一年以上的培养教育和考察，培养教育和考察的措施是否扎实</a:t>
            </a:r>
            <a:r>
              <a:rPr sz="2000">
                <a:latin typeface="黑体"/>
                <a:cs typeface="黑体"/>
              </a:rPr>
              <a:t>有效。（3）</a:t>
            </a:r>
            <a:r>
              <a:rPr sz="2000" spc="-5">
                <a:latin typeface="黑体"/>
                <a:cs typeface="黑体"/>
              </a:rPr>
              <a:t>是否经过政治审查，重要问题是否查清，本人主要经</a:t>
            </a:r>
            <a:r>
              <a:rPr sz="2000">
                <a:latin typeface="黑体"/>
                <a:cs typeface="黑体"/>
              </a:rPr>
              <a:t>理、直系亲属和主要社会关系情况是否清楚。（4）</a:t>
            </a:r>
            <a:r>
              <a:rPr sz="2000" spc="-10">
                <a:latin typeface="黑体"/>
                <a:cs typeface="黑体"/>
              </a:rPr>
              <a:t>是否广泛听取</a:t>
            </a:r>
            <a:r>
              <a:rPr sz="2000">
                <a:latin typeface="黑体"/>
                <a:cs typeface="黑体"/>
              </a:rPr>
              <a:t>党内外群众意见，群众反映是否好，群众威信是否高。（5）</a:t>
            </a:r>
            <a:r>
              <a:rPr sz="2000" spc="-25">
                <a:latin typeface="黑体"/>
                <a:cs typeface="黑体"/>
              </a:rPr>
              <a:t>入党</a:t>
            </a:r>
            <a:r>
              <a:rPr sz="2000">
                <a:latin typeface="黑体"/>
                <a:cs typeface="黑体"/>
              </a:rPr>
              <a:t>信念是否坚定，入党动机是否端正。（6）</a:t>
            </a:r>
            <a:r>
              <a:rPr sz="2000" spc="-5">
                <a:latin typeface="黑体"/>
                <a:cs typeface="黑体"/>
              </a:rPr>
              <a:t>工作、学习等方面表现是否突出，先进性是否明显。</a:t>
            </a:r>
            <a:endParaRPr sz="2000">
              <a:latin typeface="黑体"/>
              <a:cs typeface="黑体"/>
            </a:endParaRPr>
          </a:p>
          <a:p>
            <a:pPr marL="12700" marR="5080" indent="508000">
              <a:lnSpc>
                <a:spcPct val="100000"/>
              </a:lnSpc>
              <a:spcBef>
                <a:spcPts val="480"/>
              </a:spcBef>
            </a:pPr>
            <a:r>
              <a:rPr sz="2000">
                <a:latin typeface="黑体"/>
                <a:cs typeface="黑体"/>
              </a:rPr>
              <a:t>2、预审的程序。（1）</a:t>
            </a:r>
            <a:r>
              <a:rPr sz="2000" spc="-5">
                <a:latin typeface="黑体"/>
                <a:cs typeface="黑体"/>
              </a:rPr>
              <a:t>党支部将拟发展对象的相关材料报基层</a:t>
            </a:r>
            <a:r>
              <a:rPr sz="2000">
                <a:latin typeface="黑体"/>
                <a:cs typeface="黑体"/>
              </a:rPr>
              <a:t>党委初审。（2）</a:t>
            </a:r>
            <a:r>
              <a:rPr sz="2000" spc="-5">
                <a:latin typeface="黑体"/>
                <a:cs typeface="黑体"/>
              </a:rPr>
              <a:t>由党委组织员也可由党委指派专人到发展对象所在单位召开党员和群众参加的座谈会，征求意见，考察入党积极分</a:t>
            </a:r>
            <a:r>
              <a:rPr sz="2000">
                <a:latin typeface="黑体"/>
                <a:cs typeface="黑体"/>
              </a:rPr>
              <a:t>子的思想和现实表现。（3）</a:t>
            </a:r>
            <a:r>
              <a:rPr sz="2000" spc="-5">
                <a:latin typeface="黑体"/>
                <a:cs typeface="黑体"/>
              </a:rPr>
              <a:t>基层党委对发展对象审查后，将预审情况填入相关预审记录。</a:t>
            </a:r>
            <a:endParaRPr sz="2000">
              <a:latin typeface="黑体"/>
              <a:cs typeface="黑体"/>
            </a:endParaRPr>
          </a:p>
          <a:p>
            <a:pPr marL="12700" marR="5080" indent="508000">
              <a:lnSpc>
                <a:spcPct val="100000"/>
              </a:lnSpc>
              <a:spcBef>
                <a:spcPts val="480"/>
              </a:spcBef>
            </a:pPr>
            <a:r>
              <a:rPr sz="2000">
                <a:latin typeface="黑体"/>
                <a:cs typeface="黑体"/>
              </a:rPr>
              <a:t>3</a:t>
            </a:r>
            <a:r>
              <a:rPr sz="2000" spc="-5">
                <a:latin typeface="黑体"/>
                <a:cs typeface="黑体"/>
              </a:rPr>
              <a:t>、预审工作由具有审批权限的基层党委负责。对党支部呈报</a:t>
            </a:r>
            <a:r>
              <a:rPr sz="2000">
                <a:latin typeface="黑体"/>
                <a:cs typeface="黑体"/>
              </a:rPr>
              <a:t>的发展对象的入党材料，要在15</a:t>
            </a:r>
            <a:r>
              <a:rPr sz="2000" spc="-5">
                <a:latin typeface="黑体"/>
                <a:cs typeface="黑体"/>
              </a:rPr>
              <a:t>日内进行审查。审查结果以书面形式通知党支部，并向审查合格的发展对象发放《中国共产党入党志</a:t>
            </a:r>
            <a:r>
              <a:rPr sz="2000" spc="-15">
                <a:latin typeface="黑体"/>
                <a:cs typeface="黑体"/>
              </a:rPr>
              <a:t>愿书》。</a:t>
            </a:r>
            <a:endParaRPr sz="2000">
              <a:latin typeface="黑体"/>
              <a:cs typeface="黑体"/>
            </a:endParaRPr>
          </a:p>
        </p:txBody>
      </p:sp>
      <p:sp>
        <p:nvSpPr>
          <p:cNvPr id="3" name="object 3"/>
          <p:cNvSpPr txBox="1">
            <a:spLocks noGrp="1"/>
          </p:cNvSpPr>
          <p:nvPr>
            <p:ph type="title"/>
          </p:nvPr>
        </p:nvSpPr>
        <p:spPr>
          <a:xfrm>
            <a:off x="1261427" y="224790"/>
            <a:ext cx="3581400" cy="452120"/>
          </a:xfrm>
          <a:prstGeom prst="rect">
            <a:avLst/>
          </a:prstGeom>
        </p:spPr>
        <p:txBody>
          <a:bodyPr vert="horz" wrap="square" lIns="0" tIns="12700" rIns="0" bIns="0" rtlCol="0">
            <a:spAutoFit/>
          </a:bodyPr>
          <a:lstStyle/>
          <a:p>
            <a:pPr marL="12700">
              <a:lnSpc>
                <a:spcPct val="100000"/>
              </a:lnSpc>
              <a:spcBef>
                <a:spcPts val="100"/>
              </a:spcBef>
            </a:pPr>
            <a:r>
              <a:rPr spc="-5">
                <a:solidFill>
                  <a:srgbClr val="FFFF00"/>
                </a:solidFill>
              </a:rPr>
              <a:t>阳煤集团发展党员体系</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9927" y="1145635"/>
            <a:ext cx="7391400" cy="2743835"/>
          </a:xfrm>
          <a:prstGeom prst="rect">
            <a:avLst/>
          </a:prstGeom>
        </p:spPr>
        <p:txBody>
          <a:bodyPr vert="horz" wrap="square" lIns="0" tIns="91440" rIns="0" bIns="0" rtlCol="0">
            <a:spAutoFit/>
          </a:bodyPr>
          <a:lstStyle/>
          <a:p>
            <a:pPr marL="520065">
              <a:lnSpc>
                <a:spcPct val="100000"/>
              </a:lnSpc>
              <a:spcBef>
                <a:spcPts val="720"/>
              </a:spcBef>
            </a:pPr>
            <a:r>
              <a:rPr sz="2000">
                <a:latin typeface="黑体"/>
                <a:cs typeface="黑体"/>
              </a:rPr>
              <a:t>（三）</a:t>
            </a:r>
            <a:r>
              <a:rPr sz="2000" spc="-25">
                <a:latin typeface="黑体"/>
                <a:cs typeface="黑体"/>
              </a:rPr>
              <a:t>会审</a:t>
            </a:r>
            <a:endParaRPr sz="2000">
              <a:latin typeface="黑体"/>
              <a:cs typeface="黑体"/>
            </a:endParaRPr>
          </a:p>
          <a:p>
            <a:pPr marL="12700" marR="5080" indent="508000">
              <a:lnSpc>
                <a:spcPct val="100000"/>
              </a:lnSpc>
              <a:spcBef>
                <a:spcPts val="625"/>
              </a:spcBef>
            </a:pPr>
            <a:r>
              <a:rPr sz="2000">
                <a:latin typeface="黑体"/>
                <a:cs typeface="黑体"/>
              </a:rPr>
              <a:t>1</a:t>
            </a:r>
            <a:r>
              <a:rPr sz="2000" spc="-5">
                <a:latin typeface="黑体"/>
                <a:cs typeface="黑体"/>
              </a:rPr>
              <a:t>、听取有关执纪执法部门对发展对象的意见，相关部门主要包括：计划生育、综合治理、纪检监察、安全监察、人力资源等部</a:t>
            </a:r>
            <a:r>
              <a:rPr sz="2000" spc="-25">
                <a:latin typeface="黑体"/>
                <a:cs typeface="黑体"/>
              </a:rPr>
              <a:t>门。</a:t>
            </a:r>
            <a:endParaRPr sz="2000">
              <a:latin typeface="黑体"/>
              <a:cs typeface="黑体"/>
            </a:endParaRPr>
          </a:p>
          <a:p>
            <a:pPr marL="12700" marR="132080" indent="508000">
              <a:lnSpc>
                <a:spcPct val="100000"/>
              </a:lnSpc>
              <a:spcBef>
                <a:spcPts val="480"/>
              </a:spcBef>
            </a:pPr>
            <a:r>
              <a:rPr sz="2000">
                <a:latin typeface="黑体"/>
                <a:cs typeface="黑体"/>
              </a:rPr>
              <a:t>2</a:t>
            </a:r>
            <a:r>
              <a:rPr sz="2000" spc="-5">
                <a:latin typeface="黑体"/>
                <a:cs typeface="黑体"/>
              </a:rPr>
              <a:t>、负责审查的有关执纪执法部门要认真负责，审查发展对象有无违规违纪违法等行为，将审查意见填入有关会审记录。</a:t>
            </a:r>
            <a:endParaRPr sz="2000">
              <a:latin typeface="黑体"/>
              <a:cs typeface="黑体"/>
            </a:endParaRPr>
          </a:p>
          <a:p>
            <a:pPr marL="12700" marR="132080" indent="508000">
              <a:lnSpc>
                <a:spcPct val="100000"/>
              </a:lnSpc>
              <a:spcBef>
                <a:spcPts val="480"/>
              </a:spcBef>
            </a:pPr>
            <a:r>
              <a:rPr sz="2000">
                <a:latin typeface="黑体"/>
                <a:cs typeface="黑体"/>
              </a:rPr>
              <a:t>3</a:t>
            </a:r>
            <a:r>
              <a:rPr sz="2000" spc="-5">
                <a:latin typeface="黑体"/>
                <a:cs typeface="黑体"/>
              </a:rPr>
              <a:t>、会审工作由具有审批权限的基层党委负责，由党委组织部门具体协调有关工作。</a:t>
            </a:r>
            <a:endParaRPr sz="2000">
              <a:latin typeface="黑体"/>
              <a:cs typeface="黑体"/>
            </a:endParaRPr>
          </a:p>
        </p:txBody>
      </p:sp>
      <p:sp>
        <p:nvSpPr>
          <p:cNvPr id="3" name="object 3"/>
          <p:cNvSpPr txBox="1">
            <a:spLocks noGrp="1"/>
          </p:cNvSpPr>
          <p:nvPr>
            <p:ph type="title"/>
          </p:nvPr>
        </p:nvSpPr>
        <p:spPr>
          <a:xfrm>
            <a:off x="1261427" y="224790"/>
            <a:ext cx="3581400" cy="452120"/>
          </a:xfrm>
          <a:prstGeom prst="rect">
            <a:avLst/>
          </a:prstGeom>
        </p:spPr>
        <p:txBody>
          <a:bodyPr vert="horz" wrap="square" lIns="0" tIns="12700" rIns="0" bIns="0" rtlCol="0">
            <a:spAutoFit/>
          </a:bodyPr>
          <a:lstStyle/>
          <a:p>
            <a:pPr marL="12700">
              <a:lnSpc>
                <a:spcPct val="100000"/>
              </a:lnSpc>
              <a:spcBef>
                <a:spcPts val="100"/>
              </a:spcBef>
            </a:pPr>
            <a:r>
              <a:rPr spc="-5">
                <a:solidFill>
                  <a:srgbClr val="FFFF00"/>
                </a:solidFill>
              </a:rPr>
              <a:t>阳煤集团发展党员体系</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9927" y="1145635"/>
            <a:ext cx="7645400" cy="5304155"/>
          </a:xfrm>
          <a:prstGeom prst="rect">
            <a:avLst/>
          </a:prstGeom>
        </p:spPr>
        <p:txBody>
          <a:bodyPr vert="horz" wrap="square" lIns="0" tIns="91440" rIns="0" bIns="0" rtlCol="0">
            <a:spAutoFit/>
          </a:bodyPr>
          <a:lstStyle/>
          <a:p>
            <a:pPr marL="520065">
              <a:lnSpc>
                <a:spcPct val="100000"/>
              </a:lnSpc>
              <a:spcBef>
                <a:spcPts val="720"/>
              </a:spcBef>
            </a:pPr>
            <a:r>
              <a:rPr sz="2000" spc="-10">
                <a:latin typeface="黑体"/>
                <a:cs typeface="黑体"/>
              </a:rPr>
              <a:t>四、票决制度</a:t>
            </a:r>
            <a:endParaRPr sz="2000">
              <a:latin typeface="黑体"/>
              <a:cs typeface="黑体"/>
            </a:endParaRPr>
          </a:p>
          <a:p>
            <a:pPr marL="520065">
              <a:lnSpc>
                <a:spcPct val="100000"/>
              </a:lnSpc>
              <a:spcBef>
                <a:spcPts val="625"/>
              </a:spcBef>
            </a:pPr>
            <a:r>
              <a:rPr sz="2000">
                <a:latin typeface="黑体"/>
                <a:cs typeface="黑体"/>
              </a:rPr>
              <a:t>（一）</a:t>
            </a:r>
            <a:r>
              <a:rPr sz="2000" spc="-15">
                <a:latin typeface="黑体"/>
                <a:cs typeface="黑体"/>
              </a:rPr>
              <a:t>适用对象</a:t>
            </a:r>
            <a:endParaRPr sz="2000">
              <a:latin typeface="黑体"/>
              <a:cs typeface="黑体"/>
            </a:endParaRPr>
          </a:p>
          <a:p>
            <a:pPr marL="12700" marR="259079" indent="508000">
              <a:lnSpc>
                <a:spcPct val="100000"/>
              </a:lnSpc>
              <a:spcBef>
                <a:spcPts val="480"/>
              </a:spcBef>
            </a:pPr>
            <a:r>
              <a:rPr sz="2000" spc="-5">
                <a:latin typeface="黑体"/>
                <a:cs typeface="黑体"/>
              </a:rPr>
              <a:t>经过党组织一年以上的培养考察，拟提交支部大会讨论、表决是否接收为预备党员的发展对象。</a:t>
            </a:r>
            <a:endParaRPr sz="2000">
              <a:latin typeface="黑体"/>
              <a:cs typeface="黑体"/>
            </a:endParaRPr>
          </a:p>
          <a:p>
            <a:pPr marL="12700" marR="259079" indent="508000">
              <a:lnSpc>
                <a:spcPct val="100000"/>
              </a:lnSpc>
              <a:spcBef>
                <a:spcPts val="480"/>
              </a:spcBef>
            </a:pPr>
            <a:r>
              <a:rPr sz="2000" spc="-5">
                <a:latin typeface="黑体"/>
                <a:cs typeface="黑体"/>
              </a:rPr>
              <a:t>预备期满或延长预备期满，拟提交支部大会讨论、表决能否转</a:t>
            </a:r>
            <a:r>
              <a:rPr sz="2000" spc="-10">
                <a:latin typeface="黑体"/>
                <a:cs typeface="黑体"/>
              </a:rPr>
              <a:t>正的预备党员。</a:t>
            </a:r>
            <a:endParaRPr sz="2000">
              <a:latin typeface="黑体"/>
              <a:cs typeface="黑体"/>
            </a:endParaRPr>
          </a:p>
          <a:p>
            <a:pPr marL="520065">
              <a:lnSpc>
                <a:spcPct val="100000"/>
              </a:lnSpc>
              <a:spcBef>
                <a:spcPts val="480"/>
              </a:spcBef>
            </a:pPr>
            <a:r>
              <a:rPr sz="2000">
                <a:latin typeface="黑体"/>
                <a:cs typeface="黑体"/>
              </a:rPr>
              <a:t>（二）</a:t>
            </a:r>
            <a:r>
              <a:rPr sz="2000" spc="-15">
                <a:latin typeface="黑体"/>
                <a:cs typeface="黑体"/>
              </a:rPr>
              <a:t>基本原则</a:t>
            </a:r>
            <a:endParaRPr sz="2000">
              <a:latin typeface="黑体"/>
              <a:cs typeface="黑体"/>
            </a:endParaRPr>
          </a:p>
          <a:p>
            <a:pPr marL="12700" marR="5080" indent="508000">
              <a:lnSpc>
                <a:spcPct val="100000"/>
              </a:lnSpc>
              <a:spcBef>
                <a:spcPts val="480"/>
              </a:spcBef>
            </a:pPr>
            <a:r>
              <a:rPr sz="2000" spc="-5">
                <a:latin typeface="黑体"/>
                <a:cs typeface="黑体"/>
              </a:rPr>
              <a:t>客观公正原则。一人一票原则。唯一意愿原则。逐一表决原则。</a:t>
            </a:r>
            <a:r>
              <a:rPr sz="2000" spc="-10">
                <a:latin typeface="黑体"/>
                <a:cs typeface="黑体"/>
              </a:rPr>
              <a:t>超过半数原则。</a:t>
            </a:r>
            <a:endParaRPr sz="2000">
              <a:latin typeface="黑体"/>
              <a:cs typeface="黑体"/>
            </a:endParaRPr>
          </a:p>
          <a:p>
            <a:pPr marL="520065">
              <a:lnSpc>
                <a:spcPct val="100000"/>
              </a:lnSpc>
              <a:spcBef>
                <a:spcPts val="480"/>
              </a:spcBef>
            </a:pPr>
            <a:r>
              <a:rPr sz="2000">
                <a:latin typeface="黑体"/>
                <a:cs typeface="黑体"/>
              </a:rPr>
              <a:t>（三）</a:t>
            </a:r>
            <a:r>
              <a:rPr sz="2000" spc="-15">
                <a:latin typeface="黑体"/>
                <a:cs typeface="黑体"/>
              </a:rPr>
              <a:t>组织程序</a:t>
            </a:r>
            <a:endParaRPr sz="2000">
              <a:latin typeface="黑体"/>
              <a:cs typeface="黑体"/>
            </a:endParaRPr>
          </a:p>
          <a:p>
            <a:pPr marL="12700" marR="386080" indent="508000">
              <a:lnSpc>
                <a:spcPct val="100000"/>
              </a:lnSpc>
              <a:spcBef>
                <a:spcPts val="480"/>
              </a:spcBef>
            </a:pPr>
            <a:r>
              <a:rPr sz="2000">
                <a:latin typeface="黑体"/>
                <a:cs typeface="黑体"/>
              </a:rPr>
              <a:t>1</a:t>
            </a:r>
            <a:r>
              <a:rPr sz="2000" spc="-5">
                <a:latin typeface="黑体"/>
                <a:cs typeface="黑体"/>
              </a:rPr>
              <a:t>、与会党员进行充分讨论以后，由支部书记或组织委员将签名盖章后的表决票分发到有表决权的党员手中。</a:t>
            </a:r>
            <a:endParaRPr sz="2000">
              <a:latin typeface="黑体"/>
              <a:cs typeface="黑体"/>
            </a:endParaRPr>
          </a:p>
          <a:p>
            <a:pPr marL="520065">
              <a:lnSpc>
                <a:spcPct val="100000"/>
              </a:lnSpc>
              <a:spcBef>
                <a:spcPts val="480"/>
              </a:spcBef>
            </a:pPr>
            <a:r>
              <a:rPr sz="2000">
                <a:latin typeface="黑体"/>
                <a:cs typeface="黑体"/>
              </a:rPr>
              <a:t>2</a:t>
            </a:r>
            <a:r>
              <a:rPr sz="2000" spc="-5">
                <a:latin typeface="黑体"/>
                <a:cs typeface="黑体"/>
              </a:rPr>
              <a:t>、与会党员根据自己的意见填写表决票。</a:t>
            </a:r>
            <a:endParaRPr sz="2000">
              <a:latin typeface="黑体"/>
              <a:cs typeface="黑体"/>
            </a:endParaRPr>
          </a:p>
          <a:p>
            <a:pPr marL="520065">
              <a:lnSpc>
                <a:spcPct val="100000"/>
              </a:lnSpc>
              <a:spcBef>
                <a:spcPts val="480"/>
              </a:spcBef>
            </a:pPr>
            <a:r>
              <a:rPr sz="2000">
                <a:latin typeface="黑体"/>
                <a:cs typeface="黑体"/>
              </a:rPr>
              <a:t>3</a:t>
            </a:r>
            <a:r>
              <a:rPr sz="2000" spc="-5">
                <a:latin typeface="黑体"/>
                <a:cs typeface="黑体"/>
              </a:rPr>
              <a:t>、支部书记和组织委员统一收回表决票。</a:t>
            </a:r>
            <a:endParaRPr sz="2000">
              <a:latin typeface="黑体"/>
              <a:cs typeface="黑体"/>
            </a:endParaRPr>
          </a:p>
          <a:p>
            <a:pPr marL="520065">
              <a:lnSpc>
                <a:spcPct val="100000"/>
              </a:lnSpc>
              <a:spcBef>
                <a:spcPts val="480"/>
              </a:spcBef>
            </a:pPr>
            <a:r>
              <a:rPr sz="2000">
                <a:latin typeface="黑体"/>
                <a:cs typeface="黑体"/>
              </a:rPr>
              <a:t>4</a:t>
            </a:r>
            <a:r>
              <a:rPr sz="2000" spc="-5">
                <a:latin typeface="黑体"/>
                <a:cs typeface="黑体"/>
              </a:rPr>
              <a:t>、支部书记和组织委员当场统计表决结果。</a:t>
            </a:r>
            <a:endParaRPr sz="2000">
              <a:latin typeface="黑体"/>
              <a:cs typeface="黑体"/>
            </a:endParaRPr>
          </a:p>
        </p:txBody>
      </p:sp>
      <p:sp>
        <p:nvSpPr>
          <p:cNvPr id="3" name="object 3"/>
          <p:cNvSpPr txBox="1">
            <a:spLocks noGrp="1"/>
          </p:cNvSpPr>
          <p:nvPr>
            <p:ph type="title"/>
          </p:nvPr>
        </p:nvSpPr>
        <p:spPr>
          <a:xfrm>
            <a:off x="1261427" y="224790"/>
            <a:ext cx="3581400" cy="452120"/>
          </a:xfrm>
          <a:prstGeom prst="rect">
            <a:avLst/>
          </a:prstGeom>
        </p:spPr>
        <p:txBody>
          <a:bodyPr vert="horz" wrap="square" lIns="0" tIns="12700" rIns="0" bIns="0" rtlCol="0">
            <a:spAutoFit/>
          </a:bodyPr>
          <a:lstStyle/>
          <a:p>
            <a:pPr marL="12700">
              <a:lnSpc>
                <a:spcPct val="100000"/>
              </a:lnSpc>
              <a:spcBef>
                <a:spcPts val="100"/>
              </a:spcBef>
            </a:pPr>
            <a:r>
              <a:rPr spc="-5">
                <a:solidFill>
                  <a:srgbClr val="FFFF00"/>
                </a:solidFill>
              </a:rPr>
              <a:t>阳煤集团发展党员体系</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9927" y="1145635"/>
            <a:ext cx="7391400" cy="4999355"/>
          </a:xfrm>
          <a:prstGeom prst="rect">
            <a:avLst/>
          </a:prstGeom>
        </p:spPr>
        <p:txBody>
          <a:bodyPr vert="horz" wrap="square" lIns="0" tIns="91440" rIns="0" bIns="0" rtlCol="0">
            <a:spAutoFit/>
          </a:bodyPr>
          <a:lstStyle/>
          <a:p>
            <a:pPr marL="520065">
              <a:lnSpc>
                <a:spcPct val="100000"/>
              </a:lnSpc>
              <a:spcBef>
                <a:spcPts val="720"/>
              </a:spcBef>
            </a:pPr>
            <a:r>
              <a:rPr sz="2000" spc="-10">
                <a:latin typeface="黑体"/>
                <a:cs typeface="黑体"/>
              </a:rPr>
              <a:t>五、备案制度</a:t>
            </a:r>
            <a:endParaRPr sz="2000">
              <a:latin typeface="黑体"/>
              <a:cs typeface="黑体"/>
            </a:endParaRPr>
          </a:p>
          <a:p>
            <a:pPr marL="520065" marR="4958080">
              <a:lnSpc>
                <a:spcPct val="120000"/>
              </a:lnSpc>
              <a:spcBef>
                <a:spcPts val="145"/>
              </a:spcBef>
            </a:pPr>
            <a:r>
              <a:rPr sz="2000">
                <a:latin typeface="黑体"/>
                <a:cs typeface="黑体"/>
              </a:rPr>
              <a:t>（一）</a:t>
            </a:r>
            <a:r>
              <a:rPr sz="2000" spc="-15">
                <a:latin typeface="黑体"/>
                <a:cs typeface="黑体"/>
              </a:rPr>
              <a:t>适用对象</a:t>
            </a:r>
            <a:r>
              <a:rPr sz="2000" spc="-50">
                <a:latin typeface="黑体"/>
                <a:cs typeface="黑体"/>
              </a:rPr>
              <a:t> </a:t>
            </a:r>
            <a:r>
              <a:rPr sz="2000">
                <a:latin typeface="黑体"/>
                <a:cs typeface="黑体"/>
              </a:rPr>
              <a:t>1</a:t>
            </a:r>
            <a:r>
              <a:rPr sz="2000" spc="-10">
                <a:latin typeface="黑体"/>
                <a:cs typeface="黑体"/>
              </a:rPr>
              <a:t>、入党申请人。</a:t>
            </a:r>
            <a:endParaRPr sz="2000">
              <a:latin typeface="黑体"/>
              <a:cs typeface="黑体"/>
            </a:endParaRPr>
          </a:p>
          <a:p>
            <a:pPr marL="520065">
              <a:lnSpc>
                <a:spcPct val="100000"/>
              </a:lnSpc>
              <a:spcBef>
                <a:spcPts val="480"/>
              </a:spcBef>
            </a:pPr>
            <a:r>
              <a:rPr sz="2000">
                <a:latin typeface="黑体"/>
                <a:cs typeface="黑体"/>
              </a:rPr>
              <a:t>2</a:t>
            </a:r>
            <a:r>
              <a:rPr sz="2000" spc="-5">
                <a:latin typeface="黑体"/>
                <a:cs typeface="黑体"/>
              </a:rPr>
              <a:t>、经支部委员会研究决定确定的入党积极分子。</a:t>
            </a:r>
            <a:endParaRPr sz="2000">
              <a:latin typeface="黑体"/>
              <a:cs typeface="黑体"/>
            </a:endParaRPr>
          </a:p>
          <a:p>
            <a:pPr marL="520065">
              <a:lnSpc>
                <a:spcPct val="100000"/>
              </a:lnSpc>
              <a:spcBef>
                <a:spcPts val="480"/>
              </a:spcBef>
            </a:pPr>
            <a:r>
              <a:rPr sz="2000">
                <a:latin typeface="黑体"/>
                <a:cs typeface="黑体"/>
              </a:rPr>
              <a:t>3</a:t>
            </a:r>
            <a:r>
              <a:rPr sz="2000" spc="-5">
                <a:latin typeface="黑体"/>
                <a:cs typeface="黑体"/>
              </a:rPr>
              <a:t>、经支部委员会讨论同意拟确定的发展对象。</a:t>
            </a:r>
            <a:endParaRPr sz="2000">
              <a:latin typeface="黑体"/>
              <a:cs typeface="黑体"/>
            </a:endParaRPr>
          </a:p>
          <a:p>
            <a:pPr marL="520065">
              <a:lnSpc>
                <a:spcPct val="100000"/>
              </a:lnSpc>
              <a:spcBef>
                <a:spcPts val="480"/>
              </a:spcBef>
            </a:pPr>
            <a:r>
              <a:rPr sz="2000">
                <a:latin typeface="黑体"/>
                <a:cs typeface="黑体"/>
              </a:rPr>
              <a:t>4</a:t>
            </a:r>
            <a:r>
              <a:rPr sz="2000" spc="-5">
                <a:latin typeface="黑体"/>
                <a:cs typeface="黑体"/>
              </a:rPr>
              <a:t>、经党委审批接收的预备党员。</a:t>
            </a:r>
            <a:endParaRPr sz="2000">
              <a:latin typeface="黑体"/>
              <a:cs typeface="黑体"/>
            </a:endParaRPr>
          </a:p>
          <a:p>
            <a:pPr marL="520065">
              <a:lnSpc>
                <a:spcPct val="100000"/>
              </a:lnSpc>
              <a:spcBef>
                <a:spcPts val="480"/>
              </a:spcBef>
            </a:pPr>
            <a:r>
              <a:rPr sz="2000">
                <a:latin typeface="黑体"/>
                <a:cs typeface="黑体"/>
              </a:rPr>
              <a:t>5</a:t>
            </a:r>
            <a:r>
              <a:rPr sz="2000" spc="-5">
                <a:latin typeface="黑体"/>
                <a:cs typeface="黑体"/>
              </a:rPr>
              <a:t>、经党委审批转正的党员。</a:t>
            </a:r>
            <a:endParaRPr sz="2000">
              <a:latin typeface="黑体"/>
              <a:cs typeface="黑体"/>
            </a:endParaRPr>
          </a:p>
          <a:p>
            <a:pPr marL="520065">
              <a:lnSpc>
                <a:spcPct val="100000"/>
              </a:lnSpc>
              <a:spcBef>
                <a:spcPts val="480"/>
              </a:spcBef>
            </a:pPr>
            <a:r>
              <a:rPr sz="2000">
                <a:latin typeface="黑体"/>
                <a:cs typeface="黑体"/>
              </a:rPr>
              <a:t>（二）</a:t>
            </a:r>
            <a:r>
              <a:rPr sz="2000" spc="-10">
                <a:latin typeface="黑体"/>
                <a:cs typeface="黑体"/>
              </a:rPr>
              <a:t>备案时间要求</a:t>
            </a:r>
            <a:endParaRPr sz="2000">
              <a:latin typeface="黑体"/>
              <a:cs typeface="黑体"/>
            </a:endParaRPr>
          </a:p>
          <a:p>
            <a:pPr marL="12700" marR="132080" indent="508000">
              <a:lnSpc>
                <a:spcPct val="100000"/>
              </a:lnSpc>
              <a:spcBef>
                <a:spcPts val="480"/>
              </a:spcBef>
            </a:pPr>
            <a:r>
              <a:rPr sz="2000">
                <a:latin typeface="黑体"/>
                <a:cs typeface="黑体"/>
              </a:rPr>
              <a:t>入党申请人、入党积极分子、发展对象在每年2</a:t>
            </a:r>
            <a:r>
              <a:rPr sz="2000" spc="-10">
                <a:latin typeface="黑体"/>
                <a:cs typeface="黑体"/>
              </a:rPr>
              <a:t>月前备案，其</a:t>
            </a:r>
            <a:r>
              <a:rPr sz="2000" spc="-5">
                <a:latin typeface="黑体"/>
                <a:cs typeface="黑体"/>
              </a:rPr>
              <a:t>中发展对象经党委备案审查同意后，方可列为发展对象。</a:t>
            </a:r>
            <a:endParaRPr sz="2000">
              <a:latin typeface="黑体"/>
              <a:cs typeface="黑体"/>
            </a:endParaRPr>
          </a:p>
          <a:p>
            <a:pPr marL="12700" marR="5080" indent="508000">
              <a:lnSpc>
                <a:spcPct val="100000"/>
              </a:lnSpc>
              <a:spcBef>
                <a:spcPts val="480"/>
              </a:spcBef>
            </a:pPr>
            <a:r>
              <a:rPr sz="2000" spc="-5">
                <a:latin typeface="黑体"/>
                <a:cs typeface="黑体"/>
              </a:rPr>
              <a:t>经党委审批接收的预备党员和转正的党员，在党委会召开一个月内，报上级党委组织部门备案。。</a:t>
            </a:r>
            <a:endParaRPr sz="2000">
              <a:latin typeface="黑体"/>
              <a:cs typeface="黑体"/>
            </a:endParaRPr>
          </a:p>
          <a:p>
            <a:pPr marL="12700" marR="5080" indent="508000">
              <a:lnSpc>
                <a:spcPct val="100000"/>
              </a:lnSpc>
              <a:spcBef>
                <a:spcPts val="480"/>
              </a:spcBef>
            </a:pPr>
            <a:r>
              <a:rPr sz="2000" spc="-5">
                <a:latin typeface="黑体"/>
                <a:cs typeface="黑体"/>
              </a:rPr>
              <a:t>凡是集团公司范围内发展的新党员和转正的党员各基层党委都须上报集团公司党委组织部备案。</a:t>
            </a:r>
            <a:endParaRPr sz="2000">
              <a:latin typeface="黑体"/>
              <a:cs typeface="黑体"/>
            </a:endParaRPr>
          </a:p>
        </p:txBody>
      </p:sp>
      <p:sp>
        <p:nvSpPr>
          <p:cNvPr id="3" name="object 3"/>
          <p:cNvSpPr txBox="1">
            <a:spLocks noGrp="1"/>
          </p:cNvSpPr>
          <p:nvPr>
            <p:ph type="title"/>
          </p:nvPr>
        </p:nvSpPr>
        <p:spPr>
          <a:xfrm>
            <a:off x="1261427" y="224790"/>
            <a:ext cx="3581400" cy="452120"/>
          </a:xfrm>
          <a:prstGeom prst="rect">
            <a:avLst/>
          </a:prstGeom>
        </p:spPr>
        <p:txBody>
          <a:bodyPr vert="horz" wrap="square" lIns="0" tIns="12700" rIns="0" bIns="0" rtlCol="0">
            <a:spAutoFit/>
          </a:bodyPr>
          <a:lstStyle/>
          <a:p>
            <a:pPr marL="12700">
              <a:lnSpc>
                <a:spcPct val="100000"/>
              </a:lnSpc>
              <a:spcBef>
                <a:spcPts val="100"/>
              </a:spcBef>
            </a:pPr>
            <a:r>
              <a:rPr spc="-5">
                <a:solidFill>
                  <a:srgbClr val="FFFF00"/>
                </a:solidFill>
              </a:rPr>
              <a:t>阳煤集团发展党员体系</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18552" y="278663"/>
            <a:ext cx="6604000" cy="452120"/>
          </a:xfrm>
          <a:prstGeom prst="rect">
            <a:avLst/>
          </a:prstGeom>
        </p:spPr>
        <p:txBody>
          <a:bodyPr vert="horz" wrap="square" lIns="0" tIns="12700" rIns="0" bIns="0" rtlCol="0">
            <a:spAutoFit/>
          </a:bodyPr>
          <a:lstStyle/>
          <a:p>
            <a:pPr marL="12700">
              <a:lnSpc>
                <a:spcPct val="100000"/>
              </a:lnSpc>
              <a:spcBef>
                <a:spcPts val="100"/>
              </a:spcBef>
            </a:pPr>
            <a:r>
              <a:rPr spc="135"/>
              <a:t>第一阶段:</a:t>
            </a:r>
            <a:r>
              <a:rPr spc="-5"/>
              <a:t>入党积极分子的确定和培养教育</a:t>
            </a:r>
          </a:p>
        </p:txBody>
      </p:sp>
      <p:sp>
        <p:nvSpPr>
          <p:cNvPr id="3" name="object 3"/>
          <p:cNvSpPr txBox="1"/>
          <p:nvPr/>
        </p:nvSpPr>
        <p:spPr>
          <a:xfrm>
            <a:off x="474027" y="1361826"/>
            <a:ext cx="8153400" cy="5102860"/>
          </a:xfrm>
          <a:prstGeom prst="rect">
            <a:avLst/>
          </a:prstGeom>
        </p:spPr>
        <p:txBody>
          <a:bodyPr vert="horz" wrap="square" lIns="0" tIns="12700" rIns="0" bIns="0" rtlCol="0">
            <a:spAutoFit/>
          </a:bodyPr>
          <a:lstStyle/>
          <a:p>
            <a:pPr marL="1028065">
              <a:lnSpc>
                <a:spcPct val="100000"/>
              </a:lnSpc>
              <a:spcBef>
                <a:spcPts val="100"/>
              </a:spcBef>
            </a:pPr>
            <a:r>
              <a:rPr sz="2000">
                <a:latin typeface="黑体"/>
                <a:cs typeface="黑体"/>
              </a:rPr>
              <a:t>（一）</a:t>
            </a:r>
            <a:r>
              <a:rPr sz="2000" spc="-5">
                <a:latin typeface="黑体"/>
                <a:cs typeface="黑体"/>
              </a:rPr>
              <a:t>申请入党人向党支部递交入党申请书，一周内进行公示</a:t>
            </a:r>
            <a:endParaRPr sz="2000">
              <a:latin typeface="黑体"/>
              <a:cs typeface="黑体"/>
            </a:endParaRPr>
          </a:p>
          <a:p>
            <a:pPr>
              <a:lnSpc>
                <a:spcPct val="100000"/>
              </a:lnSpc>
            </a:pPr>
            <a:endParaRPr sz="2000">
              <a:latin typeface="黑体"/>
              <a:cs typeface="黑体"/>
            </a:endParaRPr>
          </a:p>
          <a:p>
            <a:pPr marL="520065">
              <a:lnSpc>
                <a:spcPct val="100000"/>
              </a:lnSpc>
              <a:spcBef>
                <a:spcPts val="1410"/>
              </a:spcBef>
            </a:pPr>
            <a:r>
              <a:rPr sz="2000">
                <a:latin typeface="黑体"/>
                <a:cs typeface="黑体"/>
              </a:rPr>
              <a:t>（二）</a:t>
            </a:r>
            <a:r>
              <a:rPr sz="2000" spc="-5">
                <a:latin typeface="黑体"/>
                <a:cs typeface="黑体"/>
              </a:rPr>
              <a:t>党支部派人与申请人谈话，一周内进行。</a:t>
            </a:r>
            <a:endParaRPr sz="2000">
              <a:latin typeface="黑体"/>
              <a:cs typeface="黑体"/>
            </a:endParaRPr>
          </a:p>
          <a:p>
            <a:pPr>
              <a:lnSpc>
                <a:spcPct val="100000"/>
              </a:lnSpc>
              <a:spcBef>
                <a:spcPts val="45"/>
              </a:spcBef>
            </a:pPr>
            <a:endParaRPr sz="2400">
              <a:latin typeface="黑体"/>
              <a:cs typeface="黑体"/>
            </a:endParaRPr>
          </a:p>
          <a:p>
            <a:pPr marL="12700" marR="5080" indent="508000">
              <a:lnSpc>
                <a:spcPct val="130000"/>
              </a:lnSpc>
            </a:pPr>
            <a:r>
              <a:rPr sz="2000">
                <a:latin typeface="黑体"/>
                <a:cs typeface="黑体"/>
              </a:rPr>
              <a:t>（三）</a:t>
            </a:r>
            <a:r>
              <a:rPr sz="2000" spc="-5">
                <a:latin typeface="黑体"/>
                <a:cs typeface="黑体"/>
              </a:rPr>
              <a:t>申请一年后，采取党员推荐、群团组织推优等方式推荐入党积</a:t>
            </a:r>
            <a:r>
              <a:rPr sz="2000" spc="-20">
                <a:latin typeface="黑体"/>
                <a:cs typeface="黑体"/>
              </a:rPr>
              <a:t>极分子</a:t>
            </a:r>
            <a:endParaRPr sz="2000">
              <a:latin typeface="黑体"/>
              <a:cs typeface="黑体"/>
            </a:endParaRPr>
          </a:p>
          <a:p>
            <a:pPr>
              <a:lnSpc>
                <a:spcPct val="100000"/>
              </a:lnSpc>
            </a:pPr>
            <a:endParaRPr sz="2000">
              <a:latin typeface="黑体"/>
              <a:cs typeface="黑体"/>
            </a:endParaRPr>
          </a:p>
          <a:p>
            <a:pPr marL="520065">
              <a:lnSpc>
                <a:spcPct val="100000"/>
              </a:lnSpc>
              <a:spcBef>
                <a:spcPts val="1280"/>
              </a:spcBef>
            </a:pPr>
            <a:r>
              <a:rPr sz="2000">
                <a:latin typeface="黑体"/>
                <a:cs typeface="黑体"/>
              </a:rPr>
              <a:t>（四）</a:t>
            </a:r>
            <a:r>
              <a:rPr sz="2000" spc="-5">
                <a:latin typeface="黑体"/>
                <a:cs typeface="黑体"/>
              </a:rPr>
              <a:t>支委会研究确定入党积极分子，一周内公示后，报上级党委备</a:t>
            </a:r>
            <a:endParaRPr sz="2000">
              <a:latin typeface="黑体"/>
              <a:cs typeface="黑体"/>
            </a:endParaRPr>
          </a:p>
          <a:p>
            <a:pPr marL="12700">
              <a:lnSpc>
                <a:spcPct val="100000"/>
              </a:lnSpc>
              <a:spcBef>
                <a:spcPts val="720"/>
              </a:spcBef>
            </a:pPr>
            <a:r>
              <a:rPr sz="2000">
                <a:latin typeface="黑体"/>
                <a:cs typeface="黑体"/>
              </a:rPr>
              <a:t>案</a:t>
            </a:r>
            <a:endParaRPr sz="2000">
              <a:latin typeface="黑体"/>
              <a:cs typeface="黑体"/>
            </a:endParaRPr>
          </a:p>
          <a:p>
            <a:pPr>
              <a:lnSpc>
                <a:spcPct val="100000"/>
              </a:lnSpc>
              <a:spcBef>
                <a:spcPts val="60"/>
              </a:spcBef>
            </a:pPr>
            <a:endParaRPr sz="2950">
              <a:latin typeface="黑体"/>
              <a:cs typeface="黑体"/>
            </a:endParaRPr>
          </a:p>
          <a:p>
            <a:pPr marL="520065">
              <a:lnSpc>
                <a:spcPct val="100000"/>
              </a:lnSpc>
            </a:pPr>
            <a:r>
              <a:rPr sz="2000">
                <a:latin typeface="黑体"/>
                <a:cs typeface="黑体"/>
              </a:rPr>
              <a:t>（五）</a:t>
            </a:r>
            <a:r>
              <a:rPr sz="2000" spc="-5">
                <a:latin typeface="黑体"/>
                <a:cs typeface="黑体"/>
              </a:rPr>
              <a:t>基层党委接到备案名单，下发《培养考察预审表》</a:t>
            </a:r>
            <a:endParaRPr sz="2000">
              <a:latin typeface="黑体"/>
              <a:cs typeface="黑体"/>
            </a:endParaRPr>
          </a:p>
          <a:p>
            <a:pPr>
              <a:lnSpc>
                <a:spcPct val="100000"/>
              </a:lnSpc>
              <a:spcBef>
                <a:spcPts val="60"/>
              </a:spcBef>
            </a:pPr>
            <a:endParaRPr sz="2950">
              <a:latin typeface="黑体"/>
              <a:cs typeface="黑体"/>
            </a:endParaRPr>
          </a:p>
          <a:p>
            <a:pPr marL="520065">
              <a:lnSpc>
                <a:spcPct val="100000"/>
              </a:lnSpc>
            </a:pPr>
            <a:r>
              <a:rPr sz="2000">
                <a:latin typeface="黑体"/>
                <a:cs typeface="黑体"/>
              </a:rPr>
              <a:t>（六）</a:t>
            </a:r>
            <a:r>
              <a:rPr sz="2000" spc="-5">
                <a:latin typeface="黑体"/>
                <a:cs typeface="黑体"/>
              </a:rPr>
              <a:t>对积极分子进行培养教育管理</a:t>
            </a:r>
            <a:endParaRPr sz="2000">
              <a:latin typeface="黑体"/>
              <a:cs typeface="黑体"/>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40752" y="278663"/>
            <a:ext cx="6604000" cy="452120"/>
          </a:xfrm>
          <a:prstGeom prst="rect">
            <a:avLst/>
          </a:prstGeom>
        </p:spPr>
        <p:txBody>
          <a:bodyPr vert="horz" wrap="square" lIns="0" tIns="12700" rIns="0" bIns="0" rtlCol="0">
            <a:spAutoFit/>
          </a:bodyPr>
          <a:lstStyle/>
          <a:p>
            <a:pPr marL="12700">
              <a:lnSpc>
                <a:spcPct val="100000"/>
              </a:lnSpc>
              <a:spcBef>
                <a:spcPts val="100"/>
              </a:spcBef>
            </a:pPr>
            <a:r>
              <a:rPr spc="135"/>
              <a:t>第一阶段:</a:t>
            </a:r>
            <a:r>
              <a:rPr spc="-5"/>
              <a:t>入党积极分子的确定和培养教育</a:t>
            </a:r>
          </a:p>
        </p:txBody>
      </p:sp>
      <p:sp>
        <p:nvSpPr>
          <p:cNvPr id="3" name="object 3"/>
          <p:cNvSpPr txBox="1"/>
          <p:nvPr/>
        </p:nvSpPr>
        <p:spPr>
          <a:xfrm>
            <a:off x="474027" y="1071810"/>
            <a:ext cx="8407400" cy="5176520"/>
          </a:xfrm>
          <a:prstGeom prst="rect">
            <a:avLst/>
          </a:prstGeom>
        </p:spPr>
        <p:txBody>
          <a:bodyPr vert="horz" wrap="square" lIns="0" tIns="104140" rIns="0" bIns="0" rtlCol="0">
            <a:spAutoFit/>
          </a:bodyPr>
          <a:lstStyle/>
          <a:p>
            <a:pPr marL="12700">
              <a:lnSpc>
                <a:spcPct val="100000"/>
              </a:lnSpc>
              <a:spcBef>
                <a:spcPts val="820"/>
              </a:spcBef>
            </a:pPr>
            <a:r>
              <a:rPr sz="2000" spc="-10">
                <a:solidFill>
                  <a:srgbClr val="FF3300"/>
                </a:solidFill>
                <a:latin typeface="黑体"/>
                <a:cs typeface="黑体"/>
              </a:rPr>
              <a:t>工作要点：</a:t>
            </a:r>
            <a:endParaRPr sz="2000">
              <a:latin typeface="黑体"/>
              <a:cs typeface="黑体"/>
            </a:endParaRPr>
          </a:p>
          <a:p>
            <a:pPr marL="546100">
              <a:lnSpc>
                <a:spcPct val="100000"/>
              </a:lnSpc>
              <a:spcBef>
                <a:spcPts val="720"/>
              </a:spcBef>
            </a:pPr>
            <a:r>
              <a:rPr sz="2000">
                <a:latin typeface="黑体"/>
                <a:cs typeface="黑体"/>
              </a:rPr>
              <a:t>一、申请入党的条件（同党章第一章第一条</a:t>
            </a:r>
            <a:r>
              <a:rPr sz="2000" spc="-50">
                <a:latin typeface="黑体"/>
                <a:cs typeface="黑体"/>
              </a:rPr>
              <a:t>）</a:t>
            </a:r>
            <a:endParaRPr sz="2000">
              <a:latin typeface="黑体"/>
              <a:cs typeface="黑体"/>
            </a:endParaRPr>
          </a:p>
          <a:p>
            <a:pPr marL="12700" marR="5080" indent="508000">
              <a:lnSpc>
                <a:spcPct val="130000"/>
              </a:lnSpc>
            </a:pPr>
            <a:r>
              <a:rPr sz="2000" spc="-5">
                <a:latin typeface="黑体"/>
                <a:cs typeface="黑体"/>
              </a:rPr>
              <a:t>年满十八岁的中国工人、农民、军人、知识分子和其他社会阶层的先</a:t>
            </a:r>
            <a:r>
              <a:rPr sz="2000" spc="-50">
                <a:latin typeface="黑体"/>
                <a:cs typeface="黑体"/>
              </a:rPr>
              <a:t> </a:t>
            </a:r>
            <a:r>
              <a:rPr sz="2000" spc="-5">
                <a:latin typeface="黑体"/>
                <a:cs typeface="黑体"/>
              </a:rPr>
              <a:t>进分子，承认党的纲领和章程，愿意参加党的一个组织并在其中积极工作、执行党的决议和按期交纳党费的，可以申请加入中国共产党。</a:t>
            </a:r>
            <a:endParaRPr sz="2000">
              <a:latin typeface="黑体"/>
              <a:cs typeface="黑体"/>
            </a:endParaRPr>
          </a:p>
          <a:p>
            <a:pPr marL="520065">
              <a:lnSpc>
                <a:spcPct val="100000"/>
              </a:lnSpc>
              <a:spcBef>
                <a:spcPts val="720"/>
              </a:spcBef>
            </a:pPr>
            <a:r>
              <a:rPr sz="2000" spc="-5">
                <a:latin typeface="黑体"/>
                <a:cs typeface="黑体"/>
              </a:rPr>
              <a:t>二、向谁申请入党及顺序</a:t>
            </a:r>
            <a:endParaRPr sz="2000">
              <a:latin typeface="黑体"/>
              <a:cs typeface="黑体"/>
            </a:endParaRPr>
          </a:p>
          <a:p>
            <a:pPr marL="520065">
              <a:lnSpc>
                <a:spcPct val="100000"/>
              </a:lnSpc>
              <a:spcBef>
                <a:spcPts val="720"/>
              </a:spcBef>
            </a:pPr>
            <a:r>
              <a:rPr sz="2000">
                <a:latin typeface="黑体"/>
                <a:cs typeface="黑体"/>
              </a:rPr>
              <a:t>1</a:t>
            </a:r>
            <a:r>
              <a:rPr sz="2000" spc="-5">
                <a:latin typeface="黑体"/>
                <a:cs typeface="黑体"/>
              </a:rPr>
              <a:t>、工作、学习所在单位党组织</a:t>
            </a:r>
            <a:endParaRPr sz="2000">
              <a:latin typeface="黑体"/>
              <a:cs typeface="黑体"/>
            </a:endParaRPr>
          </a:p>
          <a:p>
            <a:pPr marL="520065">
              <a:lnSpc>
                <a:spcPct val="100000"/>
              </a:lnSpc>
              <a:spcBef>
                <a:spcPts val="720"/>
              </a:spcBef>
            </a:pPr>
            <a:r>
              <a:rPr sz="2000">
                <a:latin typeface="黑体"/>
                <a:cs typeface="黑体"/>
              </a:rPr>
              <a:t>2</a:t>
            </a:r>
            <a:r>
              <a:rPr sz="2000" spc="-10">
                <a:latin typeface="黑体"/>
                <a:cs typeface="黑体"/>
              </a:rPr>
              <a:t>、居住地党组织。</a:t>
            </a:r>
            <a:endParaRPr sz="2000">
              <a:latin typeface="黑体"/>
              <a:cs typeface="黑体"/>
            </a:endParaRPr>
          </a:p>
          <a:p>
            <a:pPr marL="520065">
              <a:lnSpc>
                <a:spcPct val="100000"/>
              </a:lnSpc>
              <a:spcBef>
                <a:spcPts val="550"/>
              </a:spcBef>
            </a:pPr>
            <a:r>
              <a:rPr sz="2000">
                <a:latin typeface="黑体"/>
                <a:cs typeface="黑体"/>
              </a:rPr>
              <a:t>3</a:t>
            </a:r>
            <a:r>
              <a:rPr sz="2000" spc="-5">
                <a:latin typeface="黑体"/>
                <a:cs typeface="黑体"/>
              </a:rPr>
              <a:t>、流动人员单位所在地党组织</a:t>
            </a:r>
            <a:endParaRPr sz="2000">
              <a:latin typeface="黑体"/>
              <a:cs typeface="黑体"/>
            </a:endParaRPr>
          </a:p>
          <a:p>
            <a:pPr marL="520065">
              <a:lnSpc>
                <a:spcPct val="100000"/>
              </a:lnSpc>
              <a:spcBef>
                <a:spcPts val="890"/>
              </a:spcBef>
            </a:pPr>
            <a:r>
              <a:rPr sz="2000">
                <a:latin typeface="黑体"/>
                <a:cs typeface="黑体"/>
              </a:rPr>
              <a:t>4</a:t>
            </a:r>
            <a:r>
              <a:rPr sz="2000" spc="-5">
                <a:latin typeface="黑体"/>
                <a:cs typeface="黑体"/>
              </a:rPr>
              <a:t>、流动人员单位主管部门党组织</a:t>
            </a:r>
            <a:endParaRPr sz="2000">
              <a:latin typeface="黑体"/>
              <a:cs typeface="黑体"/>
            </a:endParaRPr>
          </a:p>
          <a:p>
            <a:pPr marL="520065">
              <a:lnSpc>
                <a:spcPct val="100000"/>
              </a:lnSpc>
              <a:spcBef>
                <a:spcPts val="720"/>
              </a:spcBef>
            </a:pPr>
            <a:r>
              <a:rPr sz="2000">
                <a:latin typeface="黑体"/>
                <a:cs typeface="黑体"/>
              </a:rPr>
              <a:t>5</a:t>
            </a:r>
            <a:r>
              <a:rPr sz="2000" spc="-10">
                <a:latin typeface="黑体"/>
                <a:cs typeface="黑体"/>
              </a:rPr>
              <a:t>、流动党员党组织</a:t>
            </a:r>
            <a:endParaRPr sz="2000">
              <a:latin typeface="黑体"/>
              <a:cs typeface="黑体"/>
            </a:endParaRPr>
          </a:p>
          <a:p>
            <a:pPr marL="12700" marR="259079" indent="508000">
              <a:lnSpc>
                <a:spcPct val="130000"/>
              </a:lnSpc>
            </a:pPr>
            <a:r>
              <a:rPr sz="2000" spc="-5">
                <a:latin typeface="黑体"/>
                <a:cs typeface="黑体"/>
              </a:rPr>
              <a:t>申请顺序依次进行，严禁违规提交申请；临时或借调人员以一年为临界，向一方递交申请，双方培养</a:t>
            </a:r>
            <a:endParaRPr sz="2000">
              <a:latin typeface="黑体"/>
              <a:cs typeface="黑体"/>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40752" y="278663"/>
            <a:ext cx="6604000" cy="452120"/>
          </a:xfrm>
          <a:prstGeom prst="rect">
            <a:avLst/>
          </a:prstGeom>
        </p:spPr>
        <p:txBody>
          <a:bodyPr vert="horz" wrap="square" lIns="0" tIns="12700" rIns="0" bIns="0" rtlCol="0">
            <a:spAutoFit/>
          </a:bodyPr>
          <a:lstStyle/>
          <a:p>
            <a:pPr marL="12700">
              <a:lnSpc>
                <a:spcPct val="100000"/>
              </a:lnSpc>
              <a:spcBef>
                <a:spcPts val="100"/>
              </a:spcBef>
            </a:pPr>
            <a:r>
              <a:rPr spc="135"/>
              <a:t>第一阶段:</a:t>
            </a:r>
            <a:r>
              <a:rPr spc="-5"/>
              <a:t>入党积极分子的确定和培养教育</a:t>
            </a:r>
          </a:p>
        </p:txBody>
      </p:sp>
      <p:sp>
        <p:nvSpPr>
          <p:cNvPr id="3" name="object 3"/>
          <p:cNvSpPr txBox="1"/>
          <p:nvPr/>
        </p:nvSpPr>
        <p:spPr>
          <a:xfrm>
            <a:off x="547052" y="1071810"/>
            <a:ext cx="8407400" cy="5572760"/>
          </a:xfrm>
          <a:prstGeom prst="rect">
            <a:avLst/>
          </a:prstGeom>
        </p:spPr>
        <p:txBody>
          <a:bodyPr vert="horz" wrap="square" lIns="0" tIns="104140" rIns="0" bIns="0" rtlCol="0">
            <a:spAutoFit/>
          </a:bodyPr>
          <a:lstStyle/>
          <a:p>
            <a:pPr marL="12700">
              <a:lnSpc>
                <a:spcPct val="100000"/>
              </a:lnSpc>
              <a:spcBef>
                <a:spcPts val="820"/>
              </a:spcBef>
            </a:pPr>
            <a:r>
              <a:rPr sz="2000" spc="-10">
                <a:solidFill>
                  <a:srgbClr val="FF3300"/>
                </a:solidFill>
                <a:latin typeface="黑体"/>
                <a:cs typeface="黑体"/>
              </a:rPr>
              <a:t>工作要点：</a:t>
            </a:r>
            <a:endParaRPr sz="2000">
              <a:latin typeface="黑体"/>
              <a:cs typeface="黑体"/>
            </a:endParaRPr>
          </a:p>
          <a:p>
            <a:pPr marL="469900">
              <a:lnSpc>
                <a:spcPct val="100000"/>
              </a:lnSpc>
              <a:spcBef>
                <a:spcPts val="720"/>
              </a:spcBef>
            </a:pPr>
            <a:r>
              <a:rPr sz="2000" spc="-10">
                <a:latin typeface="黑体"/>
                <a:cs typeface="黑体"/>
              </a:rPr>
              <a:t>三、申请书相关要求</a:t>
            </a:r>
            <a:endParaRPr sz="2000">
              <a:latin typeface="黑体"/>
              <a:cs typeface="黑体"/>
            </a:endParaRPr>
          </a:p>
          <a:p>
            <a:pPr marL="12700" marR="259715" indent="508000">
              <a:lnSpc>
                <a:spcPct val="130000"/>
              </a:lnSpc>
            </a:pPr>
            <a:r>
              <a:rPr sz="2000">
                <a:latin typeface="黑体"/>
                <a:cs typeface="黑体"/>
              </a:rPr>
              <a:t>1</a:t>
            </a:r>
            <a:r>
              <a:rPr sz="2000" spc="-5">
                <a:latin typeface="黑体"/>
                <a:cs typeface="黑体"/>
              </a:rPr>
              <a:t>、申请入党一般应向党组织递交书面申请。如因文化程度低或其他特殊原因不等亲自书写的，可以由本人口述，请别人代写，但要说明不能亲自书写的原因，并经申请人署名盖章或按手印后交给党组织。</a:t>
            </a:r>
            <a:endParaRPr sz="2000">
              <a:latin typeface="黑体"/>
              <a:cs typeface="黑体"/>
            </a:endParaRPr>
          </a:p>
          <a:p>
            <a:pPr marL="12700" marR="259715" indent="508000">
              <a:lnSpc>
                <a:spcPct val="130000"/>
              </a:lnSpc>
            </a:pPr>
            <a:r>
              <a:rPr sz="2000">
                <a:latin typeface="黑体"/>
                <a:cs typeface="黑体"/>
              </a:rPr>
              <a:t>2</a:t>
            </a:r>
            <a:r>
              <a:rPr sz="2000" spc="-5">
                <a:latin typeface="黑体"/>
                <a:cs typeface="黑体"/>
              </a:rPr>
              <a:t>、申请入党人为表达自己迫切要求入党的决心或有关政治历史情况发生变化，一般不必再次向组织提出入党申请，可向组织填写入党补充材</a:t>
            </a:r>
            <a:r>
              <a:rPr sz="2000" spc="-10">
                <a:latin typeface="黑体"/>
                <a:cs typeface="黑体"/>
              </a:rPr>
              <a:t>料进行说明。</a:t>
            </a:r>
            <a:endParaRPr sz="2000">
              <a:latin typeface="黑体"/>
              <a:cs typeface="黑体"/>
            </a:endParaRPr>
          </a:p>
          <a:p>
            <a:pPr marL="12700" marR="259715" indent="508000">
              <a:lnSpc>
                <a:spcPct val="130000"/>
              </a:lnSpc>
            </a:pPr>
            <a:r>
              <a:rPr sz="2000">
                <a:latin typeface="黑体"/>
                <a:cs typeface="黑体"/>
              </a:rPr>
              <a:t>3</a:t>
            </a:r>
            <a:r>
              <a:rPr sz="2000" spc="-5">
                <a:latin typeface="黑体"/>
                <a:cs typeface="黑体"/>
              </a:rPr>
              <a:t>、申请入党人工作调动后，原党组织要及时将他的入党材料转给调入单位党组织；调入单位没有收到申请人入党申请书及相关材料的，申请人需重新递交入党申请书。</a:t>
            </a:r>
            <a:endParaRPr sz="2000">
              <a:latin typeface="黑体"/>
              <a:cs typeface="黑体"/>
            </a:endParaRPr>
          </a:p>
          <a:p>
            <a:pPr marL="520065">
              <a:lnSpc>
                <a:spcPct val="100000"/>
              </a:lnSpc>
              <a:spcBef>
                <a:spcPts val="720"/>
              </a:spcBef>
            </a:pPr>
            <a:r>
              <a:rPr sz="2000" spc="-5">
                <a:latin typeface="黑体"/>
                <a:cs typeface="黑体"/>
              </a:rPr>
              <a:t>四、党支部派人与申请人谈话</a:t>
            </a:r>
            <a:endParaRPr sz="2000">
              <a:latin typeface="黑体"/>
              <a:cs typeface="黑体"/>
            </a:endParaRPr>
          </a:p>
          <a:p>
            <a:pPr marL="520065">
              <a:lnSpc>
                <a:spcPct val="100000"/>
              </a:lnSpc>
              <a:spcBef>
                <a:spcPts val="720"/>
              </a:spcBef>
            </a:pPr>
            <a:r>
              <a:rPr sz="2000">
                <a:latin typeface="黑体"/>
                <a:cs typeface="黑体"/>
              </a:rPr>
              <a:t>申请人递交入党申请书后，党支部应及时派人与申请人谈话（一周内</a:t>
            </a:r>
            <a:r>
              <a:rPr sz="2000" spc="-50">
                <a:latin typeface="黑体"/>
                <a:cs typeface="黑体"/>
              </a:rPr>
              <a:t>）</a:t>
            </a:r>
            <a:endParaRPr sz="2000">
              <a:latin typeface="黑体"/>
              <a:cs typeface="黑体"/>
            </a:endParaRPr>
          </a:p>
          <a:p>
            <a:pPr marL="12700">
              <a:lnSpc>
                <a:spcPct val="100000"/>
              </a:lnSpc>
              <a:spcBef>
                <a:spcPts val="720"/>
              </a:spcBef>
            </a:pPr>
            <a:r>
              <a:rPr sz="2000" spc="-5">
                <a:latin typeface="黑体"/>
                <a:cs typeface="黑体"/>
              </a:rPr>
              <a:t>，主要了解申请人的入党动机，端正入党态度。</a:t>
            </a:r>
            <a:endParaRPr sz="2000">
              <a:latin typeface="黑体"/>
              <a:cs typeface="黑体"/>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40752" y="278663"/>
            <a:ext cx="6604000" cy="452120"/>
          </a:xfrm>
          <a:prstGeom prst="rect">
            <a:avLst/>
          </a:prstGeom>
        </p:spPr>
        <p:txBody>
          <a:bodyPr vert="horz" wrap="square" lIns="0" tIns="12700" rIns="0" bIns="0" rtlCol="0">
            <a:spAutoFit/>
          </a:bodyPr>
          <a:lstStyle/>
          <a:p>
            <a:pPr marL="12700">
              <a:lnSpc>
                <a:spcPct val="100000"/>
              </a:lnSpc>
              <a:spcBef>
                <a:spcPts val="100"/>
              </a:spcBef>
            </a:pPr>
            <a:r>
              <a:rPr spc="135"/>
              <a:t>第一阶段:</a:t>
            </a:r>
            <a:r>
              <a:rPr spc="-5"/>
              <a:t>入党积极分子的确定和培养教育</a:t>
            </a:r>
          </a:p>
        </p:txBody>
      </p:sp>
      <p:sp>
        <p:nvSpPr>
          <p:cNvPr id="3" name="object 3"/>
          <p:cNvSpPr txBox="1"/>
          <p:nvPr/>
        </p:nvSpPr>
        <p:spPr>
          <a:xfrm>
            <a:off x="547052" y="1071810"/>
            <a:ext cx="8153400" cy="4780280"/>
          </a:xfrm>
          <a:prstGeom prst="rect">
            <a:avLst/>
          </a:prstGeom>
        </p:spPr>
        <p:txBody>
          <a:bodyPr vert="horz" wrap="square" lIns="0" tIns="104140" rIns="0" bIns="0" rtlCol="0">
            <a:spAutoFit/>
          </a:bodyPr>
          <a:lstStyle/>
          <a:p>
            <a:pPr marL="12700">
              <a:lnSpc>
                <a:spcPct val="100000"/>
              </a:lnSpc>
              <a:spcBef>
                <a:spcPts val="820"/>
              </a:spcBef>
            </a:pPr>
            <a:r>
              <a:rPr sz="2000" spc="-10">
                <a:solidFill>
                  <a:srgbClr val="FF3300"/>
                </a:solidFill>
                <a:latin typeface="黑体"/>
                <a:cs typeface="黑体"/>
              </a:rPr>
              <a:t>工作要点：</a:t>
            </a:r>
            <a:endParaRPr sz="2000">
              <a:latin typeface="黑体"/>
              <a:cs typeface="黑体"/>
            </a:endParaRPr>
          </a:p>
          <a:p>
            <a:pPr marL="469900">
              <a:lnSpc>
                <a:spcPct val="100000"/>
              </a:lnSpc>
              <a:spcBef>
                <a:spcPts val="720"/>
              </a:spcBef>
            </a:pPr>
            <a:r>
              <a:rPr sz="2000" spc="-5">
                <a:latin typeface="黑体"/>
                <a:cs typeface="黑体"/>
              </a:rPr>
              <a:t>五、党员推荐、群众推优的方式推荐入党积极分子</a:t>
            </a:r>
            <a:endParaRPr sz="2000">
              <a:latin typeface="黑体"/>
              <a:cs typeface="黑体"/>
            </a:endParaRPr>
          </a:p>
          <a:p>
            <a:pPr marL="12700" marR="5080" indent="508000" algn="just">
              <a:lnSpc>
                <a:spcPct val="130000"/>
              </a:lnSpc>
            </a:pPr>
            <a:r>
              <a:rPr sz="2000" spc="-5">
                <a:latin typeface="黑体"/>
                <a:cs typeface="黑体"/>
              </a:rPr>
              <a:t>在申请人中确定入党积极分子，应当采取党员推荐、群团组织推优等</a:t>
            </a:r>
            <a:r>
              <a:rPr sz="2000">
                <a:latin typeface="黑体"/>
                <a:cs typeface="黑体"/>
              </a:rPr>
              <a:t>方式产生，由支部委员会（不设支部委员会的由支部大会）</a:t>
            </a:r>
            <a:r>
              <a:rPr sz="2000" spc="-10">
                <a:latin typeface="黑体"/>
                <a:cs typeface="黑体"/>
              </a:rPr>
              <a:t>研究决定，并报上级党委备案。</a:t>
            </a:r>
            <a:endParaRPr sz="2000">
              <a:latin typeface="黑体"/>
              <a:cs typeface="黑体"/>
            </a:endParaRPr>
          </a:p>
          <a:p>
            <a:pPr marL="12700" marR="5080" indent="508000" algn="just">
              <a:lnSpc>
                <a:spcPct val="130000"/>
              </a:lnSpc>
            </a:pPr>
            <a:r>
              <a:rPr sz="2000" spc="-5">
                <a:latin typeface="黑体"/>
                <a:cs typeface="黑体"/>
              </a:rPr>
              <a:t>入党申请人递交入党申请书一年以上，经党组织较长时间培养，比较成熟的方可列为推荐对象。各基层党支部可根据党员队伍建设的需要制定具体推荐条件，推荐工作要与改善党员队伍结构和发展党员工作重点紧密结合，注重把专业技术人才、岗位能手、青年人才、业务骨干、优秀高校毕业生等作为重点推荐对象。</a:t>
            </a:r>
            <a:endParaRPr sz="2000">
              <a:latin typeface="黑体"/>
              <a:cs typeface="黑体"/>
            </a:endParaRPr>
          </a:p>
          <a:p>
            <a:pPr marL="1282065" marR="259079" indent="-762000">
              <a:lnSpc>
                <a:spcPct val="130000"/>
              </a:lnSpc>
            </a:pPr>
            <a:r>
              <a:rPr sz="2000">
                <a:latin typeface="黑体"/>
                <a:cs typeface="黑体"/>
              </a:rPr>
              <a:t>方式：1、党员推荐（党员大会）2、共青团组织推荐（团员大会</a:t>
            </a:r>
            <a:r>
              <a:rPr sz="2000" spc="-50">
                <a:latin typeface="黑体"/>
                <a:cs typeface="黑体"/>
              </a:rPr>
              <a:t>） </a:t>
            </a:r>
            <a:r>
              <a:rPr sz="2000">
                <a:latin typeface="黑体"/>
                <a:cs typeface="黑体"/>
              </a:rPr>
              <a:t>3、妇女组织推荐（妇女大会）4、群众推荐（职工大会</a:t>
            </a:r>
            <a:r>
              <a:rPr sz="2000" spc="-50">
                <a:latin typeface="黑体"/>
                <a:cs typeface="黑体"/>
              </a:rPr>
              <a:t>）</a:t>
            </a:r>
            <a:endParaRPr sz="2000">
              <a:latin typeface="黑体"/>
              <a:cs typeface="黑体"/>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https://d.book118.com/925314234033011041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207</Paragraphs>
  <Slides>31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31</vt:i4>
      </vt:variant>
    </vt:vector>
  </HeadingPairs>
  <TitlesOfParts>
    <vt:vector baseType="lpstr" size="40">
      <vt:lpstr>Arial</vt:lpstr>
      <vt:lpstr>Calibri</vt:lpstr>
      <vt:lpstr>Microsoft JhengHei</vt:lpstr>
      <vt:lpstr>黑体</vt:lpstr>
      <vt:lpstr>宋体</vt:lpstr>
      <vt:lpstr>Times New Roman</vt:lpstr>
      <vt:lpstr>Verdana</vt:lpstr>
      <vt:lpstr>微软雅黑</vt:lpstr>
      <vt:lpstr>Office Theme</vt:lpstr>
      <vt:lpstr>发展党员工作解析</vt:lpstr>
      <vt:lpstr>企业发展党员工作存在的问题</vt:lpstr>
      <vt:lpstr>PowerPoint Presentation</vt:lpstr>
      <vt:lpstr>党的一大以来中国共产党发展党员状况</vt:lpstr>
      <vt:lpstr>党的一大以来中国共产党发展党员状况</vt:lpstr>
      <vt:lpstr>《细则》修订的背景</vt:lpstr>
      <vt:lpstr>《细则》修订的背景</vt:lpstr>
      <vt:lpstr>备用页，如无需添加内容可删除本页</vt:lpstr>
      <vt:lpstr>《细则》修订的背景</vt:lpstr>
      <vt:lpstr>《细则》修订的主要内容</vt:lpstr>
      <vt:lpstr>《细则》的主要内容</vt:lpstr>
      <vt:lpstr>《细则》的工作要求</vt:lpstr>
      <vt:lpstr>备用页，如无需添加内容可删除本页</vt:lpstr>
      <vt:lpstr>中央控制总量的精神和体现</vt:lpstr>
      <vt:lpstr>集团公司2011年以来发展党员总量情况</vt:lpstr>
      <vt:lpstr>《细则》的基本原则</vt:lpstr>
      <vt:lpstr>《党章》规定的党员标准</vt:lpstr>
      <vt:lpstr>发展党员基本步骤和程序</vt:lpstr>
      <vt:lpstr>阳煤集团发展党员体系</vt:lpstr>
      <vt:lpstr>单击此处添加标题</vt:lpstr>
      <vt:lpstr>阳煤集团发展党员体系</vt:lpstr>
      <vt:lpstr>阳煤集团发展党员体系</vt:lpstr>
      <vt:lpstr>阳煤集团发展党员体系</vt:lpstr>
      <vt:lpstr>阳煤集团发展党员体系</vt:lpstr>
      <vt:lpstr>阳煤集团发展党员体系</vt:lpstr>
      <vt:lpstr>阳煤集团发展党员体系</vt:lpstr>
      <vt:lpstr>第一阶段:入党积极分子的确定和培养教育</vt:lpstr>
      <vt:lpstr>第一阶段:入党积极分子的确定和培养教育</vt:lpstr>
      <vt:lpstr>第一阶段:入党积极分子的确定和培养教育</vt:lpstr>
      <vt:lpstr>第一阶段:入党积极分子的确定和培养教育</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2024-09-01T15:51:08.253</cp:lastPrinted>
  <dcterms:created xsi:type="dcterms:W3CDTF">2024-09-01T07:51:08Z</dcterms:created>
  <dcterms:modified xsi:type="dcterms:W3CDTF">2024-09-01T07:51:09Z</dcterms:modified>
</cp:coreProperties>
</file>