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36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8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A845E2-F8D3-4FC0-833A-4B732287E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204D9C-6AE4-47C9-9F4F-5A1392B93D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1FD41-7DAF-4AA4-B9AB-6D3721DD8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CD19CC-6A6F-41BF-9909-572D376041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899E97-E0A6-4768-8169-B25FE3402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38B613-0231-41D1-8074-42FD59C9B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0CE69E-D672-4F26-98A3-CC62548D6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606949-D273-4038-97CB-D14CEAF02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6EB386-F110-4DAA-9D34-FF938FED65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9B95A2-7CF5-478A-A1C7-E17A0CF5F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198E71-553E-43E2-9E16-F239FC1B8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3" name="直接连接符 31"/>
          <p:cNvCxnSpPr/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/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zh-CN" sz="6600" b="0" i="1" u="none" strike="noStrike" kern="1200" cap="none" spc="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309245" marR="0" lvl="0" indent="-309245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3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/>
          <p:nvPr>
            <p:custDataLst>
              <p:tags r:id="rId4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46"/>
          <p:cNvCxnSpPr/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800" b="1" i="1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1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/>
          <p:nvPr>
            <p:custDataLst>
              <p:tags r:id="rId4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/>
          <p:nvPr>
            <p:custDataLst>
              <p:tags r:id="rId5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/>
          <p:nvPr>
            <p:custDataLst>
              <p:tags r:id="rId3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/>
          <p:nvPr>
            <p:custDataLst>
              <p:tags r:id="rId3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cxnSp>
        <p:nvCxnSpPr>
          <p:cNvPr id="3145755" name="直接连接符 6"/>
          <p:cNvCxnSpPr/>
          <p:nvPr>
            <p:custDataLst>
              <p:tags r:id="rId1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cxnSp>
        <p:nvCxnSpPr>
          <p:cNvPr id="3145759" name="直接连接符 7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/>
          <p:nvPr>
            <p:custDataLst>
              <p:tags r:id="rId3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/>
          <p:nvPr>
            <p:custDataLst>
              <p:tags r:id="rId3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/>
          <p:nvPr>
            <p:custDataLst>
              <p:tags r:id="rId4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67" name="直接连接符 31"/>
          <p:cNvCxnSpPr/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/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1" u="none" strike="noStrike" kern="1200" cap="none" spc="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29" name="直接连接符 6"/>
          <p:cNvCxnSpPr/>
          <p:nvPr>
            <p:custDataLst>
              <p:tags r:id="rId13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/>
          <p:nvPr>
            <p:custDataLst>
              <p:tags r:id="rId14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L="309245" marR="0" lvl="0" indent="-309245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359" r:id="rId2"/>
    <p:sldLayoutId id="2147484360" r:id="rId3"/>
    <p:sldLayoutId id="2147484361" r:id="rId4"/>
    <p:sldLayoutId id="2147484362" r:id="rId5"/>
    <p:sldLayoutId id="2147484363" r:id="rId6"/>
    <p:sldLayoutId id="2147484364" r:id="rId7"/>
    <p:sldLayoutId id="2147484365" r:id="rId8"/>
    <p:sldLayoutId id="2147484366" r:id="rId9"/>
    <p:sldLayoutId id="2147484367" r:id="rId10"/>
    <p:sldLayoutId id="2147484368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/>
          <a:ea typeface="MiSans Heavy"/>
          <a:cs typeface="MiSans Heavy" panose="00000a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5.xml" /><Relationship Id="rId11" Type="http://schemas.openxmlformats.org/officeDocument/2006/relationships/tags" Target="../tags/tag106.xml" /><Relationship Id="rId12" Type="http://schemas.openxmlformats.org/officeDocument/2006/relationships/tags" Target="../tags/tag107.xml" /><Relationship Id="rId13" Type="http://schemas.openxmlformats.org/officeDocument/2006/relationships/tags" Target="../tags/tag108.xml" /><Relationship Id="rId14" Type="http://schemas.openxmlformats.org/officeDocument/2006/relationships/tags" Target="../tags/tag109.xml" /><Relationship Id="rId15" Type="http://schemas.openxmlformats.org/officeDocument/2006/relationships/tags" Target="../tags/tag110.xml" /><Relationship Id="rId16" Type="http://schemas.openxmlformats.org/officeDocument/2006/relationships/tags" Target="../tags/tag111.xml" /><Relationship Id="rId17" Type="http://schemas.openxmlformats.org/officeDocument/2006/relationships/tags" Target="../tags/tag112.xml" /><Relationship Id="rId18" Type="http://schemas.openxmlformats.org/officeDocument/2006/relationships/tags" Target="../tags/tag113.xml" /><Relationship Id="rId19" Type="http://schemas.openxmlformats.org/officeDocument/2006/relationships/tags" Target="../tags/tag114.xml" /><Relationship Id="rId2" Type="http://schemas.openxmlformats.org/officeDocument/2006/relationships/tags" Target="../tags/tag97.xml" /><Relationship Id="rId20" Type="http://schemas.openxmlformats.org/officeDocument/2006/relationships/tags" Target="../tags/tag115.xml" /><Relationship Id="rId21" Type="http://schemas.openxmlformats.org/officeDocument/2006/relationships/tags" Target="../tags/tag116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Relationship Id="rId9" Type="http://schemas.openxmlformats.org/officeDocument/2006/relationships/tags" Target="../tags/tag10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1.xml" /><Relationship Id="rId11" Type="http://schemas.openxmlformats.org/officeDocument/2006/relationships/tags" Target="../tags/tag132.xml" /><Relationship Id="rId12" Type="http://schemas.openxmlformats.org/officeDocument/2006/relationships/tags" Target="../tags/tag133.xml" /><Relationship Id="rId13" Type="http://schemas.openxmlformats.org/officeDocument/2006/relationships/tags" Target="../tags/tag134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6.xml" /><Relationship Id="rId11" Type="http://schemas.openxmlformats.org/officeDocument/2006/relationships/tags" Target="../tags/tag167.xml" /><Relationship Id="rId12" Type="http://schemas.openxmlformats.org/officeDocument/2006/relationships/tags" Target="../tags/tag168.xml" /><Relationship Id="rId13" Type="http://schemas.openxmlformats.org/officeDocument/2006/relationships/tags" Target="../tags/tag169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00303300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防止网络游戏和虚拟货币欺诈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6" name="序号"/>
          <p:cNvSpPr txBox="1"/>
          <p:nvPr>
            <p:custDataLst>
              <p:tags r:id="rId3"/>
            </p:custDataLst>
          </p:nvPr>
        </p:nvSpPr>
        <p:spPr>
          <a:xfrm>
            <a:off x="580914" y="2278904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01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08" name="标题"/>
          <p:cNvSpPr txBox="1"/>
          <p:nvPr>
            <p:custDataLst>
              <p:tags r:id="rId4"/>
            </p:custDataLst>
          </p:nvPr>
        </p:nvSpPr>
        <p:spPr>
          <a:xfrm>
            <a:off x="1102174" y="3324286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/>
              <a:t>添加</a:t>
            </a:r>
            <a:endParaRPr lang="zh-CN" altLang="en-US" sz="1900"/>
          </a:p>
          <a:p>
            <a:r>
              <a:rPr lang="zh-CN" altLang="en-US" sz="1900"/>
              <a:t>目录标题</a:t>
            </a:r>
            <a:endParaRPr lang="zh-CN" altLang="en-US" sz="1900"/>
          </a:p>
        </p:txBody>
      </p:sp>
      <p:cxnSp>
        <p:nvCxnSpPr>
          <p:cNvPr id="3145775" name="直接连接符 24"/>
          <p:cNvCxnSpPr/>
          <p:nvPr>
            <p:custDataLst>
              <p:tags r:id="rId5"/>
            </p:custDataLst>
          </p:nvPr>
        </p:nvCxnSpPr>
        <p:spPr>
          <a:xfrm flipH="1">
            <a:off x="922363" y="2946670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6"/>
            </p:custDataLst>
          </p:nvPr>
        </p:nvSpPr>
        <p:spPr>
          <a:xfrm>
            <a:off x="2388552" y="2278117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02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12" name="标题"/>
          <p:cNvSpPr txBox="1"/>
          <p:nvPr>
            <p:custDataLst>
              <p:tags r:id="rId7"/>
            </p:custDataLst>
          </p:nvPr>
        </p:nvSpPr>
        <p:spPr>
          <a:xfrm>
            <a:off x="2909606" y="3323697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/>
              <a:t>网络游戏和虚拟货币欺诈的危害</a:t>
            </a:r>
            <a:endParaRPr lang="zh-CN" altLang="en-US" sz="1900"/>
          </a:p>
        </p:txBody>
      </p:sp>
      <p:cxnSp>
        <p:nvCxnSpPr>
          <p:cNvPr id="3145777" name="直接连接符 50"/>
          <p:cNvCxnSpPr/>
          <p:nvPr>
            <p:custDataLst>
              <p:tags r:id="rId8"/>
            </p:custDataLst>
          </p:nvPr>
        </p:nvCxnSpPr>
        <p:spPr>
          <a:xfrm flipH="1">
            <a:off x="2730001" y="2945882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9"/>
            </p:custDataLst>
          </p:nvPr>
        </p:nvSpPr>
        <p:spPr>
          <a:xfrm>
            <a:off x="4196190" y="2278904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03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16" name="标题"/>
          <p:cNvSpPr txBox="1"/>
          <p:nvPr>
            <p:custDataLst>
              <p:tags r:id="rId10"/>
            </p:custDataLst>
          </p:nvPr>
        </p:nvSpPr>
        <p:spPr>
          <a:xfrm>
            <a:off x="4717627" y="3324286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/>
              <a:t>网络游戏和虚拟货币欺诈的常见形式</a:t>
            </a:r>
            <a:endParaRPr lang="zh-CN" altLang="en-US" sz="1900"/>
          </a:p>
        </p:txBody>
      </p:sp>
      <p:cxnSp>
        <p:nvCxnSpPr>
          <p:cNvPr id="3145779" name="直接连接符 55"/>
          <p:cNvCxnSpPr/>
          <p:nvPr>
            <p:custDataLst>
              <p:tags r:id="rId11"/>
            </p:custDataLst>
          </p:nvPr>
        </p:nvCxnSpPr>
        <p:spPr>
          <a:xfrm flipH="1">
            <a:off x="4537639" y="2946670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2"/>
            </p:custDataLst>
          </p:nvPr>
        </p:nvSpPr>
        <p:spPr>
          <a:xfrm>
            <a:off x="6003828" y="2278117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04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20" name="标题"/>
          <p:cNvSpPr txBox="1"/>
          <p:nvPr>
            <p:custDataLst>
              <p:tags r:id="rId13"/>
            </p:custDataLst>
          </p:nvPr>
        </p:nvSpPr>
        <p:spPr>
          <a:xfrm>
            <a:off x="6525059" y="3323697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/>
              <a:t>防止网络游戏和虚拟货币欺诈的措施</a:t>
            </a:r>
            <a:endParaRPr lang="zh-CN" altLang="en-US" sz="1900"/>
          </a:p>
        </p:txBody>
      </p:sp>
      <p:cxnSp>
        <p:nvCxnSpPr>
          <p:cNvPr id="3145781" name="直接连接符 60"/>
          <p:cNvCxnSpPr/>
          <p:nvPr>
            <p:custDataLst>
              <p:tags r:id="rId14"/>
            </p:custDataLst>
          </p:nvPr>
        </p:nvCxnSpPr>
        <p:spPr>
          <a:xfrm flipH="1">
            <a:off x="6345277" y="2945882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5"/>
            </p:custDataLst>
          </p:nvPr>
        </p:nvSpPr>
        <p:spPr>
          <a:xfrm>
            <a:off x="7811466" y="2278904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05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24" name="标题"/>
          <p:cNvSpPr txBox="1"/>
          <p:nvPr>
            <p:custDataLst>
              <p:tags r:id="rId16"/>
            </p:custDataLst>
          </p:nvPr>
        </p:nvSpPr>
        <p:spPr>
          <a:xfrm>
            <a:off x="8332491" y="3324286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/>
              <a:t>遇到网络游戏和虚拟货币欺诈时的应对方法</a:t>
            </a:r>
            <a:endParaRPr lang="zh-CN" altLang="en-US" sz="1900"/>
          </a:p>
        </p:txBody>
      </p:sp>
      <p:cxnSp>
        <p:nvCxnSpPr>
          <p:cNvPr id="3145783" name="直接连接符 65"/>
          <p:cNvCxnSpPr/>
          <p:nvPr>
            <p:custDataLst>
              <p:tags r:id="rId17"/>
            </p:custDataLst>
          </p:nvPr>
        </p:nvCxnSpPr>
        <p:spPr>
          <a:xfrm flipH="1">
            <a:off x="8152915" y="2946670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9619105" y="2278117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06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10140512" y="3323697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7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预防网络游戏和虚拟货币欺诈的法律法规和政策建议</a:t>
            </a:r>
            <a:endParaRPr lang="zh-CN" altLang="en-US"/>
          </a:p>
        </p:txBody>
      </p:sp>
      <p:cxnSp>
        <p:nvCxnSpPr>
          <p:cNvPr id="3145785" name="直接连接符 70"/>
          <p:cNvCxnSpPr/>
          <p:nvPr>
            <p:custDataLst>
              <p:tags r:id="rId20"/>
            </p:custDataLst>
          </p:nvPr>
        </p:nvCxnSpPr>
        <p:spPr>
          <a:xfrm flipH="1">
            <a:off x="9960554" y="2945882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网络游戏和虚拟货币欺诈的危害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财产损失</a:t>
            </a:r>
            <a:endParaRPr lang="zh-CN" altLang="en-US"/>
          </a:p>
        </p:txBody>
      </p:sp>
      <p:sp>
        <p:nvSpPr>
          <p:cNvPr id="104897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玩家财产被盗取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虚拟货币价值贬值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个人信息泄露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家庭关系破裂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信誉受损</a:t>
            </a:r>
            <a:endParaRPr lang="zh-CN" altLang="en-US"/>
          </a:p>
        </p:txBody>
      </p:sp>
      <p:sp>
        <p:nvSpPr>
          <p:cNvPr id="1049034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个人隐私泄露：网络游戏和虚拟货币欺诈可能导致个人隐私信息被泄露，如姓名、地址、电话号码等。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财产损失：欺诈行为可能导致个人财产受到损失，如游戏账号被封禁、虚拟货币被盗等。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信誉受损：被欺诈的个人或企业可能会受到社会舆论的谴责和质疑，导致信誉受损。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法律责任：网络游戏和虚拟货币欺诈行为可能触犯法律，个人或企业可能会承担相应的法律责任。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法律风险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106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网络游戏和虚拟货币欺诈的常见形式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7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虚假交易</a:t>
            </a:r>
            <a:endParaRPr lang="zh-CN" altLang="en-US"/>
          </a:p>
        </p:txBody>
      </p:sp>
      <p:sp>
        <p:nvSpPr>
          <p:cNvPr id="1049178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0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2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虚假交易平台：利用虚假交易平台进行欺诈，骗取玩家的虚拟货币或游戏道具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84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6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8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虚假交易信息：通过发布虚假交易信息，诱导玩家进行交易，骗取玩家的虚拟货币或游戏道具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90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2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4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虚假交易对象：以虚假身份或虚假交易对象进行交易，骗取玩家的虚拟货币或游戏道具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196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98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00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虚假交易证据：伪造虚假交易证据，骗取玩家的信任，进而骗取玩家的虚拟货币或游戏道具</a:t>
            </a:r>
            <a:endParaRPr lang="zh-CN" altLang="en-US" sz="16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3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盗号诈骗</a:t>
            </a:r>
            <a:endParaRPr lang="zh-CN" altLang="en-US"/>
          </a:p>
        </p:txBody>
      </p:sp>
      <p:sp>
        <p:nvSpPr>
          <p:cNvPr id="1049236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盗取他人账号密码，冒充他人进行诈骗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利用虚假网站诱骗玩家输入账号密码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通过木马病毒等手段窃取玩家信息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针对游戏内的交易进行欺诈行为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7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虚假宣传</a:t>
            </a:r>
            <a:endParaRPr lang="zh-CN" altLang="en-US"/>
          </a:p>
        </p:txBody>
      </p:sp>
      <p:sp>
        <p:nvSpPr>
          <p:cNvPr id="1049278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0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2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夸大游戏效果，诱导玩家购买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84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6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虚构中奖信息，骗取玩家财产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0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2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冒充官方客服，进行诈骗活动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6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8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利用虚拟货币交易，进行非法活动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3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非法代练</a:t>
            </a:r>
            <a:endParaRPr lang="zh-CN" altLang="en-US"/>
          </a:p>
        </p:txBody>
      </p:sp>
      <p:sp>
        <p:nvSpPr>
          <p:cNvPr id="1049336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定义：通过非法手段获取游戏账号，代替他人进行游戏的行为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常见形式：利用外挂、脚本等工具进行游戏操作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危害：破坏游戏公平性，影响其他玩家的游戏体验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法律责任：可能涉及侵犯他人财产权、侵犯知识产权等违法行为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376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378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防止网络游戏和虚拟货币欺诈的措施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4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增强安全意识</a:t>
            </a:r>
            <a:endParaRPr lang="zh-CN" altLang="en-US"/>
          </a:p>
        </p:txBody>
      </p:sp>
      <p:sp>
        <p:nvSpPr>
          <p:cNvPr id="1049450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了解网络游戏和虚拟货币的风险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不要轻信陌生人的交易请求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保护好自己的账号和密码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及时举报可疑行为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https://d.book118.com/926003033004010103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文本样式"/>
  <p:tag name="KSO_WM_UNIT_TYPE" val="b"/>
  <p:tag name="KSO_WM_UNIT_VALUE" val="36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  <p:tag name="KSO_WM_TEMPLATE_THUMBS_INDEX" val="1、9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35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SLIDE_CONTENT_AREA" val="{&quot;left&quot;:&quot;140.25&quot;,&quot;top&quot;:&quot;121.15&quot;,&quot;width&quot;:&quot;679.5&quot;,&quot;height&quot;:&quot;208.75&quot;}"/>
  <p:tag name="KSO_WM_SLIDE_ID" val="custom202302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  <p:tag name="KSO_WM_TEMPLATE_THUMBS_INDEX" val="1、9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1_2"/>
  <p:tag name="KSO_WM_UNIT_INDEX" val="1_1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2_2"/>
  <p:tag name="KSO_WM_UNIT_INDEX" val="1_2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3_2"/>
  <p:tag name="KSO_WM_UNIT_INDEX" val="1_3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4_2"/>
  <p:tag name="KSO_WM_UNIT_INDEX" val="1_4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5_2"/>
  <p:tag name="KSO_WM_UNIT_INDEX" val="1_5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6_2"/>
  <p:tag name="KSO_WM_UNIT_INDEX" val="1_6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SLIDE_CONTENT_AREA" val="{&quot;left&quot;:&quot;172.55&quot;,&quot;top&quot;:&quot;71.7&quot;,&quot;width&quot;:&quot;610.65&quot;,&quot;height&quot;:&quot;313.05&quot;}"/>
  <p:tag name="KSO_WM_SLIDE_ID" val="custom202302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SLIDE_CONTENT_AREA" val="{&quot;left&quot;:&quot;172.55&quot;,&quot;top&quot;:&quot;71.7&quot;,&quot;width&quot;:&quot;610.65&quot;,&quot;height&quot;:&quot;313.05&quot;}"/>
  <p:tag name="KSO_WM_SLIDE_ID" val="custom202302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41.xml><?xml version="1.0" encoding="utf-8"?>
<p:tagLst xmlns:p="http://schemas.openxmlformats.org/presentationml/2006/main">
  <p:tag name="KSO_WM_BEAUTIFY_FLAG" val="#wm#"/>
  <p:tag name="KSO_WM_SLIDE_CONTENT_AREA" val="{&quot;left&quot;:&quot;172.55&quot;,&quot;top&quot;:&quot;71.7&quot;,&quot;width&quot;:&quot;610.65&quot;,&quot;height&quot;:&quot;313.05&quot;}"/>
  <p:tag name="KSO_WM_SLIDE_ID" val="custom202302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76.xml><?xml version="1.0" encoding="utf-8"?>
<p:tagLst xmlns:p="http://schemas.openxmlformats.org/presentationml/2006/main">
  <p:tag name="KSO_WM_BEAUTIFY_FLAG" val="#wm#"/>
  <p:tag name="KSO_WM_SLIDE_CONTENT_AREA" val="{&quot;left&quot;:&quot;172.55&quot;,&quot;top&quot;:&quot;71.7&quot;,&quot;width&quot;:&quot;610.65&quot;,&quot;height&quot;:&quot;313.05&quot;}"/>
  <p:tag name="KSO_WM_SLIDE_ID" val="custom202302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MiSans Heavy</vt:lpstr>
      <vt:lpstr>MiSans Normal</vt:lpstr>
      <vt:lpstr>Wingdings</vt:lpstr>
      <vt:lpstr>微软雅黑</vt:lpstr>
      <vt:lpstr>Office Theme</vt:lpstr>
      <vt:lpstr>防止网络游戏和虚拟货币欺诈</vt:lpstr>
      <vt:lpstr>目录</vt:lpstr>
      <vt:lpstr>添加章节标题</vt:lpstr>
      <vt:lpstr>网络游戏和虚拟货币欺诈的危害</vt:lpstr>
      <vt:lpstr>财产损失</vt:lpstr>
      <vt:lpstr>信誉受损</vt:lpstr>
      <vt:lpstr>法律风险</vt:lpstr>
      <vt:lpstr>网络游戏和虚拟货币欺诈的常见形式</vt:lpstr>
      <vt:lpstr>虚假交易</vt:lpstr>
      <vt:lpstr>盗号诈骗</vt:lpstr>
      <vt:lpstr>虚假宣传</vt:lpstr>
      <vt:lpstr>非法代练</vt:lpstr>
      <vt:lpstr>防止网络游戏和虚拟货币欺诈的措施</vt:lpstr>
      <vt:lpstr>增强安全意识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2024-09-28T01:51:50.679</cp:lastPrinted>
  <dcterms:created xsi:type="dcterms:W3CDTF">2024-09-27T17:51:50Z</dcterms:created>
  <dcterms:modified xsi:type="dcterms:W3CDTF">2024-09-27T17:51:53Z</dcterms:modified>
</cp:coreProperties>
</file>