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1"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B1A5A5-5647-4222-8E71-5B6A5AD1BB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8BC625-8BB5-4E89-885A-54ED7C7CF8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2D9009-0C19-4BEE-B20F-2EDDB043AD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B7745A-8186-442E-80A6-C514D4EB91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6BF779-6088-4FBE-BFED-2D646294B2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E8E859-3D1F-4366-A456-C49ADFF148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B8DED2-E31E-4AF1-9266-CB64ED0CCA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9BE6BB-0D1A-4D19-9326-753CA38F2B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7B9585-4FB8-4D10-879F-ED38865F89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15207C-93C5-41E2-B937-2BAC879813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3C6A7F-2A6F-461C-AD40-60C6A5BEC3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7"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5"/>
          <p:cNvPicPr>
            <a:picLocks noChangeAspect="1"/>
          </p:cNvPicPr>
          <p:nvPr userDrawn="1"/>
        </p:nvPicPr>
        <p:blipFill>
          <a:blip r:embed="rId1"/>
          <a:stretch>
            <a:fillRect/>
          </a:stretch>
        </p:blipFill>
        <p:spPr>
          <a:xfrm>
            <a:off x="0" y="-1"/>
            <a:ext cx="12192000" cy="6858000"/>
          </a:xfrm>
          <a:prstGeom prst="rect">
            <a:avLst/>
          </a:prstGeom>
        </p:spPr>
      </p:pic>
      <p:sp>
        <p:nvSpPr>
          <p:cNvPr id="3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2023/11/21</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emf" /><Relationship Id="rId3"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6013201223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护理十项制度PPT\n## 1.护理十项制度的定义与重要性\n### 1.1护理十项制度的具体内容\n### 1.2护理十项制度在护理工作中的重要性\n### 1.3护理十项制度对患者权益的保障\n## 2.护理十项制度中的分级护理制度\n### 2.1分级护理制度的定义与目的\n### 2.2分级护理制度的实施与执行\n### 2.3分级护理制度对护理质量的影响\n## 3.护理十项制度中的值班制度\n### 3.1值班制度的定义与要求\n### 3.2值班制度的实施与执行\n### 3.3值班制度对护理工作的保障\n## 4.护理十项制度中的交接班制度\n### 4.1交接班制度的定义与要求\n### 4.2交接班制度的实施与执行\n### 4.3交接班制度对护理工作的影响\n## 5.护理十项制度中的查对制度\n### 5.1查对制度的定义与要求\n### 5.2查对制度的实施与执行\n### 5.3查对制度对护理工作的保障\n## 6.护理十项制度中的护理差错事故报告制度\n### 6.1护理差错事故报告制度的定义与要求\n### 6.2护理差错事故报告制度的实施与执行\n### 6.3护理差错事故报告制度对护理工作的影响\n## 7.护理十项制度中的护理质量管理制度\n### 7.1护理质量管理制度的内容与要求\n### 7.2护理质量管理制度在护理工作中的实施与执行\n### 7.3护理质量管理制度对护理工作的保障\n## 8.护理十项制度中的护理安全管理制度\n### 8.1护理安全管理制度的定义与要求\n### 8.2护理安全管理制度的实施与执行\n### 8.3护理安全管理制度对护理工作的影响\n## 9.护理十项制度中的护理培训与考核制度\n### 9.1护理培训与考核制度的定义与要求\n### 9.2护理培训与考核制度的实施与执行\n### 9.3护理培训与考核制度对护理工作的影响\n## 10.护理十项制度中的护理教育与科研制度\n### 10.1护理教育与科研制度的定义与要求\n### 10.2护理教育与科研制度的实施与执行\n### 10.3护理教育与科研制度对护理工作的影响\n&quot;,&quot;templateId&quot;:&quot;yjp75jdsfbb9frnx6858ro4pgo&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03000" cy="1301750"/>
          </a:xfrm>
        </p:spPr>
        <p:txBody>
          <a:bodyPr vert="horz" wrap="square" lIns="91440" tIns="45720" rIns="91440" bIns="45720" anchor="t">
            <a:spAutoFit/>
          </a:bodyPr>
          <a:lstStyle/>
          <a:p>
            <a:pPr>
              <a:buNone/>
            </a:pPr>
            <a:r>
              <a:rPr lang="zh-CN"/>
              <a:t>护理十项制度PPT</a:t>
            </a:r>
            <a:endParaRPr/>
          </a:p>
        </p:txBody>
      </p:sp>
      <p:sp>
        <p:nvSpPr>
          <p:cNvPr id="3" name="文本占位符 3"/>
          <p:cNvSpPr>
            <a:spLocks noGrp="1"/>
          </p:cNvSpPr>
          <p:nvPr>
            <p:ph type="body" sz="quarter" idx="10"/>
          </p:nvPr>
        </p:nvSpPr>
        <p:spPr>
          <a:xfrm>
            <a:off x="392698" y="4448586"/>
            <a:ext cx="9226550" cy="647700"/>
          </a:xfrm>
        </p:spPr>
        <p:txBody>
          <a:bodyPr/>
          <a:lstStyle/>
          <a:p>
            <a:r>
              <a:rPr lang="en-US"/>
              <a:t>TENCENT DOCS SMART CREATE</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j-ea"/>
                <a:ea typeface="+mj-ea"/>
              </a:rPr>
              <a:t>CREATE TOGETHER</a:t>
            </a:r>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6" name="" descr="{&quot;isTemplate&quot;:true,&quot;type&quot;:2}"/>
        <p:cNvGrpSpPr/>
        <p:nvPr/>
      </p:nvGrpSpPr>
      <p:grpSpPr>
        <a:xfrm>
          <a:off x="0" y="0"/>
          <a:ext cx="0" cy="0"/>
        </a:xfrm>
      </p:grpSpPr>
      <p:sp>
        <p:nvSpPr>
          <p:cNvPr id="67"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护理十项制度的定义与重要性</a:t>
            </a:r>
            <a:endParaRPr/>
          </a:p>
        </p:txBody>
      </p:sp>
      <p:sp>
        <p:nvSpPr>
          <p:cNvPr id="68"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2" name="" descr="{&quot;isTemplate&quot;:true,&quot;type&quot;:3}"/>
        <p:cNvGrpSpPr/>
        <p:nvPr/>
      </p:nvGrpSpPr>
      <p:grpSpPr>
        <a:xfrm>
          <a:off x="0" y="0"/>
          <a:ext cx="0" cy="0"/>
        </a:xfrm>
      </p:grpSpPr>
      <p:sp>
        <p:nvSpPr>
          <p:cNvPr id="143"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护理十项制度包括：分级护理制度、值班制度、交接班制度、查对制度、护理差错事故报告制度、护理质量管理制度、护理安全管理制度、护理培训与考核制度、护理教育与科研制度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分级护理制度：根据患者病情和生活自理能力进行分级，制定相应的护理计划和服务标准</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值班制度：护理人员按照规定的班次和时间履行职责，确保患者得到连续的护理服务</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交接班制度：护理人员在班次之间进行工作交接，确保患者护理信息的准确传递和护理工作的连续性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查对制度：护理人员在执行护理操作前后进行核对，确保患者信息准确无误</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护理差错事故报告制度：护理人员对发生的差错事故进行报告，以便分析原因、采取防范措施</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护理质量管理制度：通过制定和实施质量标准，提高护理服务质量</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护理安全管理制度：保障患者在护理过程中的安全，防止护理差错事故的发生</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护理培训与考核制度：对护理人员进行培训和考核，提高护理人员的业务水平和综合素质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护理教育与科研制度：通过护理教育和科研活动，提高护理人员的学术水平和护理学科的发展</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护理十项制度是护理工作的基本规范和行为准则，对于保障患者权益、提高护理质量具有重要意义</a:t>
            </a:r>
            <a:endParaRPr/>
          </a:p>
        </p:txBody>
      </p:sp>
      <p:sp>
        <p:nvSpPr>
          <p:cNvPr id="144"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护理十项制度的具体内容</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0" name="" descr="{&quot;isTemplate&quot;:true,&quot;type&quot;:3}"/>
        <p:cNvGrpSpPr/>
        <p:nvPr/>
      </p:nvGrpSpPr>
      <p:grpSpPr>
        <a:xfrm>
          <a:off x="0" y="0"/>
          <a:ext cx="0" cy="0"/>
        </a:xfrm>
      </p:grpSpPr>
      <p:sp>
        <p:nvSpPr>
          <p:cNvPr id="201"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护理十项制度是护理工作的基石，保证了护理工作的规范性和有序性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通过分级护理制度，为患者提供个性化的护理服务，满足患者的不同需求</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通过值班制度和交接班制度，确保患者在任何时候都能得到护理人员的照顾</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通过查对制度，避免护理差错事故的发生，保障患者的权益</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通过护理质量管理制度，提高护理服务质量，提升患者对护理工作的满意度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通过护理安全管理制度，保障患者在护理过程中的安全，降低护理风险</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通过护理培训与考核制度，提高护理人员的业务水平和综合素质，提升护理队伍的整体实力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通过护理教育与科研制度，推动护理学科的发展，提高护理人员的专业素养</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护理十项制度有助于提高护理工作效率，减少护理差错事故，保障患者权益</a:t>
            </a:r>
            <a:endParaRPr/>
          </a:p>
        </p:txBody>
      </p:sp>
      <p:sp>
        <p:nvSpPr>
          <p:cNvPr id="20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护理十项制度在护理工作中的重要性</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2" name="" descr="{&quot;isTemplate&quot;:true,&quot;type&quot;:3}"/>
        <p:cNvGrpSpPr/>
        <p:nvPr/>
      </p:nvGrpSpPr>
      <p:grpSpPr>
        <a:xfrm>
          <a:off x="0" y="0"/>
          <a:ext cx="0" cy="0"/>
        </a:xfrm>
      </p:grpSpPr>
      <p:sp>
        <p:nvSpPr>
          <p:cNvPr id="223"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护理十项制度对患者权益的保障</a:t>
            </a:r>
            <a:endParaRPr lang="en-US" sz="3600" b="1">
              <a:latin typeface="微软雅黑"/>
              <a:ea typeface="微软雅黑"/>
            </a:endParaRPr>
          </a:p>
        </p:txBody>
      </p:sp>
      <p:sp>
        <p:nvSpPr>
          <p:cNvPr id="224"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护理十项制度通过规范护理人员的行为，保障患者的基本权益</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保障患者得到适宜的护理服务，满足患者的基本需求</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保障患者在护理过程中的安全，防止护理差错事故的发生</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保障患者对护理服务的知情权和选择权，提高患者对护理工作的满意度</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通过护理培训与考核制度，提高护理人员的业务水平和综合素质，提升护理服务质量</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护理十项制度有助于维护护理行业的形象和信誉，提高患者对护理工作的信任度</a:t>
            </a:r>
            <a:endParaRPr/>
          </a:p>
        </p:txBody>
      </p:sp>
      <p:cxnSp>
        <p:nvCxnSpPr>
          <p:cNvPr id="225"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26"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7" name="" descr="{&quot;isTemplate&quot;:true,&quot;type&quot;:2}"/>
        <p:cNvGrpSpPr/>
        <p:nvPr/>
      </p:nvGrpSpPr>
      <p:grpSpPr>
        <a:xfrm>
          <a:off x="0" y="0"/>
          <a:ext cx="0" cy="0"/>
        </a:xfrm>
      </p:grpSpPr>
      <p:sp>
        <p:nvSpPr>
          <p:cNvPr id="228"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护理十项制度中的分级护理制度</a:t>
            </a:r>
            <a:endParaRPr/>
          </a:p>
        </p:txBody>
      </p:sp>
      <p:sp>
        <p:nvSpPr>
          <p:cNvPr id="22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0" name="" descr="{&quot;isTemplate&quot;:true,&quot;type&quot;:3}"/>
        <p:cNvGrpSpPr/>
        <p:nvPr/>
      </p:nvGrpSpPr>
      <p:grpSpPr>
        <a:xfrm>
          <a:off x="0" y="0"/>
          <a:ext cx="0" cy="0"/>
        </a:xfrm>
      </p:grpSpPr>
      <p:sp>
        <p:nvSpPr>
          <p:cNvPr id="231"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分级护理制度的定义与目的</a:t>
            </a:r>
            <a:endParaRPr lang="en-US" sz="3600" b="1">
              <a:latin typeface="微软雅黑"/>
              <a:ea typeface="微软雅黑"/>
            </a:endParaRPr>
          </a:p>
        </p:txBody>
      </p:sp>
      <p:sp>
        <p:nvSpPr>
          <p:cNvPr id="232"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分级护理制度是根据患者病情和生活自理能力进行分级，制定相应的护理计划和服务标准的一种制度</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目的是确保患者得到适宜的护理服务，满足患者的不同需求</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通过分级护理制度，护理人员可以更好地了解患者的病情和生活自理能力，为患者提供个性化的护理服务</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分级护理制度有助于提高护理服务质量，保障患者的权益</a:t>
            </a:r>
            <a:endParaRPr/>
          </a:p>
        </p:txBody>
      </p:sp>
      <p:pic>
        <p:nvPicPr>
          <p:cNvPr id="233"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4" name="" descr="{&quot;isTemplate&quot;:true,&quot;type&quot;:3}"/>
        <p:cNvGrpSpPr/>
        <p:nvPr/>
      </p:nvGrpSpPr>
      <p:grpSpPr>
        <a:xfrm>
          <a:off x="0" y="0"/>
          <a:ext cx="0" cy="0"/>
        </a:xfrm>
      </p:grpSpPr>
      <p:sp>
        <p:nvSpPr>
          <p:cNvPr id="235"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236"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分级护理制度的实施与执行</a:t>
            </a:r>
            <a:endParaRPr lang="en-US" sz="3600" b="1">
              <a:latin typeface="微软雅黑"/>
              <a:ea typeface="微软雅黑"/>
            </a:endParaRPr>
          </a:p>
        </p:txBody>
      </p:sp>
      <p:sp>
        <p:nvSpPr>
          <p:cNvPr id="237"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分级护理制度的实施需要护理人员对患者进行全面评估，了解患者的病情、生活自理能力等因素</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根据评估结果，将患者分为一级护理、二级护理和三级护理等不同级别</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针对不同级别的患者，制定相应的护理计划和服务标准</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分级护理制度的执行需要护理人员严格按照护理计划和服务标准进行护理工作</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对于一级护理患者，护理人员需要提供全面的护理服务，包括生活照顾、病情观察、治疗护理等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对于二级护理患者，护理人员需要提供定期的护理服务，包括定期查房、病情观察、治疗护理等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对于三级护理患者，护理人员需要提供基本的护理服务，包括健康教育、心理护理等</a:t>
            </a:r>
            <a:endParaRPr/>
          </a:p>
        </p:txBody>
      </p:sp>
      <p:cxnSp>
        <p:nvCxnSpPr>
          <p:cNvPr id="238"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39"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0" name="" descr="{&quot;isTemplate&quot;:true,&quot;type&quot;:3}"/>
        <p:cNvGrpSpPr/>
        <p:nvPr/>
      </p:nvGrpSpPr>
      <p:grpSpPr>
        <a:xfrm>
          <a:off x="0" y="0"/>
          <a:ext cx="0" cy="0"/>
        </a:xfrm>
      </p:grpSpPr>
      <p:grpSp>
        <p:nvGrpSpPr>
          <p:cNvPr id="241"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242" name="Group 628"/>
            <p:cNvGrpSpPr/>
            <p:nvPr/>
          </p:nvGrpSpPr>
          <p:grpSpPr>
            <a:xfrm>
              <a:off x="1197254" y="3971227"/>
              <a:ext cx="11008530" cy="2106887"/>
              <a:chOff x="1197254" y="3971227"/>
              <a:chExt cx="11008530" cy="2106887"/>
            </a:xfrm>
          </p:grpSpPr>
          <p:sp>
            <p:nvSpPr>
              <p:cNvPr id="243"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4"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5"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47"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分级护理制度有助于提高护理服务质量，满足患者的不同需求</a:t>
                </a:r>
                <a:endParaRPr/>
              </a:p>
            </p:txBody>
          </p:sp>
          <p:sp>
            <p:nvSpPr>
              <p:cNvPr id="248"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通过分级护理制度，护理人员可以更好地了解患者的病情和生活自理能力，为患者提供个性化的护理服务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分级护理制度有助于护理人员合理分配护理资源，提高护理工作效率</a:t>
                </a:r>
                <a:endParaRPr/>
              </a:p>
            </p:txBody>
          </p:sp>
        </p:grpSp>
        <p:grpSp>
          <p:nvGrpSpPr>
            <p:cNvPr id="249" name="Group 635"/>
            <p:cNvGrpSpPr/>
            <p:nvPr/>
          </p:nvGrpSpPr>
          <p:grpSpPr>
            <a:xfrm>
              <a:off x="3499345" y="1423099"/>
              <a:ext cx="11008530" cy="2005901"/>
              <a:chOff x="3499345" y="1423099"/>
              <a:chExt cx="11008530" cy="2005901"/>
            </a:xfrm>
          </p:grpSpPr>
          <p:sp>
            <p:nvSpPr>
              <p:cNvPr id="250"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分级护理制度有助于保障患者的权益，减少护理差错事故的发生</a:t>
                </a:r>
                <a:endParaRPr/>
              </a:p>
            </p:txBody>
          </p:sp>
          <p:sp>
            <p:nvSpPr>
              <p:cNvPr id="251"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通过分级护理制度，护理人员可以更好地了解患者的病情和生活自理能力，为患者提供适宜的护理服务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分级护理制度有助于护理人员严格按照护理计划和服务标准进行护理工作，减少护理差错事故的发生</a:t>
                </a:r>
                <a:endParaRPr/>
              </a:p>
            </p:txBody>
          </p:sp>
          <p:sp>
            <p:nvSpPr>
              <p:cNvPr id="252"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3"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4"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5"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5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分级护理制度对护理质量的影响</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护理十项制度中的值班制度</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值班制度的定义与要求</a:t>
            </a:r>
            <a:endParaRPr lang="en-US" sz="3600" b="1">
              <a:latin typeface="微软雅黑"/>
              <a:ea typeface="微软雅黑"/>
            </a:endParaRPr>
          </a:p>
        </p:txBody>
      </p:sp>
      <p:sp>
        <p:nvSpPr>
          <p:cNvPr id="12"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值班制度是指护理人员按照规定的班次和时间履行职责，确保患者得到连续的护理服务的一种制度</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值班制度要求护理人员按时上下班，按照规定的班次和时间履行职责</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值班制度要求护理人员在值班期间保持高度的责任心和敬业精神，确保患者得到适宜的护理服务</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值班制度有助于保障患者在任何时候都能得到护理人员的照顾，提高护理服务质量</a:t>
            </a:r>
            <a:endParaRPr/>
          </a:p>
        </p:txBody>
      </p:sp>
      <p:cxnSp>
        <p:nvCxnSpPr>
          <p:cNvPr id="13"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 name="" descr="{&quot;isTemplate&quot;:true,&quot;type&quot;:3}"/>
        <p:cNvGrpSpPr/>
        <p:nvPr/>
      </p:nvGrpSpPr>
      <p:grpSpPr>
        <a:xfrm>
          <a:off x="0" y="0"/>
          <a:ext cx="0" cy="0"/>
        </a:xfrm>
      </p:grpSpPr>
      <p:grpSp>
        <p:nvGrpSpPr>
          <p:cNvPr id="16"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7" name=""/>
            <p:cNvGrpSpPr/>
            <p:nvPr/>
          </p:nvGrpSpPr>
          <p:grpSpPr>
            <a:xfrm>
              <a:off x="685800" y="3146904"/>
              <a:ext cx="5760000" cy="3225487"/>
              <a:chOff x="685800" y="3146904"/>
              <a:chExt cx="5760000" cy="3225487"/>
            </a:xfrm>
          </p:grpSpPr>
          <p:sp>
            <p:nvSpPr>
              <p:cNvPr id="18"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值班制度的实施需要护理管理部门合理安排护理人员的班次和时间</a:t>
                </a:r>
                <a:endParaRPr kumimoji="1" lang="en-US" altLang="zh-CN" sz="1800" b="1">
                  <a:solidFill>
                    <a:schemeClr val="bg1"/>
                  </a:solidFill>
                  <a:latin typeface="+mj-ea"/>
                  <a:ea typeface="+mj-ea"/>
                </a:endParaRPr>
              </a:p>
            </p:txBody>
          </p:sp>
          <p:sp>
            <p:nvSpPr>
              <p:cNvPr id="19"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根据患者的数量和病情，合理安排护理人员的班次和时间</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考虑护理人员的意愿和需求，合理安排值班时间，确保护理人员的工作和生活平衡</a:t>
                </a:r>
                <a:endParaRPr/>
              </a:p>
            </p:txBody>
          </p:sp>
        </p:grpSp>
        <p:grpSp>
          <p:nvGrpSpPr>
            <p:cNvPr id="20" name=""/>
            <p:cNvGrpSpPr/>
            <p:nvPr/>
          </p:nvGrpSpPr>
          <p:grpSpPr>
            <a:xfrm>
              <a:off x="6016236" y="3146904"/>
              <a:ext cx="5400000" cy="3225487"/>
              <a:chOff x="6016236" y="3146904"/>
              <a:chExt cx="5400000" cy="3225487"/>
            </a:xfrm>
          </p:grpSpPr>
          <p:sp>
            <p:nvSpPr>
              <p:cNvPr id="21"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值班制度的执行需要护理人员严格按照班次和时间履行职责</a:t>
                </a:r>
                <a:endParaRPr kumimoji="1" lang="en-US" altLang="zh-CN" sz="1800" b="1">
                  <a:solidFill>
                    <a:schemeClr val="bg1"/>
                  </a:solidFill>
                  <a:latin typeface="+mj-ea"/>
                  <a:ea typeface="+mj-ea"/>
                </a:endParaRPr>
              </a:p>
            </p:txBody>
          </p:sp>
          <p:sp>
            <p:nvSpPr>
              <p:cNvPr id="22"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护理人员在值班期间要密切关注患者的病情变化，及时处理患者的突发状况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护理人员在值班期间要保持良好的沟通和协作，确保患者得到连续的护理服务</a:t>
                </a:r>
                <a:endParaRPr/>
              </a:p>
            </p:txBody>
          </p:sp>
        </p:grpSp>
      </p:grpSp>
      <p:sp>
        <p:nvSpPr>
          <p:cNvPr id="23"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值班制度的实施与执行</a:t>
            </a:r>
            <a:endParaRPr lang="en-US" sz="2800" b="1">
              <a:latin typeface="微软雅黑"/>
              <a:ea typeface="微软雅黑"/>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 name="" descr="{&quot;isTemplate&quot;:true,&quot;type&quot;:3}"/>
        <p:cNvGrpSpPr/>
        <p:nvPr/>
      </p:nvGrpSpPr>
      <p:grpSpPr>
        <a:xfrm>
          <a:off x="0" y="0"/>
          <a:ext cx="0" cy="0"/>
        </a:xfrm>
      </p:grpSpPr>
      <p:grpSp>
        <p:nvGrpSpPr>
          <p:cNvPr id="25"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6" name=""/>
            <p:cNvGrpSpPr/>
            <p:nvPr/>
          </p:nvGrpSpPr>
          <p:grpSpPr>
            <a:xfrm>
              <a:off x="685800" y="3146904"/>
              <a:ext cx="5760000" cy="3225487"/>
              <a:chOff x="685800" y="3146904"/>
              <a:chExt cx="5760000" cy="3225487"/>
            </a:xfrm>
          </p:grpSpPr>
          <p:sp>
            <p:nvSpPr>
              <p:cNvPr id="27"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值班制度有助于保障患者在任何时候都能得到护理人员的照顾，提高护理服务质量</a:t>
                </a:r>
                <a:endParaRPr kumimoji="1" lang="en-US" altLang="zh-CN" sz="1800" b="1">
                  <a:solidFill>
                    <a:schemeClr val="bg1"/>
                  </a:solidFill>
                  <a:latin typeface="+mj-ea"/>
                  <a:ea typeface="+mj-ea"/>
                </a:endParaRPr>
              </a:p>
            </p:txBody>
          </p:sp>
          <p:sp>
            <p:nvSpPr>
              <p:cNvPr id="28"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通过值班制度，护理人员可以确保患者在任何时候都能得到适宜的护理服务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值班制度有助于护理人员更好地了解患者的病情，提高护理工作效率</a:t>
                </a:r>
                <a:endParaRPr/>
              </a:p>
            </p:txBody>
          </p:sp>
        </p:grpSp>
        <p:grpSp>
          <p:nvGrpSpPr>
            <p:cNvPr id="29" name=""/>
            <p:cNvGrpSpPr/>
            <p:nvPr/>
          </p:nvGrpSpPr>
          <p:grpSpPr>
            <a:xfrm>
              <a:off x="6016236" y="3146904"/>
              <a:ext cx="5400000" cy="3225487"/>
              <a:chOff x="6016236" y="3146904"/>
              <a:chExt cx="5400000" cy="3225487"/>
            </a:xfrm>
          </p:grpSpPr>
          <p:sp>
            <p:nvSpPr>
              <p:cNvPr id="30"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值班制度有助于减少护理差错事故的发生，保障患者的权益</a:t>
                </a:r>
                <a:endParaRPr kumimoji="1" lang="en-US" altLang="zh-CN" sz="1800" b="1">
                  <a:solidFill>
                    <a:schemeClr val="bg1"/>
                  </a:solidFill>
                  <a:latin typeface="+mj-ea"/>
                  <a:ea typeface="+mj-ea"/>
                </a:endParaRPr>
              </a:p>
            </p:txBody>
          </p:sp>
          <p:sp>
            <p:nvSpPr>
              <p:cNvPr id="31"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通过值班制度，护理人员可以及时处理患者的突发状况，减少护理差错事故的发生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值班制度有助于护理人员保持高度的责任心和敬业精神，保障患者的权益</a:t>
                </a:r>
                <a:endParaRPr/>
              </a:p>
            </p:txBody>
          </p:sp>
        </p:grpSp>
      </p:grpSp>
      <p:sp>
        <p:nvSpPr>
          <p:cNvPr id="32"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值班制度对护理工作的保障</a:t>
            </a:r>
            <a:endParaRPr lang="en-US" sz="2800" b="1">
              <a:latin typeface="微软雅黑"/>
              <a:ea typeface="微软雅黑"/>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3" name="" descr="{&quot;isTemplate&quot;:true,&quot;type&quot;:2}"/>
        <p:cNvGrpSpPr/>
        <p:nvPr/>
      </p:nvGrpSpPr>
      <p:grpSpPr>
        <a:xfrm>
          <a:off x="0" y="0"/>
          <a:ext cx="0" cy="0"/>
        </a:xfrm>
      </p:grpSpPr>
      <p:sp>
        <p:nvSpPr>
          <p:cNvPr id="34"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护理十项制度中的交接班制度</a:t>
            </a:r>
            <a:endParaRPr/>
          </a:p>
        </p:txBody>
      </p:sp>
      <p:sp>
        <p:nvSpPr>
          <p:cNvPr id="35"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04</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6" name="" descr="{&quot;isTemplate&quot;:true,&quot;type&quot;:3}"/>
        <p:cNvGrpSpPr/>
        <p:nvPr/>
      </p:nvGrpSpPr>
      <p:grpSpPr>
        <a:xfrm>
          <a:off x="0" y="0"/>
          <a:ext cx="0" cy="0"/>
        </a:xfrm>
      </p:grpSpPr>
      <p:sp>
        <p:nvSpPr>
          <p:cNvPr id="37"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交接班制度的定义与要求</a:t>
            </a:r>
            <a:endParaRPr lang="en-US" sz="3600" b="1">
              <a:latin typeface="微软雅黑"/>
              <a:ea typeface="微软雅黑"/>
            </a:endParaRPr>
          </a:p>
        </p:txBody>
      </p:sp>
      <p:sp>
        <p:nvSpPr>
          <p:cNvPr id="38"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交接班制度是指护理人员在班次之间进行工作交接，确保患者护理信息的准确传递和护理工作的连续性的一种制度</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交接班制度要求护理人员在班次之间进行详细的工作交接，包括患者的病情、治疗护理、护理记录等内容</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交接班制度要求护理人员在交接过程中保持严肃认真、准确无误的态度，确保患者护理信息的准确传递</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交接班制度有助于保障患者护理信息的准确传递，提高护理工作的连续性</a:t>
            </a:r>
            <a:endParaRPr/>
          </a:p>
        </p:txBody>
      </p:sp>
      <p:pic>
        <p:nvPicPr>
          <p:cNvPr id="39"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0" name="" descr="{&quot;isTemplate&quot;:true,&quot;type&quot;:3}"/>
        <p:cNvGrpSpPr/>
        <p:nvPr/>
      </p:nvGrpSpPr>
      <p:grpSpPr>
        <a:xfrm>
          <a:off x="0" y="0"/>
          <a:ext cx="0" cy="0"/>
        </a:xfrm>
      </p:grpSpPr>
      <p:grpSp>
        <p:nvGrpSpPr>
          <p:cNvPr id="4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42" name=""/>
            <p:cNvGrpSpPr/>
            <p:nvPr/>
          </p:nvGrpSpPr>
          <p:grpSpPr>
            <a:xfrm>
              <a:off x="685800" y="3146904"/>
              <a:ext cx="5760000" cy="3225487"/>
              <a:chOff x="685800" y="3146904"/>
              <a:chExt cx="5760000" cy="3225487"/>
            </a:xfrm>
          </p:grpSpPr>
          <p:sp>
            <p:nvSpPr>
              <p:cNvPr id="4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交接班制度的实施需要护理管理部门制定详细的交接班流程和交接班记录表</a:t>
                </a:r>
                <a:endParaRPr kumimoji="1" lang="en-US" altLang="zh-CN" sz="1800" b="1">
                  <a:solidFill>
                    <a:schemeClr val="bg1"/>
                  </a:solidFill>
                  <a:latin typeface="+mj-ea"/>
                  <a:ea typeface="+mj-ea"/>
                </a:endParaRPr>
              </a:p>
            </p:txBody>
          </p:sp>
          <p:sp>
            <p:nvSpPr>
              <p:cNvPr id="4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制定详细的交接班流程，明确交接班的内容、时间和方式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制定交接班记录表，记录患者的基本信息、病情、治疗护理、护理记录等内容</a:t>
                </a:r>
                <a:endParaRPr/>
              </a:p>
            </p:txBody>
          </p:sp>
        </p:grpSp>
        <p:grpSp>
          <p:nvGrpSpPr>
            <p:cNvPr id="45" name=""/>
            <p:cNvGrpSpPr/>
            <p:nvPr/>
          </p:nvGrpSpPr>
          <p:grpSpPr>
            <a:xfrm>
              <a:off x="6016236" y="3146904"/>
              <a:ext cx="5400000" cy="3225487"/>
              <a:chOff x="6016236" y="3146904"/>
              <a:chExt cx="5400000" cy="3225487"/>
            </a:xfrm>
          </p:grpSpPr>
          <p:sp>
            <p:nvSpPr>
              <p:cNvPr id="4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交接班制度的执行需要护理人员严格按照交接班流程和交接班记录表进行工作交接</a:t>
                </a:r>
                <a:endParaRPr kumimoji="1" lang="en-US" altLang="zh-CN" sz="1800" b="1">
                  <a:solidFill>
                    <a:schemeClr val="bg1"/>
                  </a:solidFill>
                  <a:latin typeface="+mj-ea"/>
                  <a:ea typeface="+mj-ea"/>
                </a:endParaRPr>
              </a:p>
            </p:txBody>
          </p:sp>
          <p:sp>
            <p:nvSpPr>
              <p:cNvPr id="4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护理人员在交接班前要全面了解患者的病情和治疗护理情况，做好交接班准备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护理人员在交接班过程中要保持严肃认真、准确无误的态度，确保患者护理信息的准确传递</a:t>
                </a:r>
                <a:endParaRPr/>
              </a:p>
            </p:txBody>
          </p:sp>
        </p:grpSp>
      </p:grpSp>
      <p:sp>
        <p:nvSpPr>
          <p:cNvPr id="4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交接班制度的实施与执行</a:t>
            </a:r>
            <a:endParaRPr lang="en-US" sz="2800" b="1">
              <a:latin typeface="微软雅黑"/>
              <a:ea typeface="微软雅黑"/>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9" name="" descr="{&quot;isTemplate&quot;:true,&quot;type&quot;:3}"/>
        <p:cNvGrpSpPr/>
        <p:nvPr/>
      </p:nvGrpSpPr>
      <p:grpSpPr>
        <a:xfrm>
          <a:off x="0" y="0"/>
          <a:ext cx="0" cy="0"/>
        </a:xfrm>
      </p:grpSpPr>
      <p:grpSp>
        <p:nvGrpSpPr>
          <p:cNvPr id="50"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51" name=""/>
            <p:cNvGrpSpPr/>
            <p:nvPr/>
          </p:nvGrpSpPr>
          <p:grpSpPr>
            <a:xfrm>
              <a:off x="685800" y="3146904"/>
              <a:ext cx="5760000" cy="3225487"/>
              <a:chOff x="685800" y="3146904"/>
              <a:chExt cx="5760000" cy="3225487"/>
            </a:xfrm>
          </p:grpSpPr>
          <p:sp>
            <p:nvSpPr>
              <p:cNvPr id="52"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交接班制度有助于保障患者护理信息的准确传递，提高护理工作的连续性</a:t>
                </a:r>
                <a:endParaRPr kumimoji="1" lang="en-US" altLang="zh-CN" sz="1800" b="1">
                  <a:solidFill>
                    <a:schemeClr val="bg1"/>
                  </a:solidFill>
                  <a:latin typeface="+mj-ea"/>
                  <a:ea typeface="+mj-ea"/>
                </a:endParaRPr>
              </a:p>
            </p:txBody>
          </p:sp>
          <p:sp>
            <p:nvSpPr>
              <p:cNvPr id="53"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通过交接班制度，护理人员可以确保患者护理信息的准确传递，提高护理工作的连续性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交接班制度有助于护理人员更好地了解患者的病情，提高护理工作效率</a:t>
                </a:r>
                <a:endParaRPr/>
              </a:p>
            </p:txBody>
          </p:sp>
        </p:grpSp>
        <p:grpSp>
          <p:nvGrpSpPr>
            <p:cNvPr id="54" name=""/>
            <p:cNvGrpSpPr/>
            <p:nvPr/>
          </p:nvGrpSpPr>
          <p:grpSpPr>
            <a:xfrm>
              <a:off x="6016236" y="3146904"/>
              <a:ext cx="5400000" cy="3225487"/>
              <a:chOff x="6016236" y="3146904"/>
              <a:chExt cx="5400000" cy="3225487"/>
            </a:xfrm>
          </p:grpSpPr>
          <p:sp>
            <p:nvSpPr>
              <p:cNvPr id="55"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交接班制度有助于减少护理差错事故的发生，保障患者的权益</a:t>
                </a:r>
                <a:endParaRPr kumimoji="1" lang="en-US" altLang="zh-CN" sz="1800" b="1">
                  <a:solidFill>
                    <a:schemeClr val="bg1"/>
                  </a:solidFill>
                  <a:latin typeface="+mj-ea"/>
                  <a:ea typeface="+mj-ea"/>
                </a:endParaRPr>
              </a:p>
            </p:txBody>
          </p:sp>
          <p:sp>
            <p:nvSpPr>
              <p:cNvPr id="56"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通过交接班制度，护理人员可以及时发现和纠正护理工作中的问题，减少护理差错事故的发生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交接班制度有助于护理人员保持高度的责任心和敬业精神，保障患者的权益</a:t>
                </a:r>
                <a:endParaRPr/>
              </a:p>
            </p:txBody>
          </p:sp>
        </p:grpSp>
      </p:grpSp>
      <p:sp>
        <p:nvSpPr>
          <p:cNvPr id="5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交接班制度对护理工作的影响</a:t>
            </a:r>
            <a:endParaRPr lang="en-US" sz="2800" b="1">
              <a:latin typeface="微软雅黑"/>
              <a:ea typeface="微软雅黑"/>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8" name="" descr="{&quot;isTemplate&quot;:true,&quot;type&quot;:2}"/>
        <p:cNvGrpSpPr/>
        <p:nvPr/>
      </p:nvGrpSpPr>
      <p:grpSpPr>
        <a:xfrm>
          <a:off x="0" y="0"/>
          <a:ext cx="0" cy="0"/>
        </a:xfrm>
      </p:grpSpPr>
      <p:sp>
        <p:nvSpPr>
          <p:cNvPr id="59"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护理十项制度中的查对制度</a:t>
            </a:r>
            <a:endParaRPr/>
          </a:p>
        </p:txBody>
      </p:sp>
      <p:sp>
        <p:nvSpPr>
          <p:cNvPr id="60"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05</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1" name="" descr="{&quot;isTemplate&quot;:true,&quot;type&quot;:3}"/>
        <p:cNvGrpSpPr/>
        <p:nvPr/>
      </p:nvGrpSpPr>
      <p:grpSpPr>
        <a:xfrm>
          <a:off x="0" y="0"/>
          <a:ext cx="0" cy="0"/>
        </a:xfrm>
      </p:grpSpPr>
      <p:sp>
        <p:nvSpPr>
          <p:cNvPr id="62"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查对制度的定义与要求</a:t>
            </a:r>
            <a:endParaRPr lang="en-US" sz="3600" b="1">
              <a:latin typeface="微软雅黑"/>
              <a:ea typeface="微软雅黑"/>
            </a:endParaRPr>
          </a:p>
        </p:txBody>
      </p:sp>
      <p:sp>
        <p:nvSpPr>
          <p:cNvPr id="63"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查对制度是指护理人员在执行护理操作前后进行核对，确保患者信息准确无误的一种制度</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查对制度要求护理人员在执行护理操作前核对患者的姓名、床号、病历号等信息</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查对制度要求护理人员在执行护理操作后核对患者的姓名、床号、病历号等信息，确保操作正确无误</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查对制度有助于减少护理差错事故的发生，保障患者的权益</a:t>
            </a:r>
            <a:endParaRPr/>
          </a:p>
        </p:txBody>
      </p:sp>
      <p:cxnSp>
        <p:nvCxnSpPr>
          <p:cNvPr id="64"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5"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9" name="" descr="{&quot;isTemplate&quot;:true,&quot;type&quot;:3}"/>
        <p:cNvGrpSpPr/>
        <p:nvPr/>
      </p:nvGrpSpPr>
      <p:grpSpPr>
        <a:xfrm>
          <a:off x="0" y="0"/>
          <a:ext cx="0" cy="0"/>
        </a:xfrm>
      </p:grpSpPr>
      <p:grpSp>
        <p:nvGrpSpPr>
          <p:cNvPr id="70"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71" name=""/>
            <p:cNvGrpSpPr/>
            <p:nvPr/>
          </p:nvGrpSpPr>
          <p:grpSpPr>
            <a:xfrm>
              <a:off x="685800" y="3146904"/>
              <a:ext cx="5760000" cy="3225487"/>
              <a:chOff x="685800" y="3146904"/>
              <a:chExt cx="5760000" cy="3225487"/>
            </a:xfrm>
          </p:grpSpPr>
          <p:sp>
            <p:nvSpPr>
              <p:cNvPr id="72"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查对制度的实施需要护理管理部门制定详细的查对流程和查对记录表</a:t>
                </a:r>
                <a:endParaRPr kumimoji="1" lang="en-US" altLang="zh-CN" sz="1800" b="1">
                  <a:solidFill>
                    <a:schemeClr val="bg1"/>
                  </a:solidFill>
                  <a:latin typeface="+mj-ea"/>
                  <a:ea typeface="+mj-ea"/>
                </a:endParaRPr>
              </a:p>
            </p:txBody>
          </p:sp>
          <p:sp>
            <p:nvSpPr>
              <p:cNvPr id="73"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制定详细的查对流程，明确查对的内容、时间和方式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制定查对记录表，记录查对结果和查对人员的信息</a:t>
                </a:r>
                <a:endParaRPr/>
              </a:p>
            </p:txBody>
          </p:sp>
        </p:grpSp>
        <p:grpSp>
          <p:nvGrpSpPr>
            <p:cNvPr id="74" name=""/>
            <p:cNvGrpSpPr/>
            <p:nvPr/>
          </p:nvGrpSpPr>
          <p:grpSpPr>
            <a:xfrm>
              <a:off x="6016236" y="3146904"/>
              <a:ext cx="5400000" cy="3225487"/>
              <a:chOff x="6016236" y="3146904"/>
              <a:chExt cx="5400000" cy="3225487"/>
            </a:xfrm>
          </p:grpSpPr>
          <p:sp>
            <p:nvSpPr>
              <p:cNvPr id="75"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查对制度的执行需要护理人员严格按照查对流程和查对记录表进行查对工作</a:t>
                </a:r>
                <a:endParaRPr kumimoji="1" lang="en-US" altLang="zh-CN" sz="1800" b="1">
                  <a:solidFill>
                    <a:schemeClr val="bg1"/>
                  </a:solidFill>
                  <a:latin typeface="+mj-ea"/>
                  <a:ea typeface="+mj-ea"/>
                </a:endParaRPr>
              </a:p>
            </p:txBody>
          </p:sp>
          <p:sp>
            <p:nvSpPr>
              <p:cNvPr id="76"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护理人员在执行护理操作前要认真核对患者的姓名、床号、病历号等信息，确保操作正确无误</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护理人员在执行护理操作后要进行查对，确保操作正确无误，保障患者的权益</a:t>
                </a:r>
                <a:endParaRPr/>
              </a:p>
            </p:txBody>
          </p:sp>
        </p:grpSp>
      </p:grpSp>
      <p:sp>
        <p:nvSpPr>
          <p:cNvPr id="7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查对制度的实施与执行</a:t>
            </a:r>
            <a:endParaRPr lang="en-US" sz="2800" b="1">
              <a:latin typeface="微软雅黑"/>
              <a:ea typeface="微软雅黑"/>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8" name="" descr="{&quot;isTemplate&quot;:true,&quot;type&quot;:3}"/>
        <p:cNvGrpSpPr/>
        <p:nvPr/>
      </p:nvGrpSpPr>
      <p:grpSpPr>
        <a:xfrm>
          <a:off x="0" y="0"/>
          <a:ext cx="0" cy="0"/>
        </a:xfrm>
      </p:grpSpPr>
      <p:grpSp>
        <p:nvGrpSpPr>
          <p:cNvPr id="79"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80" name="Group 628"/>
            <p:cNvGrpSpPr/>
            <p:nvPr/>
          </p:nvGrpSpPr>
          <p:grpSpPr>
            <a:xfrm>
              <a:off x="1197254" y="3971227"/>
              <a:ext cx="11008530" cy="2106887"/>
              <a:chOff x="1197254" y="3971227"/>
              <a:chExt cx="11008530" cy="2106887"/>
            </a:xfrm>
          </p:grpSpPr>
          <p:sp>
            <p:nvSpPr>
              <p:cNvPr id="81"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2"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3"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84"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5"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查对制度有助于减少护理差错事故的发生，保障患者的权益</a:t>
                </a:r>
                <a:endParaRPr/>
              </a:p>
            </p:txBody>
          </p:sp>
          <p:sp>
            <p:nvSpPr>
              <p:cNvPr id="86"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通过查对制度，护理人员可以及时发现和纠正护理工作中的问题，减少护理差错事故的发生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查对制度有助于护理人员保持高度的责任心和敬业精神，保障患者的权益</a:t>
                </a:r>
                <a:endParaRPr/>
              </a:p>
            </p:txBody>
          </p:sp>
        </p:grpSp>
        <p:grpSp>
          <p:nvGrpSpPr>
            <p:cNvPr id="87" name="Group 635"/>
            <p:cNvGrpSpPr/>
            <p:nvPr/>
          </p:nvGrpSpPr>
          <p:grpSpPr>
            <a:xfrm>
              <a:off x="3499345" y="1423099"/>
              <a:ext cx="11008530" cy="2005901"/>
              <a:chOff x="3499345" y="1423099"/>
              <a:chExt cx="11008530" cy="2005901"/>
            </a:xfrm>
          </p:grpSpPr>
          <p:sp>
            <p:nvSpPr>
              <p:cNvPr id="88"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查对制度有助于提高护理工作效率，提升患者对护理工作的满意度</a:t>
                </a:r>
                <a:endParaRPr/>
              </a:p>
            </p:txBody>
          </p:sp>
          <p:sp>
            <p:nvSpPr>
              <p:cNvPr id="89"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通过查对制度，护理人员可以确保患者信息的准确无误，提高护理工作效率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查对制度有助于提高患者对护理工作的信任度，提升患者对护理工作的满意度</a:t>
                </a:r>
                <a:endParaRPr/>
              </a:p>
            </p:txBody>
          </p:sp>
          <p:sp>
            <p:nvSpPr>
              <p:cNvPr id="90"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1"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2"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9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9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查对制度对护理工作的保障</a:t>
            </a:r>
            <a:endParaRPr lang="en-US" altLang="zh-CN" sz="2800" b="1">
              <a:latin typeface="+mj-ea"/>
              <a:ea typeface="+mj-ea"/>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https://d.book118.com/926013201223010051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green">
      <a:dk1>
        <a:srgbClr val="000000"/>
      </a:dk1>
      <a:lt1>
        <a:srgbClr val="FFFFFF"/>
      </a:lt1>
      <a:dk2>
        <a:srgbClr val="193223"/>
      </a:dk2>
      <a:lt2>
        <a:srgbClr val="E2FBE6"/>
      </a:lt2>
      <a:accent1>
        <a:srgbClr val="279D41"/>
      </a:accent1>
      <a:accent2>
        <a:srgbClr val="72D679"/>
      </a:accent2>
      <a:accent3>
        <a:srgbClr val="44B25F"/>
      </a:accent3>
      <a:accent4>
        <a:srgbClr val="127841"/>
      </a:accent4>
      <a:accent5>
        <a:srgbClr val="7AC75C"/>
      </a:accent5>
      <a:accent6>
        <a:srgbClr val="4BA32A"/>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121</Paragraphs>
  <Slides>22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22</vt:i4>
      </vt:variant>
    </vt:vector>
  </HeadingPairs>
  <TitlesOfParts>
    <vt:vector baseType="lpstr" size="31">
      <vt:lpstr>Arial</vt:lpstr>
      <vt:lpstr>Calibri</vt:lpstr>
      <vt:lpstr>Arial Black</vt:lpstr>
      <vt:lpstr>微软雅黑</vt:lpstr>
      <vt:lpstr>黑体</vt:lpstr>
      <vt:lpstr>Microsoft YaHei</vt:lpstr>
      <vt:lpstr>Microsoft YaHei Light</vt:lpstr>
      <vt:lpstr>Microsoft Yahei</vt:lpstr>
      <vt:lpstr>Office Theme</vt:lpstr>
      <vt:lpstr>护理十项制度PPT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2024-09-17T21:22:16.472</cp:lastPrinted>
  <dcterms:created xsi:type="dcterms:W3CDTF">2024-09-17T13:22:16Z</dcterms:created>
  <dcterms:modified xsi:type="dcterms:W3CDTF">2024-09-17T13:22:18Z</dcterms:modified>
</cp:coreProperties>
</file>