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AD814B-EE35-4F4A-A9C6-7C0F1B2F79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649AE8-2A6B-42AA-B945-7A9CF143F1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A581EC-870E-41AA-9533-DA0945755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B46974-2AD4-43C3-9176-772ABE024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C4E81F-FF8F-4505-AD8B-CA2B04D94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70E01D8-5890-416D-9E06-1CD1952F67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114E2A-3EDE-4E06-960C-6175DCA5F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C2CEA6-B310-4957-8A11-5900EDADBB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3FD30A-970F-4E50-B8B6-B6649BF300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AC4301-C2A4-43C0-AF60-527385D76C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B2AC69-25BF-47E2-847D-5D049D2BCA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6023125040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某楼盘月份营销方案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2023-12-19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楼盘概述与市场分析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营销策略制定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宣传推广计划安排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销售团队培训与激励措施设计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数据分析与效果评估方法论述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楼盘概述与市场分析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33790" r="337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30692" r="3069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 l="29470" r="2947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该楼盘位于城市核心区域，交通便利，周边配套设施完善。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地理位置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该楼盘拥有高品质的建筑设计和园林景观，提供舒适的居住环境。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楼盘特点</a:t>
            </a:r>
            <a:endParaRPr lang="en-US" sz="1100"/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楼盘地理位置与特点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464" y="927003"/>
            <a:ext cx="9419070" cy="5265503"/>
          </a:xfrm>
          <a:custGeom>
            <a:rect l="l" t="t" r="r" b="b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40000"/>
                  <a:lumOff val="6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212425" y="26677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8522661" y="26741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7486155" y="28031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flipH="1">
            <a:off x="7682370" y="3015782"/>
            <a:ext cx="367566" cy="347027"/>
          </a:xfrm>
          <a:custGeom>
            <a:rect l="l" t="t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440775" y="3915508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6751011" y="3921937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5714505" y="4050959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678650" y="5144233"/>
            <a:ext cx="4325017" cy="1027472"/>
          </a:xfrm>
          <a:prstGeom prst="roundRect">
            <a:avLst>
              <a:gd name="adj" fmla="val 8330"/>
            </a:avLst>
          </a:prstGeom>
          <a:ln w="4762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4988886" y="5150662"/>
            <a:ext cx="0" cy="1059826"/>
          </a:xfrm>
          <a:prstGeom prst="line">
            <a:avLst/>
          </a:prstGeom>
          <a:ln w="635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3952380" y="5279684"/>
            <a:ext cx="756273" cy="756571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908809" y="4245412"/>
            <a:ext cx="367665" cy="367665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146684" y="5474137"/>
            <a:ext cx="367665" cy="367665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目标客户群体定位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222881" y="5436037"/>
            <a:ext cx="2541428" cy="490334"/>
            <a:chOff x="5222881" y="5436037"/>
            <a:chExt cx="2541428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5222881" y="5436037"/>
              <a:ext cx="2541428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年龄段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971715" y="4184077"/>
            <a:ext cx="2541428" cy="490334"/>
            <a:chOff x="6971715" y="4184077"/>
            <a:chExt cx="2541428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6971715" y="4184077"/>
              <a:ext cx="2541428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736929" y="2936302"/>
            <a:ext cx="2541428" cy="490334"/>
            <a:chOff x="8736929" y="2936302"/>
            <a:chExt cx="254142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8736929" y="2936302"/>
              <a:ext cx="2541428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购房需求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228086" y="3512222"/>
            <a:ext cx="2381737" cy="806572"/>
            <a:chOff x="2228086" y="3512222"/>
            <a:chExt cx="2381737" cy="806572"/>
          </a:xfrm>
        </p:grpSpPr>
        <p:sp>
          <p:nvSpPr>
            <p:cNvPr id="46" name="TextBox 46"/>
            <p:cNvSpPr txBox="1"/>
            <p:nvPr/>
          </p:nvSpPr>
          <p:spPr>
            <a:xfrm>
              <a:off x="2228086" y="3512222"/>
              <a:ext cx="2381737" cy="806572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以白领、商务人士和家庭为主。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027453" y="2264447"/>
            <a:ext cx="2381737" cy="806572"/>
            <a:chOff x="4027453" y="2264447"/>
            <a:chExt cx="2381737" cy="806572"/>
          </a:xfrm>
        </p:grpSpPr>
        <p:sp>
          <p:nvSpPr>
            <p:cNvPr id="48" name="TextBox 48"/>
            <p:cNvSpPr txBox="1"/>
            <p:nvPr/>
          </p:nvSpPr>
          <p:spPr>
            <a:xfrm>
              <a:off x="4027453" y="2264447"/>
              <a:ext cx="2381737" cy="806572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追求高品质生活，注重居住环境和配套设施。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454963" y="4740947"/>
            <a:ext cx="2381737" cy="806572"/>
            <a:chOff x="454963" y="4740947"/>
            <a:chExt cx="2381737" cy="806572"/>
          </a:xfrm>
        </p:grpSpPr>
        <p:sp>
          <p:nvSpPr>
            <p:cNvPr id="50" name="TextBox 50"/>
            <p:cNvSpPr txBox="1"/>
            <p:nvPr/>
          </p:nvSpPr>
          <p:spPr>
            <a:xfrm>
              <a:off x="454963" y="4740947"/>
              <a:ext cx="2381737" cy="806572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主要面向25-45岁的中青年人群。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竞争对手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该楼盘在市场上存在多个竞争对手，各楼盘都有自己的特色和优势。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随着城市发展和人们生活水平的提高，购房需求逐渐向高品质、舒适化方向发展。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针对竞争对手和市场趋势，制定相应的营销策略，提高楼盘知名度和销售业绩。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市场竞争环境分析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营销策略制定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23228" r="23228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确定楼盘的定价目标，如利润最大化、市场份额最大化等。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定价目标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对楼盘的开发成本、运营成本等进行详细分析，为定价提供依据。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2" name="AutoShape 12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成本分析</a:t>
            </a:r>
          </a:p>
        </p:txBody>
      </p:sp>
      <p:sp>
        <p:nvSpPr>
          <p:cNvPr id="16" name="AutoShape 16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了解同区域、同类型楼盘的定价情况，为定价策略提供参考。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竞争分析</a:t>
            </a:r>
          </a:p>
        </p:txBody>
      </p:sp>
      <p:sp>
        <p:nvSpPr>
          <p:cNvPr id="21" name="AutoShape 21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根据定价目标、成本分析和竞争分析，制定相应的价格策略，如高价策略、低价策略、成本加成策略等。</a:t>
            </a:r>
          </a:p>
        </p:txBody>
      </p:sp>
      <p:sp>
        <p:nvSpPr>
          <p:cNvPr id="24" name="AutoShape 24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价格策略制定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6" name="TextBox 6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渠道类型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根据楼盘的特点和目标客户群体，选择合适的销售渠道，如开发商直销、代理商销售、中介渠道等。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0" name="TextBox 10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渠道合作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与选择的销售渠道建立合作关系，明确双方的权利和义务，确保销售渠道的稳定性和可靠性。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4" name="TextBox 14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渠道管理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对销售渠道进行管理和监督，确保销售渠道的规范化和标准化，提高销售效率。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渠道策略选择与实施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70000"/>
          </a:blip>
          <a:srcRect l="20094" r="20094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促销目标</a:t>
            </a:r>
          </a:p>
        </p:txBody>
      </p:sp>
      <p:sp>
        <p:nvSpPr>
          <p:cNvPr id="7" name="AutoShape 7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明确促销活动的目标，如提高楼盘知名度、促进销售等。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</a:t>
            </a:r>
          </a:p>
        </p:txBody>
      </p:sp>
      <p:sp>
        <p:nvSpPr>
          <p:cNvPr id="13" name="AutoShape 13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根据促销目标，制定相应的促销策略，如优惠购房、赠送礼品、组织活动等。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促销活动执行</a:t>
            </a:r>
          </a:p>
        </p:txBody>
      </p:sp>
      <p:sp>
        <p:nvSpPr>
          <p:cNvPr id="19" name="AutoShape 19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组织专业团队，对促销活动进行具体执行和推广，确保活动的顺利进行和目标的达成。同时，对活动效果进行评估和总结，为后续的营销活动提供参考和改进方向。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促销活动策划与执行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宣传推广计划安排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https://d.book118.com/926023125040010032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2024-08-31T03:59:22.183</cp:lastPrinted>
  <dcterms:created xsi:type="dcterms:W3CDTF">2024-08-30T19:59:22Z</dcterms:created>
  <dcterms:modified xsi:type="dcterms:W3CDTF">2024-08-30T19:59:24Z</dcterms:modified>
</cp:coreProperties>
</file>