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4" r:id="rId3"/>
    <p:sldMasterId id="2147483696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8" r:id="rId29"/>
    <p:sldId id="331" r:id="rId30"/>
    <p:sldId id="333" r:id="rId31"/>
  </p:sldIdLst>
  <p:sldSz cx="9144000" cy="51435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5.xml" /><Relationship Id="rId31" Type="http://schemas.openxmlformats.org/officeDocument/2006/relationships/slide" Target="slides/slide26.xml" /><Relationship Id="rId32" Type="http://schemas.openxmlformats.org/officeDocument/2006/relationships/tags" Target="tags/tag1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6FF02A-6EEE-4E80-8FA0-80E3742EF17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DD391F-3CE3-4C72-ACC1-DE868AAC0915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D391F-3CE3-4C72-ACC1-DE868AAC091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D391F-3CE3-4C72-ACC1-DE868AAC091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50CB4-A908-4AEF-9072-5FE08AD00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1F747-1CC5-49BD-B50C-1FB11CDDC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8F417-8C6C-4A33-A6F5-7BA94600E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765CC-9889-4F01-A826-6D580F31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A1BFCD-D52C-438E-B450-2C40A5B84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BF415-3A48-409A-A719-A42214380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D7236-1156-44AC-9536-902CAB855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6C6CC-9CFA-4698-9EA6-C6E6843BE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8B178-D6F3-42E8-BB85-D291ED34A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1945E-F69D-4484-8114-42DBC1639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5F951-65CE-4E64-A85D-AB36FF8ED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448" y="6"/>
            <a:ext cx="8137922" cy="77152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051304" y="4680352"/>
            <a:ext cx="1041402" cy="15478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02445" y="4680352"/>
            <a:ext cx="3105151" cy="15478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49" y="4680352"/>
            <a:ext cx="2182416" cy="154786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28650" y="273844"/>
            <a:ext cx="7886700" cy="435887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1" hangingPunct="1"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1" hangingPunct="1">
              <a:defRPr/>
            </a:pPr>
            <a:fld id="{89259559-289D-4D27-8730-D576F93792A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.xml" /><Relationship Id="rId13" Type="http://schemas.openxmlformats.org/officeDocument/2006/relationships/image" Target="../media/image1.png" /><Relationship Id="rId14" Type="http://schemas.openxmlformats.org/officeDocument/2006/relationships/tags" Target="../tags/tag2.xml" /><Relationship Id="rId15" Type="http://schemas.openxmlformats.org/officeDocument/2006/relationships/image" Target="../media/image2.png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3.png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3.pn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slideLayout" Target="../slideLayouts/slideLayout44.xml" /><Relationship Id="rId11" Type="http://schemas.openxmlformats.org/officeDocument/2006/relationships/slideLayout" Target="../slideLayouts/slideLayout45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theme" Target="../theme/theme4.xml" /><Relationship Id="rId2" Type="http://schemas.openxmlformats.org/officeDocument/2006/relationships/slideLayout" Target="../slideLayouts/slideLayout36.xml" /><Relationship Id="rId3" Type="http://schemas.openxmlformats.org/officeDocument/2006/relationships/slideLayout" Target="../slideLayouts/slideLayout37.xml" /><Relationship Id="rId4" Type="http://schemas.openxmlformats.org/officeDocument/2006/relationships/slideLayout" Target="../slideLayouts/slideLayout38.xml" /><Relationship Id="rId5" Type="http://schemas.openxmlformats.org/officeDocument/2006/relationships/slideLayout" Target="../slideLayouts/slideLayout39.xml" /><Relationship Id="rId6" Type="http://schemas.openxmlformats.org/officeDocument/2006/relationships/slideLayout" Target="../slideLayouts/slideLayout40.xml" /><Relationship Id="rId7" Type="http://schemas.openxmlformats.org/officeDocument/2006/relationships/slideLayout" Target="../slideLayouts/slideLayout41.xml" /><Relationship Id="rId8" Type="http://schemas.openxmlformats.org/officeDocument/2006/relationships/slideLayout" Target="../slideLayouts/slideLayout42.xml" /><Relationship Id="rId9" Type="http://schemas.openxmlformats.org/officeDocument/2006/relationships/slideLayout" Target="../slideLayouts/slideLayout4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>
            <p:custDataLst>
              <p:tags r:id="rId12"/>
            </p:custDataLst>
          </p:nvPr>
        </p:nvCxnSpPr>
        <p:spPr>
          <a:xfrm flipH="1">
            <a:off x="17782" y="4815205"/>
            <a:ext cx="9130665" cy="0"/>
          </a:xfrm>
          <a:prstGeom prst="line">
            <a:avLst/>
          </a:prstGeom>
          <a:ln w="19050">
            <a:solidFill>
              <a:srgbClr val="D56D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/>
          <p:cNvPicPr>
            <a:picLocks noChangeAspect="1" noChangeArrowheads="1"/>
          </p:cNvPicPr>
          <p:nvPr userDrawn="1"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04"/>
          <a:stretch>
            <a:fillRect/>
          </a:stretch>
        </p:blipFill>
        <p:spPr bwMode="auto">
          <a:xfrm>
            <a:off x="35562" y="69851"/>
            <a:ext cx="1750695" cy="488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0" name="图片 99"/>
          <p:cNvPicPr/>
          <p:nvPr userDrawn="1"/>
        </p:nvPicPr>
        <p:blipFill>
          <a:blip r:embed="rId15"/>
          <a:stretch>
            <a:fillRect/>
          </a:stretch>
        </p:blipFill>
        <p:spPr>
          <a:xfrm>
            <a:off x="7748907" y="69850"/>
            <a:ext cx="1219835" cy="5702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 userDrawn="1"/>
        </p:nvSpPr>
        <p:spPr>
          <a:xfrm>
            <a:off x="0" y="1"/>
            <a:ext cx="9144000" cy="51435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53" name="图片 1073743875" descr="学科网 zxxk.com" title="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671830" rtl="0" eaLnBrk="0" fontAlgn="base" hangingPunct="0">
        <a:spcBef>
          <a:spcPct val="0"/>
        </a:spcBef>
        <a:spcAft>
          <a:spcPct val="0"/>
        </a:spcAft>
        <a:defRPr sz="3235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671830" rtl="0" eaLnBrk="0" fontAlgn="base" hangingPunct="0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2pPr>
      <a:lvl3pPr algn="ctr" defTabSz="671830" rtl="0" eaLnBrk="0" fontAlgn="base" hangingPunct="0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3pPr>
      <a:lvl4pPr algn="ctr" defTabSz="671830" rtl="0" eaLnBrk="0" fontAlgn="base" hangingPunct="0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4pPr>
      <a:lvl5pPr algn="ctr" defTabSz="671830" rtl="0" eaLnBrk="0" fontAlgn="base" hangingPunct="0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5pPr>
      <a:lvl6pPr marL="448310" algn="ctr" defTabSz="671830" rtl="0" fontAlgn="base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6pPr>
      <a:lvl7pPr marL="895985" algn="ctr" defTabSz="671830" rtl="0" fontAlgn="base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7pPr>
      <a:lvl8pPr marL="1344295" algn="ctr" defTabSz="671830" rtl="0" fontAlgn="base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8pPr>
      <a:lvl9pPr marL="1791970" algn="ctr" defTabSz="671830" rtl="0" fontAlgn="base">
        <a:spcBef>
          <a:spcPct val="0"/>
        </a:spcBef>
        <a:spcAft>
          <a:spcPct val="0"/>
        </a:spcAft>
        <a:defRPr sz="3235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9pPr>
    </p:titleStyle>
    <p:bodyStyle>
      <a:lvl1pPr marL="252095" indent="-252095" algn="l" defTabSz="67183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350" kern="1200">
          <a:solidFill>
            <a:schemeClr val="tx1"/>
          </a:solidFill>
          <a:latin typeface="+mn-lt"/>
          <a:ea typeface="+mn-ea"/>
          <a:cs typeface="+mn-cs"/>
        </a:defRPr>
      </a:lvl1pPr>
      <a:lvl2pPr marL="546100" indent="-210185" algn="l" defTabSz="67183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60" kern="1200">
          <a:solidFill>
            <a:schemeClr val="tx1"/>
          </a:solidFill>
          <a:latin typeface="+mn-lt"/>
          <a:ea typeface="+mn-ea"/>
          <a:cs typeface="+mn-cs"/>
        </a:defRPr>
      </a:lvl2pPr>
      <a:lvl3pPr marL="840105" indent="-168275" algn="l" defTabSz="67183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350" kern="1200">
          <a:solidFill>
            <a:schemeClr val="tx1"/>
          </a:solidFill>
          <a:latin typeface="+mn-lt"/>
          <a:ea typeface="+mn-ea"/>
          <a:cs typeface="+mn-cs"/>
        </a:defRPr>
      </a:lvl3pPr>
      <a:lvl4pPr marL="1176020" indent="-168275" algn="l" defTabSz="67183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1470" kern="1200">
          <a:solidFill>
            <a:schemeClr val="tx1"/>
          </a:solidFill>
          <a:latin typeface="+mn-lt"/>
          <a:ea typeface="+mn-ea"/>
          <a:cs typeface="+mn-cs"/>
        </a:defRPr>
      </a:lvl4pPr>
      <a:lvl5pPr marL="1511935" indent="-168275" algn="l" defTabSz="67183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1470" kern="1200">
          <a:solidFill>
            <a:schemeClr val="tx1"/>
          </a:solidFill>
          <a:latin typeface="+mn-lt"/>
          <a:ea typeface="+mn-ea"/>
          <a:cs typeface="+mn-cs"/>
        </a:defRPr>
      </a:lvl5pPr>
      <a:lvl6pPr marL="1847850" indent="-168275" algn="l" defTabSz="671830" rtl="0" eaLnBrk="1" latinLnBrk="0" hangingPunct="1">
        <a:spcBef>
          <a:spcPct val="20000"/>
        </a:spcBef>
        <a:buFont typeface="Arial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6pPr>
      <a:lvl7pPr marL="2183765" indent="-168275" algn="l" defTabSz="671830" rtl="0" eaLnBrk="1" latinLnBrk="0" hangingPunct="1">
        <a:spcBef>
          <a:spcPct val="20000"/>
        </a:spcBef>
        <a:buFont typeface="Arial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indent="-168275" algn="l" defTabSz="671830" rtl="0" eaLnBrk="1" latinLnBrk="0" hangingPunct="1">
        <a:spcBef>
          <a:spcPct val="20000"/>
        </a:spcBef>
        <a:buFont typeface="Arial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8pPr>
      <a:lvl9pPr marL="2856230" indent="-168275" algn="l" defTabSz="671830" rtl="0" eaLnBrk="1" latinLnBrk="0" hangingPunct="1">
        <a:spcBef>
          <a:spcPct val="20000"/>
        </a:spcBef>
        <a:buFont typeface="Arial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1pPr>
      <a:lvl2pPr marL="335915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2pPr>
      <a:lvl3pPr marL="671830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3pPr>
      <a:lvl4pPr marL="1007745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4pPr>
      <a:lvl5pPr marL="1344295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5pPr>
      <a:lvl6pPr marL="1680210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6pPr>
      <a:lvl7pPr marL="2016125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7pPr>
      <a:lvl8pPr marL="2352040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8pPr>
      <a:lvl9pPr marL="2687955" algn="l" defTabSz="671830" rtl="0" eaLnBrk="1" latinLnBrk="0" hangingPunct="1">
        <a:defRPr sz="137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tags" Target="../tags/tag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Relationship Id="rId3" Type="http://schemas.openxmlformats.org/officeDocument/2006/relationships/tags" Target="../tags/tag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Relationship Id="rId3" Type="http://schemas.openxmlformats.org/officeDocument/2006/relationships/tags" Target="../tags/tag5.xml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0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25042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 title=""/>
          <p:cNvCxnSpPr/>
          <p:nvPr/>
        </p:nvCxnSpPr>
        <p:spPr>
          <a:xfrm>
            <a:off x="0" y="843280"/>
            <a:ext cx="9144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标题 3073" title=""/>
          <p:cNvSpPr txBox="1"/>
          <p:nvPr/>
        </p:nvSpPr>
        <p:spPr>
          <a:xfrm>
            <a:off x="617723" y="1045424"/>
            <a:ext cx="7772400" cy="2487612"/>
          </a:xfrm>
          <a:prstGeom prst="rect">
            <a:avLst/>
          </a:prstGeom>
        </p:spPr>
        <p:txBody>
          <a:bodyPr anchor="ctr" anchorCtr="0"/>
          <a:lstStyle>
            <a:defPPr>
              <a:defRPr lang="zh-CN"/>
            </a:defPPr>
            <a:lvl1pPr marL="0" lvl="0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0360" lvl="1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2pPr>
            <a:lvl3pPr marL="680720" lvl="2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3pPr>
            <a:lvl4pPr marL="1021080" lvl="3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4pPr>
            <a:lvl5pPr marL="1361440" lvl="4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5pPr>
            <a:lvl6pPr marL="457200" lvl="5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6pPr>
            <a:lvl7pPr marL="914400" lvl="6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7pPr>
            <a:lvl8pPr marL="1371600" lvl="7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8pPr>
            <a:lvl9pPr marL="1828800" lvl="8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300" b="0" i="0" u="none" kern="1200" baseline="0">
                <a:solidFill>
                  <a:schemeClr val="tx1"/>
                </a:solidFill>
                <a:latin typeface="Impact" panose="020b080603090205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5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Impact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15163" y="1364057"/>
            <a:ext cx="8675310" cy="21352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1" i="0" u="none" strike="noStrike" kern="1200" cap="none" spc="0" normalizeH="0" baseline="0" noProof="0">
                <a:solidFill>
                  <a:srgbClr val="02B3C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隶书" panose="02010509060101010101" charset="-122"/>
                <a:ea typeface="隶书" panose="02010509060101010101" charset="-122"/>
                <a:cs typeface="+mn-cs"/>
              </a:rPr>
              <a:t>第三单元</a:t>
            </a:r>
            <a:b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</a:br>
            <a:r>
              <a:rPr lang="en-US" altLang="zh-CN" sz="4800" b="1">
                <a:solidFill>
                  <a:prstClr val="black"/>
                </a:solidFill>
                <a:latin typeface="隶书" panose="02010509060101010101" charset="-122"/>
                <a:ea typeface="隶书" panose="02010509060101010101" charset="-122"/>
              </a:rPr>
              <a:t>10</a:t>
            </a: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  </a:t>
            </a: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阿长与</a:t>
            </a: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《</a:t>
            </a:r>
            <a:r>
              <a:rPr kumimoji="0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山海经</a:t>
            </a: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》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 title=""/>
          <p:cNvGrpSpPr/>
          <p:nvPr/>
        </p:nvGrpSpPr>
        <p:grpSpPr>
          <a:xfrm>
            <a:off x="388620" y="173990"/>
            <a:ext cx="2167156" cy="523220"/>
            <a:chOff x="388620" y="173990"/>
            <a:chExt cx="2167156" cy="523220"/>
          </a:xfrm>
        </p:grpSpPr>
        <p:sp>
          <p:nvSpPr>
            <p:cNvPr id="3" name="文本框 2"/>
            <p:cNvSpPr txBox="1"/>
            <p:nvPr/>
          </p:nvSpPr>
          <p:spPr>
            <a:xfrm>
              <a:off x="828040" y="173990"/>
              <a:ext cx="172773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lvl="0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0360" lvl="1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0720" lvl="2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1080" lvl="3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61440" lvl="4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1701800" lvl="5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042160" lvl="6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2382520" lvl="7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2722880" lvl="8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rPr>
                <a:t>设计说明</a:t>
              </a:r>
              <a:endPara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endParaRPr>
            </a:p>
          </p:txBody>
        </p:sp>
        <p:sp>
          <p:nvSpPr>
            <p:cNvPr id="4" name="菱形 3"/>
            <p:cNvSpPr/>
            <p:nvPr/>
          </p:nvSpPr>
          <p:spPr>
            <a:xfrm>
              <a:off x="391160" y="280035"/>
              <a:ext cx="351155" cy="351155"/>
            </a:xfrm>
            <a:prstGeom prst="diamond">
              <a:avLst/>
            </a:prstGeom>
            <a:solidFill>
              <a:srgbClr val="009FB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1pPr>
              <a:lvl2pPr marL="340360" lvl="1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2pPr>
              <a:lvl3pPr marL="680720" lvl="2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3pPr>
              <a:lvl4pPr marL="1021080" lvl="3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4pPr>
              <a:lvl5pPr marL="1361440" lvl="4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5pPr>
              <a:lvl6pPr marL="1701800" lvl="5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6pPr>
              <a:lvl7pPr marL="2042160" lvl="6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7pPr>
              <a:lvl8pPr marL="2382520" lvl="7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8pPr>
              <a:lvl9pPr marL="2722880" lvl="8" indent="0" algn="l" defTabSz="68072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Times New Roman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solidFill>
                    <a:srgbClr val="E6A774"/>
                  </a:solidFill>
                </a:ln>
                <a:solidFill>
                  <a:srgbClr val="E6A774"/>
                </a:solidFill>
                <a:effectLst/>
                <a:uLnTx/>
                <a:uFillTx/>
                <a:latin typeface="Times New Roman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88620" y="648970"/>
              <a:ext cx="2044700" cy="0"/>
            </a:xfrm>
            <a:prstGeom prst="line">
              <a:avLst/>
            </a:prstGeom>
            <a:ln w="25400">
              <a:solidFill>
                <a:srgbClr val="009FB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" name="直接连接符 5" title=""/>
          <p:cNvCxnSpPr/>
          <p:nvPr/>
        </p:nvCxnSpPr>
        <p:spPr>
          <a:xfrm>
            <a:off x="0" y="843280"/>
            <a:ext cx="9144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>
            <a:spLocks noChangeArrowheads="1"/>
          </p:cNvSpPr>
          <p:nvPr/>
        </p:nvSpPr>
        <p:spPr bwMode="auto">
          <a:xfrm>
            <a:off x="197514" y="970916"/>
            <a:ext cx="8748972" cy="386528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457200" defTabSz="914400" eaLnBrk="0" hangingPunct="0">
              <a:lnSpc>
                <a:spcPct val="130000"/>
              </a:lnSpc>
            </a:pP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《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阿长与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&lt;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山海经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&gt;》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是鲁迅散文集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《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朝花夕拾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》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中的一篇，本文大部分内容笔调轻松，活泼的记叙、描写中不乏调侃。在文中，鲁迅深情回忆了童年的保姆阿长，表达了对这位命运不幸却仁厚善良的女性的感激和怀念。学习本课，要把握课文的主要内容，以欣赏人物形象及探讨作者的复杂感情为核心；注意分析关键语句，体会作者词语运用之妙；理解回忆性散文中，作者将写作时的回忆与童年的感受彼此交错转换的特点；可以适当提供补充资料，帮助学生深入领悟作者的情感，感受作品的意蕴。</a:t>
            </a:r>
            <a:endParaRPr lang="zh-CN" altLang="en-US" sz="240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23" title=""/>
          <p:cNvSpPr txBox="1"/>
          <p:nvPr/>
        </p:nvSpPr>
        <p:spPr>
          <a:xfrm>
            <a:off x="199307" y="1113179"/>
            <a:ext cx="8745387" cy="332975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通过默读，整体把握文章，深入了解阿长这一人物形象，感受作者情感变化的过程。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体会语言的深层含义，感受鲁迅散文的语言魅力。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理解回忆散文的独特创作手法，明确两种叙述语调交替使用所产生的艺术效果，了解两个“我”在叙述中的作用。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4.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感受鲁迅对一位普通劳动妇女的尊敬、感激、怀念之情。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 title=""/>
          <p:cNvSpPr txBox="1"/>
          <p:nvPr/>
        </p:nvSpPr>
        <p:spPr>
          <a:xfrm>
            <a:off x="199307" y="994013"/>
            <a:ext cx="8745387" cy="27757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学习本文选取典型事例表现人物主要性格以及详略结合的写法。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通过欲扬先抑的写法，深入了解阿长的人物形象以及作者对阿长的深厚感情。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3.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明确两种叙述语调交替使用所产生的艺术效果。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 title=""/>
          <p:cNvCxnSpPr/>
          <p:nvPr>
            <p:custDataLst>
              <p:tags r:id="rId2"/>
            </p:custDataLst>
          </p:nvPr>
        </p:nvCxnSpPr>
        <p:spPr>
          <a:xfrm>
            <a:off x="0" y="894874"/>
            <a:ext cx="9144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 title=""/>
          <p:cNvSpPr txBox="1"/>
          <p:nvPr/>
        </p:nvSpPr>
        <p:spPr>
          <a:xfrm>
            <a:off x="1318759" y="1775612"/>
            <a:ext cx="6506483" cy="84773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>
              <a:lnSpc>
                <a:spcPct val="130000"/>
              </a:lnSpc>
              <a:defRPr/>
            </a:pPr>
            <a:r>
              <a:rPr lang="zh-CN" altLang="en-US" sz="4400">
                <a:solidFill>
                  <a:srgbClr val="02B3C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charset="-122"/>
                <a:ea typeface="隶书" panose="02010509060101010101" charset="-122"/>
                <a:sym typeface="+mn-ea"/>
              </a:rPr>
              <a:t>第一课时</a:t>
            </a:r>
            <a:endParaRPr lang="zh-CN" altLang="en-US" sz="4400" b="1">
              <a:solidFill>
                <a:prstClr val="black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 title=""/>
          <p:cNvSpPr txBox="1"/>
          <p:nvPr/>
        </p:nvSpPr>
        <p:spPr>
          <a:xfrm>
            <a:off x="243840" y="1213103"/>
            <a:ext cx="8656320" cy="332975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同学们，我们在上学期学过鲁迅先生的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从百草园到三味书屋</a:t>
            </a:r>
            <a:r>
              <a:rPr lang="en-US" altLang="zh-CN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，文中讲述了一个神秘莫测的美女蛇的故事，大家还记得讲这个故事的人是谁吗？</a:t>
            </a:r>
            <a:r>
              <a:rPr lang="zh-CN" altLang="en-US" sz="2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（长妈妈）</a:t>
            </a:r>
            <a:endParaRPr lang="en-US" altLang="zh-CN" sz="24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4572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长妈妈虽然只是一个保姆，普通而卑微，却是对鲁迅童年生活产生过重要影响的人物。今天，就让我们一起走进课文，认识这位长妈妈，感受鲁迅先生对她的深情。</a:t>
            </a:r>
            <a:endParaRPr lang="zh-CN" altLang="en-US" sz="240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>
            <a:off x="503076" y="915566"/>
            <a:ext cx="540533" cy="51462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  <a:cs typeface="汉语拼音" panose="020b0604020202020204" pitchFamily="34" charset="0"/>
              </a:rPr>
              <a:t>gē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456343" y="1220625"/>
            <a:ext cx="944714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搁</a:t>
            </a:r>
            <a:endParaRPr lang="zh-CN" altLang="en-US" sz="392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" name="矩形 10" title=""/>
          <p:cNvSpPr/>
          <p:nvPr/>
        </p:nvSpPr>
        <p:spPr>
          <a:xfrm>
            <a:off x="2197350" y="930505"/>
            <a:ext cx="718466" cy="51462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  <a:cs typeface="汉语拼音" panose="020b0604020202020204" pitchFamily="34" charset="0"/>
              </a:rPr>
              <a:t>zhì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2228062" y="1220625"/>
            <a:ext cx="1182617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掷</a:t>
            </a:r>
            <a:endParaRPr lang="zh-CN" altLang="en-US" sz="3920">
              <a:latin typeface="Times New Roman" panose="02020603050405020304" pitchFamily="18" charset="0"/>
            </a:endParaRPr>
          </a:p>
        </p:txBody>
      </p:sp>
      <p:sp>
        <p:nvSpPr>
          <p:cNvPr id="13" name="矩形 12" title=""/>
          <p:cNvSpPr/>
          <p:nvPr/>
        </p:nvSpPr>
        <p:spPr>
          <a:xfrm>
            <a:off x="3707904" y="904994"/>
            <a:ext cx="718466" cy="51462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  <a:cs typeface="汉语拼音" panose="020b0604020202020204" pitchFamily="34" charset="0"/>
              </a:rPr>
              <a:t>jiǔ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3746557" y="1205644"/>
            <a:ext cx="736006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灸</a:t>
            </a:r>
            <a:endParaRPr lang="zh-CN" altLang="en-US" sz="3920">
              <a:latin typeface="Times New Roman" panose="02020603050405020304" pitchFamily="18" charset="0"/>
            </a:endParaRPr>
          </a:p>
        </p:txBody>
      </p:sp>
      <p:sp>
        <p:nvSpPr>
          <p:cNvPr id="15" name="矩形 14" title=""/>
          <p:cNvSpPr/>
          <p:nvPr/>
        </p:nvSpPr>
        <p:spPr>
          <a:xfrm>
            <a:off x="5001840" y="1160483"/>
            <a:ext cx="736007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脐</a:t>
            </a:r>
            <a:endParaRPr lang="zh-CN" altLang="en-US" sz="392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5030036" y="877847"/>
            <a:ext cx="622085" cy="514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qí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17" name="矩形 16" title=""/>
          <p:cNvSpPr/>
          <p:nvPr/>
        </p:nvSpPr>
        <p:spPr>
          <a:xfrm>
            <a:off x="6634496" y="1167973"/>
            <a:ext cx="1249873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憎恶</a:t>
            </a:r>
            <a:endParaRPr lang="zh-CN" altLang="en-US" sz="392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矩形 17" title=""/>
          <p:cNvSpPr/>
          <p:nvPr/>
        </p:nvSpPr>
        <p:spPr>
          <a:xfrm>
            <a:off x="6372201" y="882927"/>
            <a:ext cx="1430471" cy="514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zēng wù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19" name="矩形 18" title=""/>
          <p:cNvSpPr/>
          <p:nvPr/>
        </p:nvSpPr>
        <p:spPr>
          <a:xfrm>
            <a:off x="545774" y="2332175"/>
            <a:ext cx="1249873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絮</a:t>
            </a:r>
            <a:r>
              <a:rPr lang="zh-CN" altLang="en-US" sz="3920">
                <a:latin typeface="楷体" panose="02010609060101010101" pitchFamily="49" charset="-122"/>
                <a:ea typeface="楷体" panose="02010609060101010101" pitchFamily="49" charset="-122"/>
              </a:rPr>
              <a:t>说</a:t>
            </a:r>
            <a:endParaRPr lang="zh-CN" altLang="en-US" sz="392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矩形 19" title=""/>
          <p:cNvSpPr/>
          <p:nvPr/>
        </p:nvSpPr>
        <p:spPr>
          <a:xfrm>
            <a:off x="635782" y="2078752"/>
            <a:ext cx="1271922" cy="514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xù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21" name="矩形 20" title=""/>
          <p:cNvSpPr/>
          <p:nvPr/>
        </p:nvSpPr>
        <p:spPr>
          <a:xfrm>
            <a:off x="2077014" y="2316976"/>
            <a:ext cx="1639357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菩萨</a:t>
            </a:r>
            <a:endParaRPr lang="zh-CN" altLang="en-US" sz="392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文本框 21" title=""/>
          <p:cNvSpPr txBox="1"/>
          <p:nvPr/>
        </p:nvSpPr>
        <p:spPr>
          <a:xfrm>
            <a:off x="2101857" y="2025486"/>
            <a:ext cx="1074333" cy="5146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pú sà</a:t>
            </a:r>
            <a:endParaRPr lang="zh-CN" altLang="en-US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23" name="矩形 22" title=""/>
          <p:cNvSpPr/>
          <p:nvPr/>
        </p:nvSpPr>
        <p:spPr>
          <a:xfrm>
            <a:off x="4285582" y="2031637"/>
            <a:ext cx="718466" cy="51462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  <a:cs typeface="汉语拼音" panose="020b0604020202020204" pitchFamily="34" charset="0"/>
              </a:rPr>
              <a:t>fěi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24" name="矩形 23" title=""/>
          <p:cNvSpPr/>
          <p:nvPr/>
        </p:nvSpPr>
        <p:spPr>
          <a:xfrm>
            <a:off x="3806484" y="2326634"/>
            <a:ext cx="1337105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latin typeface="楷体" panose="02010609060101010101" pitchFamily="49" charset="-122"/>
                <a:ea typeface="楷体" panose="02010609060101010101" pitchFamily="49" charset="-122"/>
              </a:rPr>
              <a:t>土</a:t>
            </a:r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匪</a:t>
            </a:r>
            <a:endParaRPr lang="zh-CN" altLang="en-US" sz="392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5" name="矩形 24" title=""/>
          <p:cNvSpPr/>
          <p:nvPr/>
        </p:nvSpPr>
        <p:spPr>
          <a:xfrm>
            <a:off x="5291666" y="2307449"/>
            <a:ext cx="1639357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latin typeface="楷体" panose="02010609060101010101" pitchFamily="49" charset="-122"/>
                <a:ea typeface="楷体" panose="02010609060101010101" pitchFamily="49" charset="-122"/>
              </a:rPr>
              <a:t>胸</a:t>
            </a:r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脯</a:t>
            </a:r>
            <a:endParaRPr lang="zh-CN" altLang="en-US" sz="392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矩形 25" title=""/>
          <p:cNvSpPr/>
          <p:nvPr/>
        </p:nvSpPr>
        <p:spPr>
          <a:xfrm>
            <a:off x="5797751" y="2015959"/>
            <a:ext cx="540533" cy="5146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pú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27" name="矩形 26" title=""/>
          <p:cNvSpPr/>
          <p:nvPr/>
        </p:nvSpPr>
        <p:spPr>
          <a:xfrm>
            <a:off x="7181116" y="2300483"/>
            <a:ext cx="1639357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疮疤</a:t>
            </a:r>
            <a:endParaRPr lang="zh-CN" altLang="en-US" sz="392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矩形 27" title=""/>
          <p:cNvSpPr/>
          <p:nvPr/>
        </p:nvSpPr>
        <p:spPr>
          <a:xfrm>
            <a:off x="6625963" y="2005119"/>
            <a:ext cx="1829614" cy="514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chuāng bā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29" name="矩形 28" title=""/>
          <p:cNvSpPr/>
          <p:nvPr/>
        </p:nvSpPr>
        <p:spPr>
          <a:xfrm>
            <a:off x="596965" y="3669159"/>
            <a:ext cx="1249874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诘</a:t>
            </a:r>
            <a:r>
              <a:rPr lang="zh-CN" altLang="en-US" sz="3920">
                <a:latin typeface="楷体" panose="02010609060101010101" pitchFamily="49" charset="-122"/>
                <a:ea typeface="楷体" panose="02010609060101010101" pitchFamily="49" charset="-122"/>
              </a:rPr>
              <a:t>问</a:t>
            </a:r>
            <a:endParaRPr lang="zh-CN" altLang="en-US" sz="392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0" name="矩形 29" title=""/>
          <p:cNvSpPr/>
          <p:nvPr/>
        </p:nvSpPr>
        <p:spPr>
          <a:xfrm>
            <a:off x="539552" y="3379034"/>
            <a:ext cx="718466" cy="5146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jié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31" name="矩形 30" title=""/>
          <p:cNvSpPr/>
          <p:nvPr/>
        </p:nvSpPr>
        <p:spPr>
          <a:xfrm>
            <a:off x="2043062" y="3676376"/>
            <a:ext cx="1249873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latin typeface="楷体" panose="02010609060101010101" pitchFamily="49" charset="-122"/>
                <a:ea typeface="楷体" panose="02010609060101010101" pitchFamily="49" charset="-122"/>
              </a:rPr>
              <a:t>惧</a:t>
            </a:r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惮</a:t>
            </a:r>
            <a:endParaRPr lang="zh-CN" altLang="en-US" sz="392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2" name="矩形 31" title=""/>
          <p:cNvSpPr/>
          <p:nvPr/>
        </p:nvSpPr>
        <p:spPr>
          <a:xfrm>
            <a:off x="2523454" y="3385712"/>
            <a:ext cx="718465" cy="514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dàn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33" name="矩形 32" title=""/>
          <p:cNvSpPr/>
          <p:nvPr/>
        </p:nvSpPr>
        <p:spPr>
          <a:xfrm>
            <a:off x="3806484" y="3671049"/>
            <a:ext cx="1639357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latin typeface="楷体" panose="02010609060101010101" pitchFamily="49" charset="-122"/>
                <a:ea typeface="楷体" panose="02010609060101010101" pitchFamily="49" charset="-122"/>
              </a:rPr>
              <a:t>哀</a:t>
            </a:r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悼</a:t>
            </a:r>
            <a:endParaRPr lang="zh-CN" altLang="en-US" sz="392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4" name="矩形 33" title=""/>
          <p:cNvSpPr/>
          <p:nvPr/>
        </p:nvSpPr>
        <p:spPr>
          <a:xfrm>
            <a:off x="4285582" y="3371899"/>
            <a:ext cx="718466" cy="5146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dào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35" name="矩形 34" title=""/>
          <p:cNvSpPr/>
          <p:nvPr/>
        </p:nvSpPr>
        <p:spPr>
          <a:xfrm>
            <a:off x="5333556" y="3654845"/>
            <a:ext cx="1639357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latin typeface="楷体" panose="02010609060101010101" pitchFamily="49" charset="-122"/>
                <a:ea typeface="楷体" panose="02010609060101010101" pitchFamily="49" charset="-122"/>
              </a:rPr>
              <a:t>书</a:t>
            </a:r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斋</a:t>
            </a:r>
            <a:endParaRPr lang="zh-CN" altLang="en-US" sz="392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6" name="矩形 35" title=""/>
          <p:cNvSpPr/>
          <p:nvPr/>
        </p:nvSpPr>
        <p:spPr>
          <a:xfrm>
            <a:off x="5691826" y="3391084"/>
            <a:ext cx="896399" cy="5146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zhāi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45" name="矩形 44" title=""/>
          <p:cNvSpPr/>
          <p:nvPr/>
        </p:nvSpPr>
        <p:spPr>
          <a:xfrm>
            <a:off x="6768614" y="3647879"/>
            <a:ext cx="1639357" cy="6955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霹雳</a:t>
            </a:r>
            <a:endParaRPr lang="zh-CN" altLang="en-US" sz="392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6" name="矩形 45" title=""/>
          <p:cNvSpPr/>
          <p:nvPr/>
        </p:nvSpPr>
        <p:spPr>
          <a:xfrm>
            <a:off x="6794016" y="3369399"/>
            <a:ext cx="1074333" cy="51462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pī lì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 title=""/>
          <p:cNvSpPr/>
          <p:nvPr/>
        </p:nvSpPr>
        <p:spPr>
          <a:xfrm>
            <a:off x="545774" y="1446018"/>
            <a:ext cx="1249873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latin typeface="楷体" panose="02010609060101010101" pitchFamily="49" charset="-122"/>
                <a:ea typeface="楷体" panose="02010609060101010101" pitchFamily="49" charset="-122"/>
              </a:rPr>
              <a:t>震</a:t>
            </a:r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悚</a:t>
            </a:r>
            <a:endParaRPr lang="zh-CN" altLang="en-US" sz="392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矩形 16" title=""/>
          <p:cNvSpPr/>
          <p:nvPr/>
        </p:nvSpPr>
        <p:spPr>
          <a:xfrm>
            <a:off x="995822" y="1192595"/>
            <a:ext cx="1271922" cy="5146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sǒng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18" name="矩形 17" title=""/>
          <p:cNvSpPr/>
          <p:nvPr/>
        </p:nvSpPr>
        <p:spPr>
          <a:xfrm>
            <a:off x="2437054" y="1430819"/>
            <a:ext cx="1639357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latin typeface="楷体" panose="02010609060101010101" pitchFamily="49" charset="-122"/>
                <a:ea typeface="楷体" panose="02010609060101010101" pitchFamily="49" charset="-122"/>
              </a:rPr>
              <a:t>粗</a:t>
            </a:r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拙</a:t>
            </a:r>
            <a:endParaRPr lang="zh-CN" altLang="en-US" sz="392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2811506" y="1139329"/>
            <a:ext cx="896399" cy="5146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</a:rPr>
              <a:t>zhuō</a:t>
            </a:r>
            <a:endParaRPr lang="zh-CN" altLang="en-US" sz="2745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20" name="矩形 19" title=""/>
          <p:cNvSpPr/>
          <p:nvPr/>
        </p:nvSpPr>
        <p:spPr>
          <a:xfrm>
            <a:off x="4759894" y="1170965"/>
            <a:ext cx="1252266" cy="514628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/>
            <a:r>
              <a:rPr lang="en-US" altLang="zh-CN" sz="2745" b="1" err="1">
                <a:solidFill>
                  <a:prstClr val="black"/>
                </a:solidFill>
                <a:latin typeface="宋体" panose="02010600030101010101" pitchFamily="2" charset="-122"/>
                <a:cs typeface="汉语拼音" panose="020b0604020202020204" pitchFamily="34" charset="0"/>
              </a:rPr>
              <a:t>shuāng</a:t>
            </a:r>
            <a:endParaRPr lang="en-US" altLang="zh-CN" sz="2745" b="1">
              <a:solidFill>
                <a:prstClr val="black"/>
              </a:solidFill>
              <a:latin typeface="宋体" panose="02010600030101010101" pitchFamily="2" charset="-122"/>
              <a:cs typeface="汉语拼音" panose="020b0604020202020204" pitchFamily="34" charset="0"/>
            </a:endParaRPr>
          </a:p>
        </p:txBody>
      </p:sp>
      <p:sp>
        <p:nvSpPr>
          <p:cNvPr id="21" name="矩形 20" title=""/>
          <p:cNvSpPr/>
          <p:nvPr/>
        </p:nvSpPr>
        <p:spPr>
          <a:xfrm>
            <a:off x="4454556" y="1440477"/>
            <a:ext cx="1337105" cy="6936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/>
            <a:r>
              <a:rPr lang="zh-CN" altLang="en-US" sz="3920">
                <a:latin typeface="楷体" panose="02010609060101010101" pitchFamily="49" charset="-122"/>
                <a:ea typeface="楷体" panose="02010609060101010101" pitchFamily="49" charset="-122"/>
              </a:rPr>
              <a:t>孤</a:t>
            </a:r>
            <a:r>
              <a:rPr lang="zh-CN" altLang="en-US" sz="392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孀</a:t>
            </a:r>
            <a:endParaRPr lang="zh-CN" altLang="en-US" sz="392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 Box 10" title=""/>
          <p:cNvSpPr txBox="1"/>
          <p:nvPr/>
        </p:nvSpPr>
        <p:spPr>
          <a:xfrm>
            <a:off x="1809030" y="1356822"/>
            <a:ext cx="5081381" cy="54853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憎恨；厌恶。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 Box 11" title=""/>
          <p:cNvSpPr txBox="1"/>
          <p:nvPr/>
        </p:nvSpPr>
        <p:spPr>
          <a:xfrm>
            <a:off x="1809514" y="1872611"/>
            <a:ext cx="6777807" cy="55047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絮絮叨叨地说。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 Box 12" title=""/>
          <p:cNvSpPr txBox="1"/>
          <p:nvPr/>
        </p:nvSpPr>
        <p:spPr>
          <a:xfrm>
            <a:off x="1809029" y="2342952"/>
            <a:ext cx="4893545" cy="54853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开头。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492183" y="2342631"/>
            <a:ext cx="1457972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辟头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492183" y="1843088"/>
            <a:ext cx="1457972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絮说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492183" y="1336887"/>
            <a:ext cx="1457972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憎恶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4" name="文本框 1" title=""/>
          <p:cNvSpPr txBox="1"/>
          <p:nvPr/>
        </p:nvSpPr>
        <p:spPr>
          <a:xfrm>
            <a:off x="491858" y="2824995"/>
            <a:ext cx="2163606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烦琐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5" name="文本框 1" title=""/>
          <p:cNvSpPr txBox="1"/>
          <p:nvPr/>
        </p:nvSpPr>
        <p:spPr>
          <a:xfrm>
            <a:off x="491858" y="3311832"/>
            <a:ext cx="2093042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诘问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6" name="Text Box 13" title=""/>
          <p:cNvSpPr txBox="1"/>
          <p:nvPr/>
        </p:nvSpPr>
        <p:spPr>
          <a:xfrm>
            <a:off x="1824101" y="2817889"/>
            <a:ext cx="6379450" cy="55047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繁杂琐碎。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Text Box 13" title=""/>
          <p:cNvSpPr txBox="1"/>
          <p:nvPr/>
        </p:nvSpPr>
        <p:spPr>
          <a:xfrm>
            <a:off x="1855072" y="3319356"/>
            <a:ext cx="5307729" cy="54853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追问；责问。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文本框 1" title=""/>
          <p:cNvSpPr txBox="1"/>
          <p:nvPr/>
        </p:nvSpPr>
        <p:spPr>
          <a:xfrm>
            <a:off x="493346" y="3815888"/>
            <a:ext cx="2093042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渴慕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0" name="Text Box 13" title=""/>
          <p:cNvSpPr txBox="1"/>
          <p:nvPr/>
        </p:nvSpPr>
        <p:spPr>
          <a:xfrm>
            <a:off x="1856560" y="3823412"/>
            <a:ext cx="5307729" cy="54853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非常思慕。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6" grpId="0"/>
      <p:bldP spid="17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 Box 10" title=""/>
          <p:cNvSpPr txBox="1"/>
          <p:nvPr/>
        </p:nvSpPr>
        <p:spPr>
          <a:xfrm>
            <a:off x="1809030" y="1511566"/>
            <a:ext cx="5081381" cy="54853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懒散而不习惯于受拘束。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 Box 11" title=""/>
          <p:cNvSpPr txBox="1"/>
          <p:nvPr/>
        </p:nvSpPr>
        <p:spPr>
          <a:xfrm>
            <a:off x="1809514" y="2027355"/>
            <a:ext cx="6777807" cy="55047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身体因恐惧或过度兴奋而颤动。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 Box 12" title=""/>
          <p:cNvSpPr txBox="1"/>
          <p:nvPr/>
        </p:nvSpPr>
        <p:spPr>
          <a:xfrm>
            <a:off x="1809029" y="2510792"/>
            <a:ext cx="4893545" cy="54853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粗疏拙劣，不精美。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492183" y="2510471"/>
            <a:ext cx="1457972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粗拙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492183" y="1997832"/>
            <a:ext cx="1457972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震悚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492183" y="1491631"/>
            <a:ext cx="1457972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疏懒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4" name="文本框 1" title=""/>
          <p:cNvSpPr txBox="1"/>
          <p:nvPr/>
        </p:nvSpPr>
        <p:spPr>
          <a:xfrm>
            <a:off x="491858" y="2992835"/>
            <a:ext cx="2163606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孤孀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5" name="文本框 1" title=""/>
          <p:cNvSpPr txBox="1"/>
          <p:nvPr/>
        </p:nvSpPr>
        <p:spPr>
          <a:xfrm>
            <a:off x="491858" y="3479672"/>
            <a:ext cx="2093042" cy="548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 eaLnBrk="0" hangingPunct="0">
              <a:lnSpc>
                <a:spcPct val="150000"/>
              </a:lnSpc>
            </a:pP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【</a:t>
            </a:r>
            <a:r>
              <a:rPr lang="zh-CN" altLang="en-US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情有可原</a:t>
            </a:r>
            <a:r>
              <a:rPr lang="en-US" altLang="zh-CN" sz="23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】</a:t>
            </a:r>
            <a:endParaRPr lang="zh-CN" altLang="en-US" sz="23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6" name="Text Box 13" title=""/>
          <p:cNvSpPr txBox="1"/>
          <p:nvPr/>
        </p:nvSpPr>
        <p:spPr>
          <a:xfrm>
            <a:off x="1824101" y="2985729"/>
            <a:ext cx="6379450" cy="55047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寡妇。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Text Box 13" title=""/>
          <p:cNvSpPr txBox="1"/>
          <p:nvPr/>
        </p:nvSpPr>
        <p:spPr>
          <a:xfrm>
            <a:off x="2397533" y="3478704"/>
            <a:ext cx="6676535" cy="55047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71830">
              <a:lnSpc>
                <a:spcPct val="150000"/>
              </a:lnSpc>
              <a:spcBef>
                <a:spcPct val="50000"/>
              </a:spcBef>
            </a:pPr>
            <a:r>
              <a:rPr lang="zh-CN" altLang="en-US" sz="235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按照情理，对出现的某种情况有可以原谅的地方。</a:t>
            </a:r>
            <a:endParaRPr lang="zh-CN" altLang="en-US" sz="235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7" name="Picture 4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00193" y="1285111"/>
            <a:ext cx="2406983" cy="296351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" name="文本框 13" title=""/>
          <p:cNvSpPr txBox="1"/>
          <p:nvPr/>
        </p:nvSpPr>
        <p:spPr>
          <a:xfrm>
            <a:off x="107504" y="1154590"/>
            <a:ext cx="5976664" cy="34220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鲁迅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1881-1936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），原名周树人，字豫才，浙江绍兴人。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1918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月，首次使用“鲁迅”的笔名发表了中国现代文学史上第一篇白话小说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狂人日记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。主要作品有：短篇小说集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呐喊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彷徨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故事新编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，散文诗集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野草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，散文集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朝花夕拾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等。 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1" name="Picture 11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311874" y="982255"/>
            <a:ext cx="2567992" cy="372773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" name="文本框 13" title=""/>
          <p:cNvSpPr txBox="1"/>
          <p:nvPr/>
        </p:nvSpPr>
        <p:spPr>
          <a:xfrm>
            <a:off x="177105" y="1017111"/>
            <a:ext cx="5835055" cy="38837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本文选自散文集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朝花夕拾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，为鲁迅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1926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年所作回忆散文的结集，共十篇。鲁迅称这十篇散文是“回忆的记事”。它比较完整地记录了鲁迅从幼年到青年时期的生活道路和经历，生动地描绘了清末民初的生活画面，是研究鲁迅早期思想和生活及当时社会的重要艺术文献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023600" y="11036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 title=""/>
          <p:cNvSpPr txBox="1"/>
          <p:nvPr/>
        </p:nvSpPr>
        <p:spPr>
          <a:xfrm>
            <a:off x="323529" y="1243054"/>
            <a:ext cx="8496943" cy="332975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山海经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是我国古代地理名著（有的说是“小说之最古者”），十八卷。内容主要为古代民间传说中的地理知识，包括山川、民族、物产、药物、祭祀、巫医等。对古代历史、地理、文化、民俗、神话等研究，均有参考价值。其中保存了大量远古神话传说，诸如“黄帝战蚩尤” “鲧禹治水” “精卫填海” “夸父逐日” “刑天舞干戚”等著名故事均有所记述。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 title=""/>
          <p:cNvSpPr txBox="1"/>
          <p:nvPr/>
        </p:nvSpPr>
        <p:spPr>
          <a:xfrm>
            <a:off x="3453745" y="978864"/>
            <a:ext cx="223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阿长户口簿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2771801" y="1446435"/>
            <a:ext cx="1723549" cy="27757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姓名：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职业：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学历：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婚姻状况：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家庭成员：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Text Box 111" title=""/>
          <p:cNvSpPr txBox="1"/>
          <p:nvPr/>
        </p:nvSpPr>
        <p:spPr>
          <a:xfrm>
            <a:off x="4860033" y="1542716"/>
            <a:ext cx="1863283" cy="461665"/>
          </a:xfrm>
          <a:prstGeom prst="rect">
            <a:avLst/>
          </a:prstGeom>
          <a:noFill/>
          <a:ln w="9525">
            <a:noFill/>
          </a:ln>
          <a:effectLst>
            <a:outerShdw dist="35921" dir="2699999" sy="50000" kx="2115845" algn="bl" rotWithShape="0">
              <a:srgbClr val="C0C0C0">
                <a:alpha val="79999"/>
              </a:srgbClr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不祥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Text Box 111" title=""/>
          <p:cNvSpPr txBox="1"/>
          <p:nvPr/>
        </p:nvSpPr>
        <p:spPr>
          <a:xfrm>
            <a:off x="4860033" y="2102400"/>
            <a:ext cx="1863283" cy="461665"/>
          </a:xfrm>
          <a:prstGeom prst="rect">
            <a:avLst/>
          </a:prstGeom>
          <a:noFill/>
          <a:ln w="9525">
            <a:noFill/>
          </a:ln>
          <a:effectLst>
            <a:outerShdw dist="35921" dir="2699999" sy="50000" kx="2115845" algn="bl" rotWithShape="0">
              <a:srgbClr val="C0C0C0">
                <a:alpha val="79999"/>
              </a:srgbClr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保姆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" name="Text Box 111" title=""/>
          <p:cNvSpPr txBox="1"/>
          <p:nvPr/>
        </p:nvSpPr>
        <p:spPr>
          <a:xfrm>
            <a:off x="4860033" y="2662084"/>
            <a:ext cx="1863283" cy="461665"/>
          </a:xfrm>
          <a:prstGeom prst="rect">
            <a:avLst/>
          </a:prstGeom>
          <a:noFill/>
          <a:ln w="9525">
            <a:noFill/>
          </a:ln>
          <a:effectLst>
            <a:outerShdw dist="35921" dir="2699999" sy="50000" kx="2115845" algn="bl" rotWithShape="0">
              <a:srgbClr val="C0C0C0">
                <a:alpha val="79999"/>
              </a:srgbClr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文盲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Text Box 111" title=""/>
          <p:cNvSpPr txBox="1"/>
          <p:nvPr/>
        </p:nvSpPr>
        <p:spPr>
          <a:xfrm>
            <a:off x="4860033" y="3190206"/>
            <a:ext cx="1863283" cy="461665"/>
          </a:xfrm>
          <a:prstGeom prst="rect">
            <a:avLst/>
          </a:prstGeom>
          <a:noFill/>
          <a:ln w="9525">
            <a:noFill/>
          </a:ln>
          <a:effectLst>
            <a:outerShdw dist="35921" dir="2699999" sy="50000" kx="2115845" algn="bl" rotWithShape="0">
              <a:srgbClr val="C0C0C0">
                <a:alpha val="79999"/>
              </a:srgbClr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丧偶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" name="Text Box 111" title=""/>
          <p:cNvSpPr txBox="1"/>
          <p:nvPr/>
        </p:nvSpPr>
        <p:spPr>
          <a:xfrm>
            <a:off x="4868958" y="3723879"/>
            <a:ext cx="1863283" cy="461665"/>
          </a:xfrm>
          <a:prstGeom prst="rect">
            <a:avLst/>
          </a:prstGeom>
          <a:noFill/>
          <a:ln w="9525">
            <a:noFill/>
          </a:ln>
          <a:effectLst>
            <a:outerShdw dist="35921" dir="2699999" sy="50000" kx="2115845" algn="bl" rotWithShape="0">
              <a:srgbClr val="C0C0C0">
                <a:alpha val="79999"/>
              </a:srgbClr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过继的儿子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" name="Text Box 117" title=""/>
          <p:cNvSpPr txBox="1"/>
          <p:nvPr/>
        </p:nvSpPr>
        <p:spPr>
          <a:xfrm>
            <a:off x="0" y="4373357"/>
            <a:ext cx="9180512" cy="448969"/>
          </a:xfrm>
          <a:prstGeom prst="rect">
            <a:avLst/>
          </a:prstGeom>
          <a:noFill/>
          <a:ln w="9525">
            <a:noFill/>
          </a:ln>
          <a:effectLst>
            <a:outerShdw dist="35921" dir="2699999" sy="50000" kx="2115845" algn="bl" rotWithShape="0">
              <a:srgbClr val="C0C0C0">
                <a:alpha val="79999"/>
              </a:srgbClr>
            </a:outerShdw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  <a:buClrTx/>
              <a:buFontTx/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初识阿长，我认识了一个（                         ）的阿长。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" name="Text Box 119" title=""/>
          <p:cNvSpPr txBox="1"/>
          <p:nvPr/>
        </p:nvSpPr>
        <p:spPr>
          <a:xfrm>
            <a:off x="3688788" y="4367008"/>
            <a:ext cx="4002935" cy="461665"/>
          </a:xfrm>
          <a:prstGeom prst="rect">
            <a:avLst/>
          </a:prstGeom>
          <a:noFill/>
          <a:ln w="9525">
            <a:noFill/>
          </a:ln>
          <a:effectLst>
            <a:outerShdw dist="35921" dir="2699999" sy="50000" kx="2115845" algn="bl" rotWithShape="0">
              <a:srgbClr val="C0C0C0">
                <a:alpha val="79999"/>
              </a:srgbClr>
            </a:outerShdw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ClrTx/>
              <a:buFontTx/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可怜、卑微、社会地位低下</a:t>
            </a: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 title=""/>
          <p:cNvSpPr txBox="1"/>
          <p:nvPr/>
        </p:nvSpPr>
        <p:spPr>
          <a:xfrm>
            <a:off x="388620" y="1077755"/>
            <a:ext cx="8359844" cy="16677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自读课文，小组合作，讨论探究。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）课文围绕阿长写了哪几件事？从这些事中，你能看出阿长是一个怎样的人？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392078" y="1635646"/>
            <a:ext cx="8359844" cy="27757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42900"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课文一共写了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件事：①常喜欢切切察察（饶舌多事）。②睡觉时摆成“大”字，挤得“我”无法翻身（粗俗，不拘小节）。③懂得许多规矩和麻烦的礼节（迷信，善良）。④讲“长毛”的故事（无知，纯朴）。⑤谋害隐鼠（粗鲁）。⑥为“我”买来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山海经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（热爱、关心孩子）。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 title=""/>
          <p:cNvSpPr txBox="1"/>
          <p:nvPr/>
        </p:nvSpPr>
        <p:spPr>
          <a:xfrm>
            <a:off x="395536" y="1003870"/>
            <a:ext cx="8531294" cy="5597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）哪些事是详写的？哪些事是略写的？重点写的是哪件事？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405696" y="1779662"/>
            <a:ext cx="8359844" cy="11137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42900"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前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件事是略写的，第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件事“为‘我’买来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山海经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”是详写、重点写的。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/>
        </p:nvSpPr>
        <p:spPr>
          <a:xfrm>
            <a:off x="395536" y="1003870"/>
            <a:ext cx="8531294" cy="5597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）为什么这样安排详略？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405696" y="1779662"/>
            <a:ext cx="8359844" cy="222176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42900"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略写的内容能让人对阿长有个初步的了解，体现了她的外形特征，真实地反映阿长的一些毛病，这些并不能削弱“我”对她的敬意。详写买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山海经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一事，令人对她刮目相看，详略安排符合表现中心的需要。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/>
        </p:nvSpPr>
        <p:spPr>
          <a:xfrm>
            <a:off x="395536" y="1003870"/>
            <a:ext cx="8531294" cy="5597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）从这些事情中，可以看出作者对阿长的感情有什么变化？ 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405696" y="1779662"/>
            <a:ext cx="8359844" cy="11137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42900"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不大佩服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不耐烦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空前敬意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怨恨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新的敬意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深切怀念与祝福。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 title=""/>
          <p:cNvSpPr txBox="1"/>
          <p:nvPr/>
        </p:nvSpPr>
        <p:spPr>
          <a:xfrm>
            <a:off x="395536" y="1219894"/>
            <a:ext cx="8531294" cy="55976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latin typeface="黑体" panose="02010609060101010101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划分文章结构层次</a:t>
            </a:r>
            <a:endParaRPr lang="zh-CN" altLang="en-US" sz="24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395536" y="1059583"/>
            <a:ext cx="8359844" cy="38837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42900"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第一部分（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1-2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）：介绍人们对长妈妈的称呼，以及称呼的由来和她的外形特点。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342900"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第二部分（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3-18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）：从童年视角出发，围绕“我”的感受，记叙阿长的言谈举止。</a:t>
            </a:r>
            <a:endParaRPr lang="en-US" altLang="zh-CN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342900"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第三部分（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19-29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）：记叙长妈妈为“我”买来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山海经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的经过，表达“我”的感激之情。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342900"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第四部分（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30-31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）：表达“我”对长妈妈的怀念。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500090" y="1308158"/>
            <a:ext cx="8143820" cy="27757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通过本节课，我们学习了作者围绕中心选择典型材料刻画人物，事件叙述详略得当、重点突出，并采用欲扬先抑的手法，使文章在情节上波澜起伏，情感也呈现出相应变化等写作方法，希望大家能认真积累今日所学，将这些方法与技巧应用于未来的写作过程中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 title=""/>
          <p:cNvSpPr txBox="1"/>
          <p:nvPr/>
        </p:nvSpPr>
        <p:spPr>
          <a:xfrm>
            <a:off x="27184" y="2455280"/>
            <a:ext cx="188594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阿长与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山海经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》 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左大括号 14" title=""/>
          <p:cNvSpPr/>
          <p:nvPr/>
        </p:nvSpPr>
        <p:spPr>
          <a:xfrm>
            <a:off x="1763688" y="1492495"/>
            <a:ext cx="412616" cy="2892413"/>
          </a:xfrm>
          <a:prstGeom prst="lef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文本框 16" title=""/>
          <p:cNvSpPr txBox="1"/>
          <p:nvPr/>
        </p:nvSpPr>
        <p:spPr>
          <a:xfrm>
            <a:off x="2176304" y="1230885"/>
            <a:ext cx="27203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切切察察的毛病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2176304" y="1798034"/>
            <a:ext cx="35123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摆成“大”字的睡姿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2176304" y="2365184"/>
            <a:ext cx="27203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令人厌烦的规矩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文本框 19" title=""/>
          <p:cNvSpPr txBox="1"/>
          <p:nvPr/>
        </p:nvSpPr>
        <p:spPr>
          <a:xfrm>
            <a:off x="2176304" y="2932333"/>
            <a:ext cx="30803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讲“长毛”的故事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文本框 20" title=""/>
          <p:cNvSpPr txBox="1"/>
          <p:nvPr/>
        </p:nvSpPr>
        <p:spPr>
          <a:xfrm>
            <a:off x="2176696" y="3499482"/>
            <a:ext cx="27203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谋害隐鼠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文本框 21" title=""/>
          <p:cNvSpPr txBox="1"/>
          <p:nvPr/>
        </p:nvSpPr>
        <p:spPr>
          <a:xfrm>
            <a:off x="2176304" y="4064754"/>
            <a:ext cx="351238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为“我”买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山海经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右大括号 22" title=""/>
          <p:cNvSpPr/>
          <p:nvPr/>
        </p:nvSpPr>
        <p:spPr>
          <a:xfrm>
            <a:off x="5540000" y="1347621"/>
            <a:ext cx="485830" cy="2675082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文本框 24" title=""/>
          <p:cNvSpPr txBox="1"/>
          <p:nvPr/>
        </p:nvSpPr>
        <p:spPr>
          <a:xfrm>
            <a:off x="6053998" y="2362588"/>
            <a:ext cx="59224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略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6" name="文本框 25" title=""/>
          <p:cNvSpPr txBox="1"/>
          <p:nvPr/>
        </p:nvSpPr>
        <p:spPr>
          <a:xfrm>
            <a:off x="6053998" y="4064754"/>
            <a:ext cx="59224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详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右大括号 26" title=""/>
          <p:cNvSpPr/>
          <p:nvPr/>
        </p:nvSpPr>
        <p:spPr>
          <a:xfrm>
            <a:off x="6646240" y="2624199"/>
            <a:ext cx="413732" cy="1760708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文本框 28" title=""/>
          <p:cNvSpPr txBox="1"/>
          <p:nvPr/>
        </p:nvSpPr>
        <p:spPr>
          <a:xfrm>
            <a:off x="7034348" y="3003800"/>
            <a:ext cx="2002148" cy="97273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详略结合，欲扬先抑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3" name="组合 2" title=""/>
          <p:cNvGrpSpPr/>
          <p:nvPr/>
        </p:nvGrpSpPr>
        <p:grpSpPr>
          <a:xfrm>
            <a:off x="635" y="245904"/>
            <a:ext cx="9144000" cy="669290"/>
            <a:chOff x="0" y="173990"/>
            <a:chExt cx="9144000" cy="669290"/>
          </a:xfrm>
        </p:grpSpPr>
        <p:cxnSp>
          <p:nvCxnSpPr>
            <p:cNvPr id="4" name="直接连接符 3"/>
            <p:cNvCxnSpPr/>
            <p:nvPr>
              <p:custDataLst>
                <p:tags r:id="rId2"/>
              </p:custDataLst>
            </p:nvPr>
          </p:nvCxnSpPr>
          <p:spPr>
            <a:xfrm>
              <a:off x="0" y="843280"/>
              <a:ext cx="9144000" cy="0"/>
            </a:xfrm>
            <a:prstGeom prst="line">
              <a:avLst/>
            </a:prstGeom>
            <a:ln w="44450">
              <a:solidFill>
                <a:srgbClr val="E0F1E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" name="组合 4"/>
            <p:cNvGrpSpPr/>
            <p:nvPr/>
          </p:nvGrpSpPr>
          <p:grpSpPr>
            <a:xfrm>
              <a:off x="388620" y="173990"/>
              <a:ext cx="2044700" cy="521970"/>
              <a:chOff x="612" y="274"/>
              <a:chExt cx="3220" cy="822"/>
            </a:xfrm>
          </p:grpSpPr>
          <p:sp>
            <p:nvSpPr>
              <p:cNvPr id="6" name="文本框 5"/>
              <p:cNvSpPr txBox="1"/>
              <p:nvPr>
                <p:custDataLst>
                  <p:tags r:id="rId3"/>
                </p:custDataLst>
              </p:nvPr>
            </p:nvSpPr>
            <p:spPr>
              <a:xfrm>
                <a:off x="1304" y="274"/>
                <a:ext cx="2528" cy="8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lvl="0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340360" lvl="1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680720" lvl="2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021080" lvl="3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361440" lvl="4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1701800" lvl="5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042160" lvl="6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2382520" lvl="7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2722880" lvl="8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r>
                  <a:rPr lang="zh-CN" altLang="en-US" sz="2800">
                    <a:latin typeface="黑体" panose="02010609060101010101" pitchFamily="49" charset="-122"/>
                    <a:ea typeface="黑体" panose="02010609060101010101" pitchFamily="49" charset="-122"/>
                  </a:rPr>
                  <a:t>板书设计</a:t>
                </a:r>
                <a:endParaRPr lang="zh-CN" altLang="en-US" sz="2800"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7" name="菱形 6"/>
              <p:cNvSpPr/>
              <p:nvPr>
                <p:custDataLst>
                  <p:tags r:id="rId4"/>
                </p:custDataLst>
              </p:nvPr>
            </p:nvSpPr>
            <p:spPr>
              <a:xfrm>
                <a:off x="616" y="441"/>
                <a:ext cx="553" cy="553"/>
              </a:xfrm>
              <a:prstGeom prst="diamond">
                <a:avLst/>
              </a:prstGeom>
              <a:solidFill>
                <a:srgbClr val="009FB0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lvl="0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340360" lvl="1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680720" lvl="2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021080" lvl="3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361440" lvl="4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1701800" lvl="5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042160" lvl="6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2382520" lvl="7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2722880" lvl="8" indent="0" algn="l" defTabSz="68072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kumimoji="1" lang="zh-CN" altLang="en-US">
                  <a:ln>
                    <a:solidFill>
                      <a:srgbClr val="E6A774"/>
                    </a:solidFill>
                  </a:ln>
                  <a:solidFill>
                    <a:srgbClr val="E6A774"/>
                  </a:solidFill>
                </a:endParaRPr>
              </a:p>
            </p:txBody>
          </p:sp>
          <p:cxnSp>
            <p:nvCxnSpPr>
              <p:cNvPr id="8" name="直接连接符 7"/>
              <p:cNvCxnSpPr/>
              <p:nvPr>
                <p:custDataLst>
                  <p:tags r:id="rId5"/>
                </p:custDataLst>
              </p:nvPr>
            </p:nvCxnSpPr>
            <p:spPr>
              <a:xfrm>
                <a:off x="612" y="1022"/>
                <a:ext cx="3220" cy="0"/>
              </a:xfrm>
              <a:prstGeom prst="line">
                <a:avLst/>
              </a:prstGeom>
              <a:ln w="25400">
                <a:solidFill>
                  <a:srgbClr val="009FB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" name="直接连接符 3" title=""/>
          <p:cNvCxnSpPr/>
          <p:nvPr>
            <p:custDataLst>
              <p:tags r:id="rId2"/>
            </p:custDataLst>
          </p:nvPr>
        </p:nvCxnSpPr>
        <p:spPr>
          <a:xfrm>
            <a:off x="0" y="894874"/>
            <a:ext cx="9144000" cy="0"/>
          </a:xfrm>
          <a:prstGeom prst="line">
            <a:avLst/>
          </a:prstGeom>
          <a:ln w="44450">
            <a:solidFill>
              <a:srgbClr val="E0F1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 title=""/>
          <p:cNvSpPr txBox="1"/>
          <p:nvPr/>
        </p:nvSpPr>
        <p:spPr>
          <a:xfrm>
            <a:off x="1318759" y="1775612"/>
            <a:ext cx="6506483" cy="84773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>
              <a:lnSpc>
                <a:spcPct val="130000"/>
              </a:lnSpc>
              <a:defRPr/>
            </a:pPr>
            <a:r>
              <a:rPr lang="zh-CN" altLang="en-US" sz="4400">
                <a:solidFill>
                  <a:srgbClr val="02B3C5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charset="-122"/>
                <a:ea typeface="隶书" panose="02010509060101010101" charset="-122"/>
                <a:sym typeface="+mn-ea"/>
              </a:rPr>
              <a:t>第二课时</a:t>
            </a:r>
            <a:endParaRPr lang="zh-CN" altLang="en-US" sz="4400" b="1">
              <a:solidFill>
                <a:prstClr val="black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/>
        </p:nvSpPr>
        <p:spPr>
          <a:xfrm>
            <a:off x="243840" y="1255767"/>
            <a:ext cx="8656320" cy="166776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0360" lvl="1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0720" lvl="2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1080" lvl="3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61440" lvl="4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01800" lvl="5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42160" lvl="6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382520" lvl="7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22880" lvl="8" indent="0" algn="l" defTabSz="68072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上节课，我们重点梳理了有关长妈妈的几件事，初步感知了她的形象特点，了解了作者对她的深厚感情。这节课，让我们一起分析刻画人物的方法，品味别具意蕴的语言。</a:t>
            </a:r>
            <a:endParaRPr lang="zh-CN" altLang="en-US" sz="240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https://d.book118.com/926025042213010051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《七彩课堂》课件模板（新）">
  <a:themeElements>
    <a:clrScheme name="自定义 1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2B3C5"/>
      </a:accent1>
      <a:accent2>
        <a:srgbClr val="F07474"/>
      </a:accent2>
      <a:accent3>
        <a:srgbClr val="FFBF53"/>
      </a:accent3>
      <a:accent4>
        <a:srgbClr val="673B77"/>
      </a:accent4>
      <a:accent5>
        <a:srgbClr val="00B9FA"/>
      </a:accent5>
      <a:accent6>
        <a:srgbClr val="BECE37"/>
      </a:accent6>
      <a:hlink>
        <a:srgbClr val="B381D9"/>
      </a:hlink>
      <a:folHlink>
        <a:srgbClr val="800080"/>
      </a:folHlink>
    </a:clrScheme>
    <a:fontScheme name="自定义 3">
      <a:majorFont>
        <a:latin typeface="Impact"/>
        <a:ea typeface="微软雅黑"/>
        <a:cs typeface="Arial"/>
      </a:majorFont>
      <a:minorFont>
        <a:latin typeface="Times New Roman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pFill/>
        <a:ln>
          <a:noFill/>
        </a:ln>
        <a:effectLst>
          <a:outerShdw blurRad="444500" dist="254000" dir="8100000" algn="tr" rotWithShape="0">
            <a:prstClr val="black">
              <a:alpha val="50000"/>
            </a:prst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2_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40">
      <vt:lpstr>Arial</vt:lpstr>
      <vt:lpstr>Calibri</vt:lpstr>
      <vt:lpstr>Impact</vt:lpstr>
      <vt:lpstr>微软雅黑</vt:lpstr>
      <vt:lpstr>Times New Roman</vt:lpstr>
      <vt:lpstr>宋体</vt:lpstr>
      <vt:lpstr>隶书</vt:lpstr>
      <vt:lpstr>楷体</vt:lpstr>
      <vt:lpstr>黑体</vt:lpstr>
      <vt:lpstr>Calibri Light</vt:lpstr>
      <vt:lpstr>汉语拼音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2024-09-17T18:10:33.778</cp:lastPrinted>
  <dcterms:created xsi:type="dcterms:W3CDTF">2024-09-17T10:10:33Z</dcterms:created>
  <dcterms:modified xsi:type="dcterms:W3CDTF">2024-09-17T10:10:36Z</dcterms:modified>
</cp:coreProperties>
</file>