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CE7EF65-A17A-4B95-8A91-9A5EB682059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8730C16-5732-4E6E-B1F1-7798631073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F524BCE-F085-49A1-922E-0775888CA04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2162DCC-81CC-4B56-9A8F-30F7C72E147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010B9E9-000C-4788-BE50-7CA71D7B452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F9439DA-8014-4FE6-B26A-3635F6BACB6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DD1DCB0-AFAE-40CB-94C4-D6BC94C44F4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3B4BA17-B769-4EF9-85D5-3034AD46396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C46C06D-5A77-414F-BF79-FAA118C5E51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2771097-0018-451D-B90B-FDCEA39FC6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A71654F-805F-4B43-9D9E-7F70742B233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54">
            <a:extLst>
              <a:ext uri="{FF2B5EF4-FFF2-40B4-BE49-F238E27FC236}">
                <a16:creationId xmlns:a16="http://schemas.microsoft.com/office/drawing/2014/main" id="{B58F51AF-4BC7-9EDC-9BEF-3C05AF1B0A47}"/>
              </a:ext>
            </a:extLst>
          </p:cNvPr>
          <p:cNvGrpSpPr/>
          <p:nvPr userDrawn="1"/>
        </p:nvGrpSpPr>
        <p:grpSpPr>
          <a:xfrm>
            <a:off x="8087710" y="2026920"/>
            <a:ext cx="3443800" cy="3537481"/>
            <a:chOff x="5854675" y="3359758"/>
            <a:chExt cx="305647" cy="305644"/>
          </a:xfrm>
        </p:grpSpPr>
        <p:grpSp>
          <p:nvGrpSpPr>
            <p:cNvPr id="10" name="组合 55">
              <a:extLst>
                <a:ext uri="{FF2B5EF4-FFF2-40B4-BE49-F238E27FC236}">
                  <a16:creationId xmlns:a16="http://schemas.microsoft.com/office/drawing/2014/main" id="{BBC63AEE-C475-2CCC-EC0A-62381AFA407F}"/>
                </a:ext>
              </a:extLst>
            </p:cNvPr>
            <p:cNvGrpSpPr/>
            <p:nvPr/>
          </p:nvGrpSpPr>
          <p:grpSpPr>
            <a:xfrm>
              <a:off x="5854675" y="3359758"/>
              <a:ext cx="305647" cy="305644"/>
              <a:chOff x="1517330" y="1125257"/>
              <a:chExt cx="2204282" cy="2204282"/>
            </a:xfrm>
          </p:grpSpPr>
          <p:sp>
            <p:nvSpPr>
              <p:cNvPr id="12" name="椭圆 57">
                <a:extLst>
                  <a:ext uri="{FF2B5EF4-FFF2-40B4-BE49-F238E27FC236}">
                    <a16:creationId xmlns:a16="http://schemas.microsoft.com/office/drawing/2014/main" id="{96543A38-02E2-B211-7269-53797B4486C9}"/>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3" name="椭圆 59">
                <a:extLst>
                  <a:ext uri="{FF2B5EF4-FFF2-40B4-BE49-F238E27FC236}">
                    <a16:creationId xmlns:a16="http://schemas.microsoft.com/office/drawing/2014/main" id="{0D080517-06EB-F1AC-8549-71DD9B7EB268}"/>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1" name="KSO_Shape">
              <a:extLst>
                <a:ext uri="{FF2B5EF4-FFF2-40B4-BE49-F238E27FC236}">
                  <a16:creationId xmlns:a16="http://schemas.microsoft.com/office/drawing/2014/main" id="{FD60229B-2C9B-30C0-2EC4-CE4E51CB9612}"/>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2603413211201005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Rectangle 1">
            <a:extLst>
              <a:ext uri="{FF2B5EF4-FFF2-40B4-BE49-F238E27FC236}">
                <a16:creationId xmlns:a16="http://schemas.microsoft.com/office/drawing/2014/main" id="{F3C1DA35-ABDB-4E6C-E630-E3963AD8463F}"/>
              </a:ext>
            </a:extLst>
          </p:cNvPr>
          <p:cNvSpPr/>
          <p:nvPr/>
        </p:nvSpPr>
        <p:spPr>
          <a:xfrm>
            <a:off x="0" y="0"/>
            <a:ext cx="12191999" cy="3449665"/>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lin ang="135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 name="Rectangle 2">
            <a:extLst>
              <a:ext uri="{FF2B5EF4-FFF2-40B4-BE49-F238E27FC236}">
                <a16:creationId xmlns:a16="http://schemas.microsoft.com/office/drawing/2014/main" id="{59FB31E2-8FE5-4A07-7349-007F5891201D}"/>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4" name="Group 3">
            <a:extLst>
              <a:ext uri="{FF2B5EF4-FFF2-40B4-BE49-F238E27FC236}">
                <a16:creationId xmlns:a16="http://schemas.microsoft.com/office/drawing/2014/main" id="{25785195-CB06-5ABC-CB48-F2E03FB12A05}"/>
              </a:ext>
            </a:extLst>
          </p:cNvPr>
          <p:cNvGrpSpPr/>
          <p:nvPr/>
        </p:nvGrpSpPr>
        <p:grpSpPr>
          <a:xfrm>
            <a:off x="497177" y="2340083"/>
            <a:ext cx="3201841" cy="480518"/>
            <a:chOff x="5717435" y="5325094"/>
            <a:chExt cx="2942245" cy="435525"/>
          </a:xfrm>
        </p:grpSpPr>
        <p:grpSp>
          <p:nvGrpSpPr>
            <p:cNvPr id="6" name="组合 33">
              <a:extLst>
                <a:ext uri="{FF2B5EF4-FFF2-40B4-BE49-F238E27FC236}">
                  <a16:creationId xmlns:a16="http://schemas.microsoft.com/office/drawing/2014/main" id="{6FB13F68-8847-C87D-A174-E024DD824A96}"/>
                </a:ext>
              </a:extLst>
            </p:cNvPr>
            <p:cNvGrpSpPr/>
            <p:nvPr/>
          </p:nvGrpSpPr>
          <p:grpSpPr>
            <a:xfrm>
              <a:off x="6978378" y="5330831"/>
              <a:ext cx="429793" cy="429788"/>
              <a:chOff x="5196486" y="5946187"/>
              <a:chExt cx="305647" cy="305644"/>
            </a:xfrm>
          </p:grpSpPr>
          <p:grpSp>
            <p:nvGrpSpPr>
              <p:cNvPr id="33" name="组合 34">
                <a:extLst>
                  <a:ext uri="{FF2B5EF4-FFF2-40B4-BE49-F238E27FC236}">
                    <a16:creationId xmlns:a16="http://schemas.microsoft.com/office/drawing/2014/main" id="{5A1F50A9-2268-5D8E-4F19-AAA9A0016A77}"/>
                  </a:ext>
                </a:extLst>
              </p:cNvPr>
              <p:cNvGrpSpPr/>
              <p:nvPr/>
            </p:nvGrpSpPr>
            <p:grpSpPr>
              <a:xfrm>
                <a:off x="5196486" y="5946187"/>
                <a:ext cx="305647" cy="305644"/>
                <a:chOff x="1517330" y="1125257"/>
                <a:chExt cx="2204282" cy="2204282"/>
              </a:xfrm>
            </p:grpSpPr>
            <p:sp>
              <p:nvSpPr>
                <p:cNvPr id="35" name="椭圆 36">
                  <a:extLst>
                    <a:ext uri="{FF2B5EF4-FFF2-40B4-BE49-F238E27FC236}">
                      <a16:creationId xmlns:a16="http://schemas.microsoft.com/office/drawing/2014/main" id="{5631764A-25A5-6DC5-429E-1A02AB7BD6F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6" name="椭圆 37">
                  <a:extLst>
                    <a:ext uri="{FF2B5EF4-FFF2-40B4-BE49-F238E27FC236}">
                      <a16:creationId xmlns:a16="http://schemas.microsoft.com/office/drawing/2014/main" id="{4B8DAF11-52B0-CA35-4D33-6D87720E082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4" name="Freeform 44">
                <a:extLst>
                  <a:ext uri="{FF2B5EF4-FFF2-40B4-BE49-F238E27FC236}">
                    <a16:creationId xmlns:a16="http://schemas.microsoft.com/office/drawing/2014/main" id="{2D61A911-D06E-0DAB-569D-139DB80DF8E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8" name="组合 38">
              <a:extLst>
                <a:ext uri="{FF2B5EF4-FFF2-40B4-BE49-F238E27FC236}">
                  <a16:creationId xmlns:a16="http://schemas.microsoft.com/office/drawing/2014/main" id="{6AA189ED-00DD-9C1D-E5E6-49E875D5ACA6}"/>
                </a:ext>
              </a:extLst>
            </p:cNvPr>
            <p:cNvGrpSpPr/>
            <p:nvPr/>
          </p:nvGrpSpPr>
          <p:grpSpPr>
            <a:xfrm>
              <a:off x="7600465" y="5330831"/>
              <a:ext cx="429793" cy="429788"/>
              <a:chOff x="5638883" y="5946187"/>
              <a:chExt cx="305647" cy="305644"/>
            </a:xfrm>
          </p:grpSpPr>
          <p:grpSp>
            <p:nvGrpSpPr>
              <p:cNvPr id="29" name="组合 39">
                <a:extLst>
                  <a:ext uri="{FF2B5EF4-FFF2-40B4-BE49-F238E27FC236}">
                    <a16:creationId xmlns:a16="http://schemas.microsoft.com/office/drawing/2014/main" id="{D7EDA1DF-9A9A-F76B-BB79-C7F1121C0C20}"/>
                  </a:ext>
                </a:extLst>
              </p:cNvPr>
              <p:cNvGrpSpPr/>
              <p:nvPr/>
            </p:nvGrpSpPr>
            <p:grpSpPr>
              <a:xfrm>
                <a:off x="5638883" y="5946187"/>
                <a:ext cx="305647" cy="305644"/>
                <a:chOff x="1517330" y="1125257"/>
                <a:chExt cx="2204282" cy="2204282"/>
              </a:xfrm>
            </p:grpSpPr>
            <p:sp>
              <p:nvSpPr>
                <p:cNvPr id="31" name="椭圆 41">
                  <a:extLst>
                    <a:ext uri="{FF2B5EF4-FFF2-40B4-BE49-F238E27FC236}">
                      <a16:creationId xmlns:a16="http://schemas.microsoft.com/office/drawing/2014/main" id="{AE7E70BC-BAB8-D996-6907-E0740A0DE1A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2" name="椭圆 42">
                  <a:extLst>
                    <a:ext uri="{FF2B5EF4-FFF2-40B4-BE49-F238E27FC236}">
                      <a16:creationId xmlns:a16="http://schemas.microsoft.com/office/drawing/2014/main" id="{9AB5EB87-4474-A1A2-D49E-9E27E33B7AE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0" name="Freeform 6">
                <a:extLst>
                  <a:ext uri="{FF2B5EF4-FFF2-40B4-BE49-F238E27FC236}">
                    <a16:creationId xmlns:a16="http://schemas.microsoft.com/office/drawing/2014/main" id="{72F7816A-549D-AB4D-A232-B48714F63AA8}"/>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9" name="组合 43">
              <a:extLst>
                <a:ext uri="{FF2B5EF4-FFF2-40B4-BE49-F238E27FC236}">
                  <a16:creationId xmlns:a16="http://schemas.microsoft.com/office/drawing/2014/main" id="{6E45D2FB-3412-E085-C637-6B280A7220FD}"/>
                </a:ext>
              </a:extLst>
            </p:cNvPr>
            <p:cNvGrpSpPr/>
            <p:nvPr/>
          </p:nvGrpSpPr>
          <p:grpSpPr>
            <a:xfrm>
              <a:off x="5717435" y="5330831"/>
              <a:ext cx="429793" cy="429788"/>
              <a:chOff x="4299766" y="5946187"/>
              <a:chExt cx="305647" cy="305644"/>
            </a:xfrm>
          </p:grpSpPr>
          <p:grpSp>
            <p:nvGrpSpPr>
              <p:cNvPr id="25" name="组合 44">
                <a:extLst>
                  <a:ext uri="{FF2B5EF4-FFF2-40B4-BE49-F238E27FC236}">
                    <a16:creationId xmlns:a16="http://schemas.microsoft.com/office/drawing/2014/main" id="{6980957E-98D8-CCD5-C9C2-6B1479C1260C}"/>
                  </a:ext>
                </a:extLst>
              </p:cNvPr>
              <p:cNvGrpSpPr/>
              <p:nvPr/>
            </p:nvGrpSpPr>
            <p:grpSpPr>
              <a:xfrm>
                <a:off x="4299766" y="5946187"/>
                <a:ext cx="305647" cy="305644"/>
                <a:chOff x="1517330" y="1125257"/>
                <a:chExt cx="2204282" cy="2204282"/>
              </a:xfrm>
            </p:grpSpPr>
            <p:sp>
              <p:nvSpPr>
                <p:cNvPr id="27" name="椭圆 46">
                  <a:extLst>
                    <a:ext uri="{FF2B5EF4-FFF2-40B4-BE49-F238E27FC236}">
                      <a16:creationId xmlns:a16="http://schemas.microsoft.com/office/drawing/2014/main" id="{9365D7EF-64B4-59E4-64B6-944DEB3CC92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8" name="椭圆 47">
                  <a:extLst>
                    <a:ext uri="{FF2B5EF4-FFF2-40B4-BE49-F238E27FC236}">
                      <a16:creationId xmlns:a16="http://schemas.microsoft.com/office/drawing/2014/main" id="{94510835-D351-E81C-89CC-D5CFF12588E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6" name="Freeform 45">
                <a:extLst>
                  <a:ext uri="{FF2B5EF4-FFF2-40B4-BE49-F238E27FC236}">
                    <a16:creationId xmlns:a16="http://schemas.microsoft.com/office/drawing/2014/main" id="{D6ECCD9D-6037-D023-42C3-5D2B6D8228A5}"/>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10" name="组合 48">
              <a:extLst>
                <a:ext uri="{FF2B5EF4-FFF2-40B4-BE49-F238E27FC236}">
                  <a16:creationId xmlns:a16="http://schemas.microsoft.com/office/drawing/2014/main" id="{0619E397-05A3-5C09-CA0F-868F09CC11AE}"/>
                </a:ext>
              </a:extLst>
            </p:cNvPr>
            <p:cNvGrpSpPr/>
            <p:nvPr/>
          </p:nvGrpSpPr>
          <p:grpSpPr>
            <a:xfrm>
              <a:off x="6337028" y="5330831"/>
              <a:ext cx="429793" cy="429788"/>
              <a:chOff x="4740390" y="5946187"/>
              <a:chExt cx="305647" cy="305644"/>
            </a:xfrm>
          </p:grpSpPr>
          <p:grpSp>
            <p:nvGrpSpPr>
              <p:cNvPr id="16" name="组合 49">
                <a:extLst>
                  <a:ext uri="{FF2B5EF4-FFF2-40B4-BE49-F238E27FC236}">
                    <a16:creationId xmlns:a16="http://schemas.microsoft.com/office/drawing/2014/main" id="{2557723A-2E27-DEBE-B895-F8B3C5C802F2}"/>
                  </a:ext>
                </a:extLst>
              </p:cNvPr>
              <p:cNvGrpSpPr/>
              <p:nvPr/>
            </p:nvGrpSpPr>
            <p:grpSpPr>
              <a:xfrm>
                <a:off x="4740390" y="5946187"/>
                <a:ext cx="305647" cy="305644"/>
                <a:chOff x="1517330" y="1125257"/>
                <a:chExt cx="2204282" cy="2204282"/>
              </a:xfrm>
            </p:grpSpPr>
            <p:sp>
              <p:nvSpPr>
                <p:cNvPr id="23" name="椭圆 51">
                  <a:extLst>
                    <a:ext uri="{FF2B5EF4-FFF2-40B4-BE49-F238E27FC236}">
                      <a16:creationId xmlns:a16="http://schemas.microsoft.com/office/drawing/2014/main" id="{5C323B44-3890-D8CC-A379-AAAD8399A06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4" name="椭圆 52">
                  <a:extLst>
                    <a:ext uri="{FF2B5EF4-FFF2-40B4-BE49-F238E27FC236}">
                      <a16:creationId xmlns:a16="http://schemas.microsoft.com/office/drawing/2014/main" id="{EE0AE2D5-97B0-EE02-1EC8-F77B61D52E4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7" name="Freeform 39">
                <a:extLst>
                  <a:ext uri="{FF2B5EF4-FFF2-40B4-BE49-F238E27FC236}">
                    <a16:creationId xmlns:a16="http://schemas.microsoft.com/office/drawing/2014/main" id="{835AE063-5071-3EBC-EC5D-C048247B4C3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11" name="组合 54">
              <a:extLst>
                <a:ext uri="{FF2B5EF4-FFF2-40B4-BE49-F238E27FC236}">
                  <a16:creationId xmlns:a16="http://schemas.microsoft.com/office/drawing/2014/main" id="{9EA03B4A-67E4-C8F7-6010-488D2EF38201}"/>
                </a:ext>
              </a:extLst>
            </p:cNvPr>
            <p:cNvGrpSpPr/>
            <p:nvPr/>
          </p:nvGrpSpPr>
          <p:grpSpPr>
            <a:xfrm>
              <a:off x="8229887" y="5325094"/>
              <a:ext cx="429793" cy="429788"/>
              <a:chOff x="5854675" y="3359758"/>
              <a:chExt cx="305647" cy="305644"/>
            </a:xfrm>
          </p:grpSpPr>
          <p:grpSp>
            <p:nvGrpSpPr>
              <p:cNvPr id="12" name="组合 55">
                <a:extLst>
                  <a:ext uri="{FF2B5EF4-FFF2-40B4-BE49-F238E27FC236}">
                    <a16:creationId xmlns:a16="http://schemas.microsoft.com/office/drawing/2014/main" id="{FCBA4A79-10F0-C36B-882D-842F8E8CE082}"/>
                  </a:ext>
                </a:extLst>
              </p:cNvPr>
              <p:cNvGrpSpPr/>
              <p:nvPr/>
            </p:nvGrpSpPr>
            <p:grpSpPr>
              <a:xfrm>
                <a:off x="5854675" y="3359758"/>
                <a:ext cx="305647" cy="305644"/>
                <a:chOff x="1517330" y="1125257"/>
                <a:chExt cx="2204282" cy="2204282"/>
              </a:xfrm>
            </p:grpSpPr>
            <p:sp>
              <p:nvSpPr>
                <p:cNvPr id="14" name="椭圆 57">
                  <a:extLst>
                    <a:ext uri="{FF2B5EF4-FFF2-40B4-BE49-F238E27FC236}">
                      <a16:creationId xmlns:a16="http://schemas.microsoft.com/office/drawing/2014/main" id="{7381DAFC-BB2A-DD23-D0A3-4BF6A0F422C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5" name="椭圆 59">
                  <a:extLst>
                    <a:ext uri="{FF2B5EF4-FFF2-40B4-BE49-F238E27FC236}">
                      <a16:creationId xmlns:a16="http://schemas.microsoft.com/office/drawing/2014/main" id="{6ADFE2EE-49D0-C8B6-90DB-E3779CC71C7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3" name="KSO_Shape">
                <a:extLst>
                  <a:ext uri="{FF2B5EF4-FFF2-40B4-BE49-F238E27FC236}">
                    <a16:creationId xmlns:a16="http://schemas.microsoft.com/office/drawing/2014/main" id="{CD59BBC1-4E1F-3413-E23F-4C338A4468B5}"/>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37" name="Freeform 5">
            <a:extLst>
              <a:ext uri="{FF2B5EF4-FFF2-40B4-BE49-F238E27FC236}">
                <a16:creationId xmlns:a16="http://schemas.microsoft.com/office/drawing/2014/main" id="{E796EC15-7589-D5C2-A998-A62528A67B5C}"/>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Freeform 6">
            <a:extLst>
              <a:ext uri="{FF2B5EF4-FFF2-40B4-BE49-F238E27FC236}">
                <a16:creationId xmlns:a16="http://schemas.microsoft.com/office/drawing/2014/main" id="{CA41E774-A837-4C04-63AB-16CE257EAB51}"/>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7">
            <a:extLst>
              <a:ext uri="{FF2B5EF4-FFF2-40B4-BE49-F238E27FC236}">
                <a16:creationId xmlns:a16="http://schemas.microsoft.com/office/drawing/2014/main" id="{8F9E42C8-EEEB-99C2-BDE8-D88E9FCEE7A4}"/>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Freeform 8">
            <a:extLst>
              <a:ext uri="{FF2B5EF4-FFF2-40B4-BE49-F238E27FC236}">
                <a16:creationId xmlns:a16="http://schemas.microsoft.com/office/drawing/2014/main" id="{C0154D75-BD44-CC7A-EE15-6DD119E4CC83}"/>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9">
            <a:extLst>
              <a:ext uri="{FF2B5EF4-FFF2-40B4-BE49-F238E27FC236}">
                <a16:creationId xmlns:a16="http://schemas.microsoft.com/office/drawing/2014/main" id="{8BBC6A53-56EB-F316-DCFB-5E82329FECE0}"/>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0">
            <a:extLst>
              <a:ext uri="{FF2B5EF4-FFF2-40B4-BE49-F238E27FC236}">
                <a16:creationId xmlns:a16="http://schemas.microsoft.com/office/drawing/2014/main" id="{1F9D39CB-0602-0BE8-A28A-67C31B6BB70C}"/>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1">
            <a:extLst>
              <a:ext uri="{FF2B5EF4-FFF2-40B4-BE49-F238E27FC236}">
                <a16:creationId xmlns:a16="http://schemas.microsoft.com/office/drawing/2014/main" id="{D673A135-1AB3-EBDD-2FBC-6CE6F8842866}"/>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
            <a:extLst>
              <a:ext uri="{FF2B5EF4-FFF2-40B4-BE49-F238E27FC236}">
                <a16:creationId xmlns:a16="http://schemas.microsoft.com/office/drawing/2014/main" id="{F8EA7B1C-F951-A730-F2E7-B64BC5612EA2}"/>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13">
            <a:extLst>
              <a:ext uri="{FF2B5EF4-FFF2-40B4-BE49-F238E27FC236}">
                <a16:creationId xmlns:a16="http://schemas.microsoft.com/office/drawing/2014/main" id="{9DF64ED7-962A-81AC-80B4-A4644335C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4">
            <a:extLst>
              <a:ext uri="{FF2B5EF4-FFF2-40B4-BE49-F238E27FC236}">
                <a16:creationId xmlns:a16="http://schemas.microsoft.com/office/drawing/2014/main" id="{9AB9F532-F154-B5B7-3D78-C3EB44644F8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15">
            <a:extLst>
              <a:ext uri="{FF2B5EF4-FFF2-40B4-BE49-F238E27FC236}">
                <a16:creationId xmlns:a16="http://schemas.microsoft.com/office/drawing/2014/main" id="{F775B8C1-B24A-515B-BD55-1D29986E8BFE}"/>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6" name="Freeform 16">
            <a:extLst>
              <a:ext uri="{FF2B5EF4-FFF2-40B4-BE49-F238E27FC236}">
                <a16:creationId xmlns:a16="http://schemas.microsoft.com/office/drawing/2014/main" id="{2667DBB5-4C7D-66ED-1DD9-9C403F9D8C7C}"/>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TextBox 14"/>
          <p:cNvSpPr txBox="1"/>
          <p:nvPr/>
        </p:nvSpPr>
        <p:spPr>
          <a:xfrm>
            <a:off x="206661" y="3844921"/>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effectLst>
                  <a:outerShdw blurRad="38100" dist="38100" dir="2700000" algn="tl">
                    <a:srgbClr val="000000">
                      <a:alpha val="43137"/>
                    </a:srgbClr>
                  </a:outerShdw>
                </a:effectLst>
                <a:latin typeface="微软雅黑" pitchFamily="34" charset="-122"/>
                <a:ea typeface="微软雅黑" pitchFamily="34" charset="-122"/>
              </a:rPr>
              <a:t>智能武器的伦理考量</a:t>
            </a:r>
            <a:endParaRPr lang="en-US" altLang="zh-CN" sz="4200" b="1">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智能武器定义与类型介绍
智能武器的发展历程和现状
智能武器的军事优势分析
智能武器引发的道德争议
人道主义视角下的智能武器
国际法律对智能武器的规定
智能武器对未来战争形态的影响
探讨智能武器使用的伦理边界</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智能武器定义与类型介绍</a:t>
            </a:r>
          </a:p>
        </p:txBody>
      </p:sp>
      <p:sp>
        <p:nvSpPr>
          <p:cNvPr id="3" name="Subtitle 2"/>
          <p:cNvSpPr>
            <a:spLocks noGrp="1"/>
          </p:cNvSpPr>
          <p:nvPr>
            <p:ph type="subTitle" idx="1"/>
          </p:nvPr>
        </p:nvSpPr>
        <p:spPr/>
        <p:txBody>
          <a:bodyPr/>
          <a:lstStyle/>
          <a:p>
            <a:r>
              <a:t>智能武器的伦理考量</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智能武器定义与类型介绍</a:t>
            </a:r>
          </a:p>
        </p:txBody>
      </p:sp>
      <p:sp>
        <p:nvSpPr>
          <p:cNvPr id="3" name="Text Placeholder 2"/>
          <p:cNvSpPr>
            <a:spLocks noGrp="1"/>
          </p:cNvSpPr>
          <p:nvPr>
            <p:ph type="body" idx="1"/>
          </p:nvPr>
        </p:nvSpPr>
        <p:spPr/>
        <p:txBody>
          <a:bodyPr/>
          <a:lstStyle/>
          <a:p>
            <a:r>
              <a:t>【智能武器定义】：</a:t>
            </a:r>
          </a:p>
        </p:txBody>
      </p:sp>
      <p:sp>
        <p:nvSpPr>
          <p:cNvPr id="4" name="Content Placeholder 3"/>
          <p:cNvSpPr>
            <a:spLocks noGrp="1"/>
          </p:cNvSpPr>
          <p:nvPr>
            <p:ph sz="half" idx="2"/>
          </p:nvPr>
        </p:nvSpPr>
        <p:spPr/>
        <p:txBody>
          <a:bodyPr/>
          <a:lstStyle/>
          <a:p>
            <a:r>
              <a:t>智能武器是一种具有人工智能的军事装备，能够自主完成侦察、搜索、瞄准和攻击等任务。</a:t>
            </a:r>
          </a:p>
          <a:p>
            <a:r>
              <a:t>具备信息采集与处理系统、知识库系统、辅助决策系统和任务执行系统等功能模块。</a:t>
            </a:r>
          </a:p>
          <a:p>
            <a:r>
              <a:t>【智能武器类型介绍】：</a:t>
            </a:r>
          </a:p>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智能武器的发展历程和现状</a:t>
            </a:r>
          </a:p>
        </p:txBody>
      </p:sp>
      <p:sp>
        <p:nvSpPr>
          <p:cNvPr id="3" name="Subtitle 2"/>
          <p:cNvSpPr>
            <a:spLocks noGrp="1"/>
          </p:cNvSpPr>
          <p:nvPr>
            <p:ph type="subTitle" idx="1"/>
          </p:nvPr>
        </p:nvSpPr>
        <p:spPr/>
        <p:txBody>
          <a:bodyPr/>
          <a:lstStyle/>
          <a:p>
            <a:r>
              <a:t>智能武器的伦理考量</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智能武器的发展历程和现状</a:t>
            </a:r>
          </a:p>
        </p:txBody>
      </p:sp>
      <p:sp>
        <p:nvSpPr>
          <p:cNvPr id="3" name="Text Placeholder 2"/>
          <p:cNvSpPr>
            <a:spLocks noGrp="1"/>
          </p:cNvSpPr>
          <p:nvPr>
            <p:ph type="body" idx="1"/>
          </p:nvPr>
        </p:nvSpPr>
        <p:spPr/>
        <p:txBody>
          <a:bodyPr/>
          <a:lstStyle/>
          <a:p>
            <a:r>
              <a:t>【智能武器的发展历程】：</a:t>
            </a:r>
          </a:p>
        </p:txBody>
      </p:sp>
      <p:sp>
        <p:nvSpPr>
          <p:cNvPr id="4" name="Content Placeholder 3"/>
          <p:cNvSpPr>
            <a:spLocks noGrp="1"/>
          </p:cNvSpPr>
          <p:nvPr>
            <p:ph sz="half" idx="2"/>
          </p:nvPr>
        </p:nvSpPr>
        <p:spPr/>
        <p:txBody>
          <a:bodyPr/>
          <a:lstStyle/>
          <a:p>
            <a:r>
              <a:t>早期研发：20世纪50年代起，人工智能技术开始应用于军事领域，主要以计算机辅助决策和自动化控制为主。</a:t>
            </a:r>
          </a:p>
          <a:p>
            <a:r>
              <a:t>远程遥控：随着通信技术的发展，无人机等远程遥控武器逐渐出现，如美国的MQ-1“捕食者”侦察机。</a:t>
            </a:r>
          </a:p>
          <a:p>
            <a:r>
              <a:t>自主化趋势：近年来，自主型无人机和机器人成为研究重点，此类武器能在一定程度上独立进行决策。</a:t>
            </a:r>
          </a:p>
          <a:p>
            <a:r>
              <a:t>【智能武器的现状与分类】：</a:t>
            </a:r>
          </a:p>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智能武器的军事优势分析</a:t>
            </a:r>
          </a:p>
        </p:txBody>
      </p:sp>
      <p:sp>
        <p:nvSpPr>
          <p:cNvPr id="3" name="Subtitle 2"/>
          <p:cNvSpPr>
            <a:spLocks noGrp="1"/>
          </p:cNvSpPr>
          <p:nvPr>
            <p:ph type="subTitle" idx="1"/>
          </p:nvPr>
        </p:nvSpPr>
        <p:spPr/>
        <p:txBody>
          <a:bodyPr/>
          <a:lstStyle/>
          <a:p>
            <a:r>
              <a:t>智能武器的伦理考量</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智能武器的军事优势分析</a:t>
            </a:r>
          </a:p>
        </p:txBody>
      </p:sp>
      <p:sp>
        <p:nvSpPr>
          <p:cNvPr id="3" name="Text Placeholder 2"/>
          <p:cNvSpPr>
            <a:spLocks noGrp="1"/>
          </p:cNvSpPr>
          <p:nvPr>
            <p:ph type="body" idx="1"/>
          </p:nvPr>
        </p:nvSpPr>
        <p:spPr/>
        <p:txBody>
          <a:bodyPr/>
          <a:lstStyle/>
          <a:p>
            <a:r>
              <a:t>精确打击能力</a:t>
            </a:r>
          </a:p>
        </p:txBody>
      </p:sp>
      <p:sp>
        <p:nvSpPr>
          <p:cNvPr id="4" name="Content Placeholder 3"/>
          <p:cNvSpPr>
            <a:spLocks noGrp="1"/>
          </p:cNvSpPr>
          <p:nvPr>
            <p:ph sz="half" idx="2"/>
          </p:nvPr>
        </p:nvSpPr>
        <p:spPr/>
        <p:txBody>
          <a:bodyPr/>
          <a:lstStyle/>
          <a:p>
            <a:r>
              <a:t>精确制导技术提高了武器的命中精度，减少附带损害。</a:t>
            </a:r>
          </a:p>
          <a:p>
            <a:r>
              <a:t>智能武器可自主识别目标并进行攻击，提高作战效率。</a:t>
            </a:r>
          </a:p>
          <a:p/>
        </p:txBody>
      </p:sp>
      <p:sp>
        <p:nvSpPr>
          <p:cNvPr id="5" name="Text Placeholder 4"/>
          <p:cNvSpPr>
            <a:spLocks noGrp="1"/>
          </p:cNvSpPr>
          <p:nvPr>
            <p:ph type="body" idx="3"/>
          </p:nvPr>
        </p:nvSpPr>
        <p:spPr/>
        <p:txBody>
          <a:bodyPr/>
          <a:lstStyle/>
          <a:p>
            <a:r>
              <a:t>态势感知增强</a:t>
            </a:r>
          </a:p>
        </p:txBody>
      </p:sp>
      <p:sp>
        <p:nvSpPr>
          <p:cNvPr id="6" name="Content Placeholder 5"/>
          <p:cNvSpPr>
            <a:spLocks noGrp="1"/>
          </p:cNvSpPr>
          <p:nvPr>
            <p:ph sz="half" idx="4"/>
          </p:nvPr>
        </p:nvSpPr>
        <p:spPr/>
        <p:txBody>
          <a:bodyPr/>
          <a:lstStyle/>
          <a:p>
            <a:r>
              <a:t>通过集成传感器和AI分析，智能武器能更准确地评估战场环境。</a:t>
            </a:r>
          </a:p>
          <a:p>
            <a:r>
              <a:t>自动化的情报收集和处理能力有助于指挥官做出快速决策。</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智能武器的军事优势分析</a:t>
            </a:r>
          </a:p>
        </p:txBody>
      </p:sp>
      <p:sp>
        <p:nvSpPr>
          <p:cNvPr id="3" name="Text Placeholder 2"/>
          <p:cNvSpPr>
            <a:spLocks noGrp="1"/>
          </p:cNvSpPr>
          <p:nvPr>
            <p:ph type="body" idx="1"/>
          </p:nvPr>
        </p:nvSpPr>
        <p:spPr/>
        <p:txBody>
          <a:bodyPr/>
          <a:lstStyle/>
          <a:p>
            <a:r>
              <a:t>人道主义考虑</a:t>
            </a:r>
          </a:p>
        </p:txBody>
      </p:sp>
      <p:sp>
        <p:nvSpPr>
          <p:cNvPr id="4" name="Content Placeholder 3"/>
          <p:cNvSpPr>
            <a:spLocks noGrp="1"/>
          </p:cNvSpPr>
          <p:nvPr>
            <p:ph sz="half" idx="2"/>
          </p:nvPr>
        </p:nvSpPr>
        <p:spPr/>
        <p:txBody>
          <a:bodyPr/>
          <a:lstStyle/>
          <a:p>
            <a:r>
              <a:t>减少人员伤亡是智能武器的重要优势之一。</a:t>
            </a:r>
          </a:p>
          <a:p>
            <a:r>
              <a:t>智能武器可以执行危险任务，如排雷或反恐行动。</a:t>
            </a:r>
          </a:p>
          <a:p/>
        </p:txBody>
      </p:sp>
      <p:sp>
        <p:nvSpPr>
          <p:cNvPr id="5" name="Text Placeholder 4"/>
          <p:cNvSpPr>
            <a:spLocks noGrp="1"/>
          </p:cNvSpPr>
          <p:nvPr>
            <p:ph type="body" idx="3"/>
          </p:nvPr>
        </p:nvSpPr>
        <p:spPr/>
        <p:txBody>
          <a:bodyPr/>
          <a:lstStyle/>
          <a:p>
            <a:r>
              <a:t>降低操作难度</a:t>
            </a:r>
          </a:p>
        </p:txBody>
      </p:sp>
      <p:sp>
        <p:nvSpPr>
          <p:cNvPr id="6" name="Content Placeholder 5"/>
          <p:cNvSpPr>
            <a:spLocks noGrp="1"/>
          </p:cNvSpPr>
          <p:nvPr>
            <p:ph sz="half" idx="4"/>
          </p:nvPr>
        </p:nvSpPr>
        <p:spPr/>
        <p:txBody>
          <a:bodyPr/>
          <a:lstStyle/>
          <a:p>
            <a:r>
              <a:t>智能武器简化了操作流程，降低了对操作员的技术要求。</a:t>
            </a:r>
          </a:p>
          <a:p>
            <a:r>
              <a:t>可远程控制和自动化功能减轻了士兵的心理压力。</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智能武器的军事优势分析</a:t>
            </a:r>
          </a:p>
        </p:txBody>
      </p:sp>
      <p:sp>
        <p:nvSpPr>
          <p:cNvPr id="3" name="Text Placeholder 2"/>
          <p:cNvSpPr>
            <a:spLocks noGrp="1"/>
          </p:cNvSpPr>
          <p:nvPr>
            <p:ph type="body" idx="1"/>
          </p:nvPr>
        </p:nvSpPr>
        <p:spPr/>
        <p:txBody>
          <a:bodyPr/>
          <a:lstStyle/>
          <a:p>
            <a:r>
              <a:t>适应未来战争形态</a:t>
            </a:r>
          </a:p>
        </p:txBody>
      </p:sp>
      <p:sp>
        <p:nvSpPr>
          <p:cNvPr id="4" name="Content Placeholder 3"/>
          <p:cNvSpPr>
            <a:spLocks noGrp="1"/>
          </p:cNvSpPr>
          <p:nvPr>
            <p:ph sz="half" idx="2"/>
          </p:nvPr>
        </p:nvSpPr>
        <p:spPr/>
        <p:txBody>
          <a:bodyPr/>
          <a:lstStyle/>
          <a:p>
            <a:r>
              <a:t>智能武器适合未来无人、网络化和信息化战争的需求。</a:t>
            </a:r>
          </a:p>
          <a:p>
            <a:r>
              <a:t>能够与无人机、卫星等系统协同作战，实现多域联合作战。</a:t>
            </a:r>
          </a:p>
          <a:p/>
        </p:txBody>
      </p:sp>
      <p:sp>
        <p:nvSpPr>
          <p:cNvPr id="5" name="Text Placeholder 4"/>
          <p:cNvSpPr>
            <a:spLocks noGrp="1"/>
          </p:cNvSpPr>
          <p:nvPr>
            <p:ph type="body" idx="3"/>
          </p:nvPr>
        </p:nvSpPr>
        <p:spPr/>
        <p:txBody>
          <a:bodyPr/>
          <a:lstStyle/>
          <a:p>
            <a:r>
              <a:t>成本效益提升</a:t>
            </a:r>
          </a:p>
        </p:txBody>
      </p:sp>
      <p:sp>
        <p:nvSpPr>
          <p:cNvPr id="6" name="Content Placeholder 5"/>
          <p:cNvSpPr>
            <a:spLocks noGrp="1"/>
          </p:cNvSpPr>
          <p:nvPr>
            <p:ph sz="half" idx="4"/>
          </p:nvPr>
        </p:nvSpPr>
        <p:spPr/>
        <p:txBody>
          <a:bodyPr/>
          <a:lstStyle/>
          <a:p>
            <a:r>
              <a:t>高效的智能化作战方式可能降低总体军事开支。</a:t>
            </a:r>
          </a:p>
          <a:p>
            <a:r>
              <a:t>技术进步带来的批量生产效应可以降低成本。</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智能武器引发的道德争议</a:t>
            </a:r>
          </a:p>
        </p:txBody>
      </p:sp>
      <p:sp>
        <p:nvSpPr>
          <p:cNvPr id="3" name="Subtitle 2"/>
          <p:cNvSpPr>
            <a:spLocks noGrp="1"/>
          </p:cNvSpPr>
          <p:nvPr>
            <p:ph type="subTitle" idx="1"/>
          </p:nvPr>
        </p:nvSpPr>
        <p:spPr/>
        <p:txBody>
          <a:bodyPr/>
          <a:lstStyle/>
          <a:p>
            <a:r>
              <a:t>智能武器的伦理考量</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智能武器引发的道德争议</a:t>
            </a:r>
          </a:p>
        </p:txBody>
      </p:sp>
      <p:sp>
        <p:nvSpPr>
          <p:cNvPr id="3" name="Text Placeholder 2"/>
          <p:cNvSpPr>
            <a:spLocks noGrp="1"/>
          </p:cNvSpPr>
          <p:nvPr>
            <p:ph type="body" idx="1"/>
          </p:nvPr>
        </p:nvSpPr>
        <p:spPr/>
        <p:txBody>
          <a:bodyPr/>
          <a:lstStyle/>
          <a:p>
            <a:r>
              <a:t>自主性与责任归属</a:t>
            </a:r>
          </a:p>
        </p:txBody>
      </p:sp>
      <p:sp>
        <p:nvSpPr>
          <p:cNvPr id="4" name="Content Placeholder 3"/>
          <p:cNvSpPr>
            <a:spLocks noGrp="1"/>
          </p:cNvSpPr>
          <p:nvPr>
            <p:ph sz="half" idx="2"/>
          </p:nvPr>
        </p:nvSpPr>
        <p:spPr/>
        <p:txBody>
          <a:bodyPr/>
          <a:lstStyle/>
          <a:p>
            <a:r>
              <a:t>智能武器的决策过程日益复杂，其行动不再完全受人类控制，这引发了关于自主性的道德争议。</a:t>
            </a:r>
          </a:p>
          <a:p>
            <a:r>
              <a:t>当智能武器犯错或造成意外伤害时，责任应由谁承担？是开发者、操作者还是武器本身？</a:t>
            </a:r>
          </a:p>
          <a:p>
            <a:r>
              <a:t>自主性武器可能挑战现有的法律和道德框架，需要重新定义责任和惩罚机制。</a:t>
            </a:r>
          </a:p>
          <a:p/>
        </p:txBody>
      </p:sp>
      <p:sp>
        <p:nvSpPr>
          <p:cNvPr id="5" name="Text Placeholder 4"/>
          <p:cNvSpPr>
            <a:spLocks noGrp="1"/>
          </p:cNvSpPr>
          <p:nvPr>
            <p:ph type="body" idx="3"/>
          </p:nvPr>
        </p:nvSpPr>
        <p:spPr/>
        <p:txBody>
          <a:bodyPr/>
          <a:lstStyle/>
          <a:p>
            <a:r>
              <a:t>目标选择与歧视问题</a:t>
            </a:r>
          </a:p>
        </p:txBody>
      </p:sp>
      <p:sp>
        <p:nvSpPr>
          <p:cNvPr id="6" name="Content Placeholder 5"/>
          <p:cNvSpPr>
            <a:spLocks noGrp="1"/>
          </p:cNvSpPr>
          <p:nvPr>
            <p:ph sz="half" idx="4"/>
          </p:nvPr>
        </p:nvSpPr>
        <p:spPr/>
        <p:txBody>
          <a:bodyPr/>
          <a:lstStyle/>
          <a:p>
            <a:r>
              <a:t>智能武器可能会根据预设算法自动选择攻击目标，这可能导致对某些群体的不公平对待。</a:t>
            </a:r>
          </a:p>
          <a:p>
            <a:r>
              <a:t>如何确保智能武器不会基于种族、性别、年龄等敏感信息进行歧视性攻击？</a:t>
            </a:r>
          </a:p>
          <a:p>
            <a:r>
              <a:t>需要建立严格的审核机制来监督目标选择算法的设计和实施。</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智能武器引发的道德争议</a:t>
            </a:r>
          </a:p>
        </p:txBody>
      </p:sp>
      <p:sp>
        <p:nvSpPr>
          <p:cNvPr id="3" name="Text Placeholder 2"/>
          <p:cNvSpPr>
            <a:spLocks noGrp="1"/>
          </p:cNvSpPr>
          <p:nvPr>
            <p:ph type="body" idx="1"/>
          </p:nvPr>
        </p:nvSpPr>
        <p:spPr/>
        <p:txBody>
          <a:bodyPr/>
          <a:lstStyle/>
          <a:p>
            <a:r>
              <a:t>人道主义原则与战争规范</a:t>
            </a:r>
          </a:p>
        </p:txBody>
      </p:sp>
      <p:sp>
        <p:nvSpPr>
          <p:cNvPr id="4" name="Content Placeholder 3"/>
          <p:cNvSpPr>
            <a:spLocks noGrp="1"/>
          </p:cNvSpPr>
          <p:nvPr>
            <p:ph sz="half" idx="2"/>
          </p:nvPr>
        </p:nvSpPr>
        <p:spPr/>
        <p:txBody>
          <a:bodyPr/>
          <a:lstStyle/>
          <a:p>
            <a:r>
              <a:t>智能武器的应用可能违反国际人道法中保护平民的原则，因为它们可能无法区分战斗人员和平民。</a:t>
            </a:r>
          </a:p>
          <a:p>
            <a:r>
              <a:t>使用智能武器是否符合战争中的“比例原则”，即损害程度不应超过军事上的必要性？</a:t>
            </a:r>
          </a:p>
          <a:p>
            <a:r>
              <a:t>必须探讨如何在使用智能武器的同时遵守战争法规和人道主义原则。</a:t>
            </a:r>
          </a:p>
          <a:p/>
        </p:txBody>
      </p:sp>
      <p:sp>
        <p:nvSpPr>
          <p:cNvPr id="5" name="Text Placeholder 4"/>
          <p:cNvSpPr>
            <a:spLocks noGrp="1"/>
          </p:cNvSpPr>
          <p:nvPr>
            <p:ph type="body" idx="3"/>
          </p:nvPr>
        </p:nvSpPr>
        <p:spPr/>
        <p:txBody>
          <a:bodyPr/>
          <a:lstStyle/>
          <a:p>
            <a:r>
              <a:t>透明度与监管需求</a:t>
            </a:r>
          </a:p>
        </p:txBody>
      </p:sp>
      <p:sp>
        <p:nvSpPr>
          <p:cNvPr id="6" name="Content Placeholder 5"/>
          <p:cNvSpPr>
            <a:spLocks noGrp="1"/>
          </p:cNvSpPr>
          <p:nvPr>
            <p:ph sz="half" idx="4"/>
          </p:nvPr>
        </p:nvSpPr>
        <p:spPr/>
        <p:txBody>
          <a:bodyPr/>
          <a:lstStyle/>
          <a:p>
            <a:r>
              <a:t>智能武器系统的内部工作原理往往被严格保密，这给公众监督带来了挑战。</a:t>
            </a:r>
          </a:p>
          <a:p>
            <a:r>
              <a:t>缺乏透明度可能导致滥用技术的风险增加，如秘密研发非法武器。</a:t>
            </a:r>
          </a:p>
          <a:p>
            <a:r>
              <a:t>建立有效的监管机制以确保智能武器的研发和使用遵循伦理和法律规范。</a:t>
            </a:r>
          </a:p>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智能武器引发的道德争议</a:t>
            </a:r>
          </a:p>
        </p:txBody>
      </p:sp>
      <p:sp>
        <p:nvSpPr>
          <p:cNvPr id="3" name="Text Placeholder 2"/>
          <p:cNvSpPr>
            <a:spLocks noGrp="1"/>
          </p:cNvSpPr>
          <p:nvPr>
            <p:ph type="body" idx="1"/>
          </p:nvPr>
        </p:nvSpPr>
        <p:spPr/>
        <p:txBody>
          <a:bodyPr/>
          <a:lstStyle/>
          <a:p>
            <a:r>
              <a:t>隐私权的侵犯</a:t>
            </a:r>
          </a:p>
        </p:txBody>
      </p:sp>
      <p:sp>
        <p:nvSpPr>
          <p:cNvPr id="4" name="Content Placeholder 3"/>
          <p:cNvSpPr>
            <a:spLocks noGrp="1"/>
          </p:cNvSpPr>
          <p:nvPr>
            <p:ph sz="half" idx="2"/>
          </p:nvPr>
        </p:nvSpPr>
        <p:spPr/>
        <p:txBody>
          <a:bodyPr/>
          <a:lstStyle/>
          <a:p>
            <a:r>
              <a:t>智能武器系统通常依赖于大量数据，包括个人隐私信息，用于识别和追踪目标。</a:t>
            </a:r>
          </a:p>
          <a:p>
            <a:r>
              <a:t>未经授权收集和使用这些数据可能构成对公民隐私权的侵犯。</a:t>
            </a:r>
          </a:p>
          <a:p>
            <a:r>
              <a:t>需要制定相应的法律和技术措施，以保护个人隐私免受智能武器的不当侵害。</a:t>
            </a:r>
          </a:p>
          <a:p/>
        </p:txBody>
      </p:sp>
      <p:sp>
        <p:nvSpPr>
          <p:cNvPr id="5" name="Text Placeholder 4"/>
          <p:cNvSpPr>
            <a:spLocks noGrp="1"/>
          </p:cNvSpPr>
          <p:nvPr>
            <p:ph type="body" idx="3"/>
          </p:nvPr>
        </p:nvSpPr>
        <p:spPr/>
        <p:txBody>
          <a:bodyPr/>
          <a:lstStyle/>
          <a:p>
            <a:r>
              <a:t>道德风险与军备竞赛</a:t>
            </a:r>
          </a:p>
        </p:txBody>
      </p:sp>
      <p:sp>
        <p:nvSpPr>
          <p:cNvPr id="6" name="Content Placeholder 5"/>
          <p:cNvSpPr>
            <a:spLocks noGrp="1"/>
          </p:cNvSpPr>
          <p:nvPr>
            <p:ph sz="half" idx="4"/>
          </p:nvPr>
        </p:nvSpPr>
        <p:spPr/>
        <p:txBody>
          <a:bodyPr/>
          <a:lstStyle/>
          <a:p>
            <a:r>
              <a:t>智能武器的发展可能导致全球范围内的军备竞赛，引发不稳定局势。</a:t>
            </a:r>
          </a:p>
          <a:p>
            <a:r>
              <a:t>竞争可能导致安全标准降低，从而增加误判和冲突的可能性。</a:t>
            </a:r>
          </a:p>
          <a:p>
            <a:r>
              <a:t>国际社会必须合作制定共同规则，管控智能武器的开发和部署，防止道德风险。</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人道主义视角下的智能武器</a:t>
            </a:r>
          </a:p>
        </p:txBody>
      </p:sp>
      <p:sp>
        <p:nvSpPr>
          <p:cNvPr id="3" name="Subtitle 2"/>
          <p:cNvSpPr>
            <a:spLocks noGrp="1"/>
          </p:cNvSpPr>
          <p:nvPr>
            <p:ph type="subTitle" idx="1"/>
          </p:nvPr>
        </p:nvSpPr>
        <p:spPr/>
        <p:txBody>
          <a:bodyPr/>
          <a:lstStyle/>
          <a:p>
            <a:r>
              <a:t>智能武器的伦理考量</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https://d.book118.com/926034132112010055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75</Paragraphs>
  <Slides>16</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16</vt:i4>
      </vt:variant>
    </vt:vector>
  </HeadingPairs>
  <TitlesOfParts>
    <vt:vector baseType="lpstr" size="28">
      <vt:lpstr>Arial</vt:lpstr>
      <vt:lpstr>Calibri</vt:lpstr>
      <vt:lpstr>黑体</vt:lpstr>
      <vt:lpstr>微软雅黑</vt:lpstr>
      <vt:lpstr>Wingdings</vt:lpstr>
      <vt:lpstr>Franklin Gothic Book</vt:lpstr>
      <vt:lpstr>宋体</vt:lpstr>
      <vt:lpstr>仿宋_GB2312</vt:lpstr>
      <vt:lpstr>幼圆</vt:lpstr>
      <vt:lpstr>Agency FB</vt:lpstr>
      <vt:lpstr>Adobe 宋体 Std L</vt:lpstr>
      <vt:lpstr>Office Theme</vt:lpstr>
      <vt:lpstr>PowerPoint Presentation</vt:lpstr>
      <vt:lpstr>PowerPoint Presentation</vt:lpstr>
      <vt:lpstr>智能武器定义与类型介绍</vt:lpstr>
      <vt:lpstr>智能武器定义与类型介绍</vt:lpstr>
      <vt:lpstr>智能武器的发展历程和现状</vt:lpstr>
      <vt:lpstr>智能武器的发展历程和现状</vt:lpstr>
      <vt:lpstr>智能武器的军事优势分析</vt:lpstr>
      <vt:lpstr>智能武器的军事优势分析</vt:lpstr>
      <vt:lpstr>智能武器的军事优势分析</vt:lpstr>
      <vt:lpstr>智能武器的军事优势分析</vt:lpstr>
      <vt:lpstr>智能武器引发的道德争议</vt:lpstr>
      <vt:lpstr>智能武器引发的道德争议</vt:lpstr>
      <vt:lpstr>智能武器引发的道德争议</vt:lpstr>
      <vt:lpstr>智能武器引发的道德争议</vt:lpstr>
      <vt:lpstr>人道主义视角下的智能武器</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2024-09-22T22:23:49.865</cp:lastPrinted>
  <dcterms:created xsi:type="dcterms:W3CDTF">2024-09-22T14:23:49Z</dcterms:created>
  <dcterms:modified xsi:type="dcterms:W3CDTF">2024-09-22T14:23:51Z</dcterms:modified>
</cp:coreProperties>
</file>