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73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23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F74B15-4668-4C33-B3C8-80B36FAB3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ECC66C-89FC-4E19-84CC-5C672BAD1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308F26-8868-403A-A6D0-7ADBF2A11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A137AC-C88F-4C83-8E22-10E5FED2E4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D0AC4C-457B-43CF-A052-421242B5B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ABA1A3-2CF8-415E-97A8-D2C0B694D2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DFE841-1AB0-44FE-ADBA-80BCFBC1F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A9B34B-A62D-4485-B067-F040A73B8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1D1F03-13E4-4AE3-BD14-BEDCB5324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FA05B8-5C36-4095-93BC-EFE1821D7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47F26A-164E-4294-AD00-C28DD4EAA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1728" r:id="rId2"/>
    <p:sldLayoutId id="2147491729" r:id="rId3"/>
    <p:sldLayoutId id="2147491730" r:id="rId4"/>
    <p:sldLayoutId id="2147491731" r:id="rId5"/>
    <p:sldLayoutId id="2147491732" r:id="rId6"/>
    <p:sldLayoutId id="2147491733" r:id="rId7"/>
    <p:sldLayoutId id="2147491734" r:id="rId8"/>
    <p:sldLayoutId id="2147491735" r:id="rId9"/>
    <p:sldLayoutId id="2147491736" r:id="rId10"/>
    <p:sldLayoutId id="2147491737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16" Type="http://schemas.openxmlformats.org/officeDocument/2006/relationships/tags" Target="../tags/tag171.xml" /><Relationship Id="rId17" Type="http://schemas.openxmlformats.org/officeDocument/2006/relationships/tags" Target="../tags/tag172.xml" /><Relationship Id="rId18" Type="http://schemas.openxmlformats.org/officeDocument/2006/relationships/tags" Target="../tags/tag173.xml" /><Relationship Id="rId19" Type="http://schemas.openxmlformats.org/officeDocument/2006/relationships/tags" Target="../tags/tag174.xml" /><Relationship Id="rId2" Type="http://schemas.openxmlformats.org/officeDocument/2006/relationships/tags" Target="../tags/tag157.xml" /><Relationship Id="rId20" Type="http://schemas.openxmlformats.org/officeDocument/2006/relationships/tags" Target="../tags/tag175.xml" /><Relationship Id="rId21" Type="http://schemas.openxmlformats.org/officeDocument/2006/relationships/tags" Target="../tags/tag176.xml" /><Relationship Id="rId22" Type="http://schemas.openxmlformats.org/officeDocument/2006/relationships/tags" Target="../tags/tag177.xml" /><Relationship Id="rId23" Type="http://schemas.openxmlformats.org/officeDocument/2006/relationships/tags" Target="../tags/tag178.xml" /><Relationship Id="rId24" Type="http://schemas.openxmlformats.org/officeDocument/2006/relationships/tags" Target="../tags/tag179.xml" /><Relationship Id="rId25" Type="http://schemas.openxmlformats.org/officeDocument/2006/relationships/tags" Target="../tags/tag180.xml" /><Relationship Id="rId26" Type="http://schemas.openxmlformats.org/officeDocument/2006/relationships/tags" Target="../tags/tag181.xml" /><Relationship Id="rId27" Type="http://schemas.openxmlformats.org/officeDocument/2006/relationships/tags" Target="../tags/tag182.xml" /><Relationship Id="rId28" Type="http://schemas.openxmlformats.org/officeDocument/2006/relationships/tags" Target="../tags/tag183.xml" /><Relationship Id="rId29" Type="http://schemas.openxmlformats.org/officeDocument/2006/relationships/tags" Target="../tags/tag184.xml" /><Relationship Id="rId3" Type="http://schemas.openxmlformats.org/officeDocument/2006/relationships/tags" Target="../tags/tag158.xml" /><Relationship Id="rId30" Type="http://schemas.openxmlformats.org/officeDocument/2006/relationships/tags" Target="../tags/tag185.xml" /><Relationship Id="rId31" Type="http://schemas.openxmlformats.org/officeDocument/2006/relationships/tags" Target="../tags/tag186.xml" /><Relationship Id="rId32" Type="http://schemas.openxmlformats.org/officeDocument/2006/relationships/tags" Target="../tags/tag187.xml" /><Relationship Id="rId33" Type="http://schemas.openxmlformats.org/officeDocument/2006/relationships/tags" Target="../tags/tag188.xml" /><Relationship Id="rId34" Type="http://schemas.openxmlformats.org/officeDocument/2006/relationships/tags" Target="../tags/tag189.xml" /><Relationship Id="rId35" Type="http://schemas.openxmlformats.org/officeDocument/2006/relationships/tags" Target="../tags/tag190.xml" /><Relationship Id="rId36" Type="http://schemas.openxmlformats.org/officeDocument/2006/relationships/tags" Target="../tags/tag191.xml" /><Relationship Id="rId37" Type="http://schemas.openxmlformats.org/officeDocument/2006/relationships/tags" Target="../tags/tag192.xml" /><Relationship Id="rId38" Type="http://schemas.openxmlformats.org/officeDocument/2006/relationships/tags" Target="../tags/tag193.xml" /><Relationship Id="rId39" Type="http://schemas.openxmlformats.org/officeDocument/2006/relationships/tags" Target="../tags/tag194.xml" /><Relationship Id="rId4" Type="http://schemas.openxmlformats.org/officeDocument/2006/relationships/tags" Target="../tags/tag159.xml" /><Relationship Id="rId40" Type="http://schemas.openxmlformats.org/officeDocument/2006/relationships/tags" Target="../tags/tag195.xml" /><Relationship Id="rId41" Type="http://schemas.openxmlformats.org/officeDocument/2006/relationships/tags" Target="../tags/tag196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16" Type="http://schemas.openxmlformats.org/officeDocument/2006/relationships/tags" Target="../tags/tag230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052013242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副猪嗜血杆菌防治技术规范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XXX,a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副猪嗜血杆菌概述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副猪嗜血杆菌诊断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副猪嗜血杆菌防治技术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副猪嗜血杆菌防治注意事项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总结与展望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副猪嗜血杆菌概述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副猪嗜血杆菌定义</a:t>
            </a:r>
            <a:endParaRPr lang="zh-CN" altLang="en-US"/>
          </a:p>
        </p:txBody>
      </p:sp>
      <p:sp>
        <p:nvSpPr>
          <p:cNvPr id="1049056" name="矩形 5"/>
          <p:cNvSpPr/>
          <p:nvPr>
            <p:custDataLst>
              <p:tags r:id="rId2"/>
            </p:custDataLst>
          </p:nvPr>
        </p:nvSpPr>
        <p:spPr>
          <a:xfrm>
            <a:off x="551935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8" name="矩形 10"/>
          <p:cNvSpPr/>
          <p:nvPr>
            <p:custDataLst>
              <p:tags r:id="rId3"/>
            </p:custDataLst>
          </p:nvPr>
        </p:nvSpPr>
        <p:spPr>
          <a:xfrm>
            <a:off x="910386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4"/>
            </p:custDataLst>
          </p:nvPr>
        </p:nvSpPr>
        <p:spPr>
          <a:xfrm>
            <a:off x="708596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副猪嗜血杆菌是一种革兰氏阴性菌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62" name="矩形 6"/>
          <p:cNvSpPr/>
          <p:nvPr>
            <p:custDataLst>
              <p:tags r:id="rId5"/>
            </p:custDataLst>
          </p:nvPr>
        </p:nvSpPr>
        <p:spPr>
          <a:xfrm>
            <a:off x="3380862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4" name="矩形 11"/>
          <p:cNvSpPr/>
          <p:nvPr>
            <p:custDataLst>
              <p:tags r:id="rId6"/>
            </p:custDataLst>
          </p:nvPr>
        </p:nvSpPr>
        <p:spPr>
          <a:xfrm>
            <a:off x="3758654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7"/>
            </p:custDataLst>
          </p:nvPr>
        </p:nvSpPr>
        <p:spPr>
          <a:xfrm>
            <a:off x="3536878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广泛存在于环境中，如土壤、水、饲料等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68" name="矩形 33"/>
          <p:cNvSpPr/>
          <p:nvPr>
            <p:custDataLst>
              <p:tags r:id="rId8"/>
            </p:custDataLst>
          </p:nvPr>
        </p:nvSpPr>
        <p:spPr>
          <a:xfrm>
            <a:off x="6205276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0" name="矩形 37"/>
          <p:cNvSpPr/>
          <p:nvPr>
            <p:custDataLst>
              <p:tags r:id="rId9"/>
            </p:custDataLst>
          </p:nvPr>
        </p:nvSpPr>
        <p:spPr>
          <a:xfrm>
            <a:off x="6563727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10"/>
            </p:custDataLst>
          </p:nvPr>
        </p:nvSpPr>
        <p:spPr>
          <a:xfrm>
            <a:off x="6361937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是一种条件性致病菌，主要引起猪的纤维素性多发性浆膜炎和关节炎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74" name="矩形 34"/>
          <p:cNvSpPr/>
          <p:nvPr>
            <p:custDataLst>
              <p:tags r:id="rId11"/>
            </p:custDataLst>
          </p:nvPr>
        </p:nvSpPr>
        <p:spPr>
          <a:xfrm>
            <a:off x="9023888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6" name="矩形 38"/>
          <p:cNvSpPr/>
          <p:nvPr>
            <p:custDataLst>
              <p:tags r:id="rId12"/>
            </p:custDataLst>
          </p:nvPr>
        </p:nvSpPr>
        <p:spPr>
          <a:xfrm>
            <a:off x="9401680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13"/>
            </p:custDataLst>
          </p:nvPr>
        </p:nvSpPr>
        <p:spPr>
          <a:xfrm>
            <a:off x="9180549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感染后可导致猪只死亡，给养猪业带来巨大经济损失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副猪嗜血杆菌危害</a:t>
            </a:r>
            <a:endParaRPr lang="zh-CN" altLang="en-US"/>
          </a:p>
        </p:txBody>
      </p:sp>
      <p:sp>
        <p:nvSpPr>
          <p:cNvPr id="1049118" name="五边形 30"/>
          <p:cNvSpPr/>
          <p:nvPr>
            <p:custDataLst>
              <p:tags r:id="rId2"/>
            </p:custDataLst>
          </p:nvPr>
        </p:nvSpPr>
        <p:spPr>
          <a:xfrm>
            <a:off x="551935" y="3187953"/>
            <a:ext cx="2938840" cy="119460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6"/>
          <p:cNvSpPr/>
          <p:nvPr>
            <p:custDataLst>
              <p:tags r:id="rId3"/>
            </p:custDataLst>
          </p:nvPr>
        </p:nvSpPr>
        <p:spPr>
          <a:xfrm>
            <a:off x="3192348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22" name="燕尾形 37"/>
          <p:cNvSpPr/>
          <p:nvPr>
            <p:custDataLst>
              <p:tags r:id="rId4"/>
            </p:custDataLst>
          </p:nvPr>
        </p:nvSpPr>
        <p:spPr>
          <a:xfrm>
            <a:off x="8473173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8"/>
          <p:cNvSpPr/>
          <p:nvPr>
            <p:custDataLst>
              <p:tags r:id="rId5"/>
            </p:custDataLst>
          </p:nvPr>
        </p:nvSpPr>
        <p:spPr>
          <a:xfrm>
            <a:off x="5832761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26" name="文本框 3"/>
          <p:cNvSpPr txBox="1"/>
          <p:nvPr>
            <p:custDataLst>
              <p:tags r:id="rId6"/>
            </p:custDataLst>
          </p:nvPr>
        </p:nvSpPr>
        <p:spPr>
          <a:xfrm>
            <a:off x="313088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引起猪只关节肿胀、疼痛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6"/>
          <p:cNvSpPr txBox="1"/>
          <p:nvPr>
            <p:custDataLst>
              <p:tags r:id="rId7"/>
            </p:custDataLst>
          </p:nvPr>
        </p:nvSpPr>
        <p:spPr>
          <a:xfrm>
            <a:off x="551935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引起猪只发热、呼吸困难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7"/>
          <p:cNvSpPr txBox="1"/>
          <p:nvPr>
            <p:custDataLst>
              <p:tags r:id="rId8"/>
            </p:custDataLst>
          </p:nvPr>
        </p:nvSpPr>
        <p:spPr>
          <a:xfrm>
            <a:off x="5830979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引起猪只败血症、脑膜炎等疾病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8"/>
          <p:cNvSpPr txBox="1"/>
          <p:nvPr>
            <p:custDataLst>
              <p:tags r:id="rId9"/>
            </p:custDataLst>
          </p:nvPr>
        </p:nvSpPr>
        <p:spPr>
          <a:xfrm>
            <a:off x="847050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给养猪业带来巨大的经济损失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副猪嗜血杆菌传播途径</a:t>
            </a:r>
            <a:endParaRPr lang="zh-CN" altLang="en-US"/>
          </a:p>
        </p:txBody>
      </p:sp>
      <p:sp>
        <p:nvSpPr>
          <p:cNvPr id="1049172" name="任意多边形: 形状 16"/>
          <p:cNvSpPr/>
          <p:nvPr>
            <p:custDataLst>
              <p:tags r:id="rId2"/>
            </p:custDataLst>
          </p:nvPr>
        </p:nvSpPr>
        <p:spPr>
          <a:xfrm>
            <a:off x="551935" y="1382053"/>
            <a:ext cx="5605018" cy="924440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74" name="Freeform 488"/>
          <p:cNvSpPr/>
          <p:nvPr>
            <p:custDataLst>
              <p:tags r:id="rId3"/>
            </p:custDataLst>
          </p:nvPr>
        </p:nvSpPr>
        <p:spPr>
          <a:xfrm rot="5400000">
            <a:off x="5206643" y="1367100"/>
            <a:ext cx="835156" cy="95373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76" name="序号"/>
          <p:cNvSpPr txBox="1"/>
          <p:nvPr>
            <p:custDataLst>
              <p:tags r:id="rId4"/>
            </p:custDataLst>
          </p:nvPr>
        </p:nvSpPr>
        <p:spPr>
          <a:xfrm>
            <a:off x="5334813" y="1599942"/>
            <a:ext cx="578406" cy="5309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78" name="标题"/>
          <p:cNvSpPr txBox="1"/>
          <p:nvPr>
            <p:custDataLst>
              <p:tags r:id="rId5"/>
            </p:custDataLst>
          </p:nvPr>
        </p:nvSpPr>
        <p:spPr>
          <a:xfrm>
            <a:off x="944278" y="1435458"/>
            <a:ext cx="3784534" cy="3956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空气传播：通过空气中的飞沫传播</a:t>
            </a:r>
            <a:endParaRPr kumimoji="0" lang="zh-CN" altLang="en-US" sz="14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80" name="正文"/>
          <p:cNvSpPr txBox="1"/>
          <p:nvPr>
            <p:custDataLst>
              <p:tags r:id="rId6"/>
            </p:custDataLst>
          </p:nvPr>
        </p:nvSpPr>
        <p:spPr>
          <a:xfrm>
            <a:off x="944278" y="1900430"/>
            <a:ext cx="3784534" cy="3855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82" name="任意多边形: 形状 17"/>
          <p:cNvSpPr/>
          <p:nvPr>
            <p:custDataLst>
              <p:tags r:id="rId7"/>
            </p:custDataLst>
          </p:nvPr>
        </p:nvSpPr>
        <p:spPr>
          <a:xfrm flipH="1">
            <a:off x="6034763" y="1934609"/>
            <a:ext cx="5605018" cy="924440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84" name="Freeform 488"/>
          <p:cNvSpPr/>
          <p:nvPr>
            <p:custDataLst>
              <p:tags r:id="rId8"/>
            </p:custDataLst>
          </p:nvPr>
        </p:nvSpPr>
        <p:spPr>
          <a:xfrm rot="5400000">
            <a:off x="6150828" y="1919655"/>
            <a:ext cx="835156" cy="95373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86" name="序号"/>
          <p:cNvSpPr txBox="1"/>
          <p:nvPr>
            <p:custDataLst>
              <p:tags r:id="rId9"/>
            </p:custDataLst>
          </p:nvPr>
        </p:nvSpPr>
        <p:spPr>
          <a:xfrm>
            <a:off x="6260485" y="2146801"/>
            <a:ext cx="578406" cy="5309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lang="en-US">
              <a:effectLst>
                <a:outerShdw blurRad="101600" sx="102000" sy="102000" algn="ctr" rotWithShape="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188" name="任意多边形: 形状 2"/>
          <p:cNvSpPr/>
          <p:nvPr>
            <p:custDataLst>
              <p:tags r:id="rId10"/>
            </p:custDataLst>
          </p:nvPr>
        </p:nvSpPr>
        <p:spPr>
          <a:xfrm>
            <a:off x="551935" y="2487164"/>
            <a:ext cx="5605018" cy="924440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049190" name="Freeform 488"/>
          <p:cNvSpPr/>
          <p:nvPr>
            <p:custDataLst>
              <p:tags r:id="rId11"/>
            </p:custDataLst>
          </p:nvPr>
        </p:nvSpPr>
        <p:spPr>
          <a:xfrm rot="5400000">
            <a:off x="5206643" y="2472211"/>
            <a:ext cx="835156" cy="95373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92" name="序号"/>
          <p:cNvSpPr txBox="1"/>
          <p:nvPr>
            <p:custDataLst>
              <p:tags r:id="rId12"/>
            </p:custDataLst>
          </p:nvPr>
        </p:nvSpPr>
        <p:spPr>
          <a:xfrm>
            <a:off x="5334813" y="2704341"/>
            <a:ext cx="578406" cy="5309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03</a:t>
            </a:r>
            <a:endParaRPr lang="en-US"/>
          </a:p>
        </p:txBody>
      </p:sp>
      <p:sp>
        <p:nvSpPr>
          <p:cNvPr id="1049194" name="任意多边形: 形状 32"/>
          <p:cNvSpPr/>
          <p:nvPr>
            <p:custDataLst>
              <p:tags r:id="rId13"/>
            </p:custDataLst>
          </p:nvPr>
        </p:nvSpPr>
        <p:spPr>
          <a:xfrm flipH="1">
            <a:off x="6034763" y="3034734"/>
            <a:ext cx="5605018" cy="924440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049196" name="Freeform 488"/>
          <p:cNvSpPr/>
          <p:nvPr>
            <p:custDataLst>
              <p:tags r:id="rId14"/>
            </p:custDataLst>
          </p:nvPr>
        </p:nvSpPr>
        <p:spPr>
          <a:xfrm rot="5400000">
            <a:off x="6150828" y="3020493"/>
            <a:ext cx="835156" cy="95373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98" name="序号"/>
          <p:cNvSpPr txBox="1"/>
          <p:nvPr>
            <p:custDataLst>
              <p:tags r:id="rId15"/>
            </p:custDataLst>
          </p:nvPr>
        </p:nvSpPr>
        <p:spPr>
          <a:xfrm>
            <a:off x="6260485" y="3244079"/>
            <a:ext cx="578406" cy="5309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04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</p:txBody>
      </p:sp>
      <p:sp>
        <p:nvSpPr>
          <p:cNvPr id="1049200" name="任意多边形: 形状 12"/>
          <p:cNvSpPr/>
          <p:nvPr>
            <p:custDataLst>
              <p:tags r:id="rId16"/>
            </p:custDataLst>
          </p:nvPr>
        </p:nvSpPr>
        <p:spPr>
          <a:xfrm>
            <a:off x="551935" y="3591562"/>
            <a:ext cx="5605018" cy="924440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049202" name="Freeform 488"/>
          <p:cNvSpPr/>
          <p:nvPr>
            <p:custDataLst>
              <p:tags r:id="rId17"/>
            </p:custDataLst>
          </p:nvPr>
        </p:nvSpPr>
        <p:spPr>
          <a:xfrm rot="5400000">
            <a:off x="5206643" y="3577321"/>
            <a:ext cx="835156" cy="95373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04" name="序号"/>
          <p:cNvSpPr txBox="1"/>
          <p:nvPr>
            <p:custDataLst>
              <p:tags r:id="rId18"/>
            </p:custDataLst>
          </p:nvPr>
        </p:nvSpPr>
        <p:spPr>
          <a:xfrm>
            <a:off x="5334813" y="3809451"/>
            <a:ext cx="578406" cy="5309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05</a:t>
            </a:r>
            <a:endParaRPr lang="en-US"/>
          </a:p>
        </p:txBody>
      </p:sp>
      <p:sp>
        <p:nvSpPr>
          <p:cNvPr id="1049206" name="任意多边形: 形状 22"/>
          <p:cNvSpPr/>
          <p:nvPr>
            <p:custDataLst>
              <p:tags r:id="rId19"/>
            </p:custDataLst>
          </p:nvPr>
        </p:nvSpPr>
        <p:spPr>
          <a:xfrm flipH="1">
            <a:off x="6034763" y="4135572"/>
            <a:ext cx="5605018" cy="924440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049208" name="Freeform 488"/>
          <p:cNvSpPr/>
          <p:nvPr>
            <p:custDataLst>
              <p:tags r:id="rId20"/>
            </p:custDataLst>
          </p:nvPr>
        </p:nvSpPr>
        <p:spPr>
          <a:xfrm rot="5400000">
            <a:off x="6150828" y="4120619"/>
            <a:ext cx="835156" cy="95373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10" name="序号"/>
          <p:cNvSpPr txBox="1"/>
          <p:nvPr>
            <p:custDataLst>
              <p:tags r:id="rId21"/>
            </p:custDataLst>
          </p:nvPr>
        </p:nvSpPr>
        <p:spPr>
          <a:xfrm>
            <a:off x="6260485" y="4344205"/>
            <a:ext cx="578406" cy="5309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06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</p:txBody>
      </p:sp>
      <p:sp>
        <p:nvSpPr>
          <p:cNvPr id="1049212" name="任意多边形: 形状 27"/>
          <p:cNvSpPr/>
          <p:nvPr>
            <p:custDataLst>
              <p:tags r:id="rId22"/>
            </p:custDataLst>
          </p:nvPr>
        </p:nvSpPr>
        <p:spPr>
          <a:xfrm>
            <a:off x="551935" y="4696672"/>
            <a:ext cx="5605018" cy="924440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049214" name="Freeform 488"/>
          <p:cNvSpPr/>
          <p:nvPr>
            <p:custDataLst>
              <p:tags r:id="rId23"/>
            </p:custDataLst>
          </p:nvPr>
        </p:nvSpPr>
        <p:spPr>
          <a:xfrm rot="5400000">
            <a:off x="5206643" y="4681719"/>
            <a:ext cx="835156" cy="95373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16" name="序号"/>
          <p:cNvSpPr txBox="1"/>
          <p:nvPr>
            <p:custDataLst>
              <p:tags r:id="rId24"/>
            </p:custDataLst>
          </p:nvPr>
        </p:nvSpPr>
        <p:spPr>
          <a:xfrm>
            <a:off x="5334813" y="4914561"/>
            <a:ext cx="578406" cy="5309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1" i="0" u="none" strike="noStrike" kern="1200" cap="none" spc="0" normalizeH="0" baseline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07</a:t>
            </a:r>
            <a:endParaRPr lang="en-US"/>
          </a:p>
        </p:txBody>
      </p:sp>
      <p:sp>
        <p:nvSpPr>
          <p:cNvPr id="1049218" name="任意多边形: 形状 37"/>
          <p:cNvSpPr/>
          <p:nvPr>
            <p:custDataLst>
              <p:tags r:id="rId25"/>
            </p:custDataLst>
          </p:nvPr>
        </p:nvSpPr>
        <p:spPr>
          <a:xfrm flipH="1">
            <a:off x="6034763" y="5235698"/>
            <a:ext cx="5605018" cy="924440"/>
          </a:xfrm>
          <a:custGeom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049220" name="Freeform 488"/>
          <p:cNvSpPr/>
          <p:nvPr>
            <p:custDataLst>
              <p:tags r:id="rId26"/>
            </p:custDataLst>
          </p:nvPr>
        </p:nvSpPr>
        <p:spPr>
          <a:xfrm rot="5400000">
            <a:off x="6150828" y="5221457"/>
            <a:ext cx="835156" cy="953739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2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222" name="序号"/>
          <p:cNvSpPr txBox="1"/>
          <p:nvPr>
            <p:custDataLst>
              <p:tags r:id="rId27"/>
            </p:custDataLst>
          </p:nvPr>
        </p:nvSpPr>
        <p:spPr>
          <a:xfrm>
            <a:off x="6260485" y="5445043"/>
            <a:ext cx="578406" cy="5309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08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/>
              <a:cs typeface="+mn-cs"/>
            </a:endParaRPr>
          </a:p>
        </p:txBody>
      </p:sp>
      <p:sp>
        <p:nvSpPr>
          <p:cNvPr id="1049224" name="标题"/>
          <p:cNvSpPr txBox="1"/>
          <p:nvPr>
            <p:custDataLst>
              <p:tags r:id="rId28"/>
            </p:custDataLst>
          </p:nvPr>
        </p:nvSpPr>
        <p:spPr>
          <a:xfrm>
            <a:off x="7463147" y="1976620"/>
            <a:ext cx="3784534" cy="3956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62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直接接触：通过与病猪直接接触传播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26" name="正文"/>
          <p:cNvSpPr txBox="1"/>
          <p:nvPr>
            <p:custDataLst>
              <p:tags r:id="rId29"/>
            </p:custDataLst>
          </p:nvPr>
        </p:nvSpPr>
        <p:spPr>
          <a:xfrm>
            <a:off x="7463147" y="2440880"/>
            <a:ext cx="3784534" cy="3855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28" name="标题"/>
          <p:cNvSpPr txBox="1"/>
          <p:nvPr>
            <p:custDataLst>
              <p:tags r:id="rId30"/>
            </p:custDataLst>
          </p:nvPr>
        </p:nvSpPr>
        <p:spPr>
          <a:xfrm>
            <a:off x="944278" y="2541992"/>
            <a:ext cx="3784534" cy="3956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间接接触：通过接触污染的饲料、饮水等物品传播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0" name="正文"/>
          <p:cNvSpPr txBox="1"/>
          <p:nvPr>
            <p:custDataLst>
              <p:tags r:id="rId31"/>
            </p:custDataLst>
          </p:nvPr>
        </p:nvSpPr>
        <p:spPr>
          <a:xfrm>
            <a:off x="944278" y="3006252"/>
            <a:ext cx="3784534" cy="3855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32" name="标题"/>
          <p:cNvSpPr txBox="1"/>
          <p:nvPr>
            <p:custDataLst>
              <p:tags r:id="rId32"/>
            </p:custDataLst>
          </p:nvPr>
        </p:nvSpPr>
        <p:spPr>
          <a:xfrm>
            <a:off x="7463147" y="3082442"/>
            <a:ext cx="3784534" cy="3956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625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垂直传播：母猪感染后可通过胎盘垂直传播给胎儿  副猪嗜血杆菌概述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4" name="正文"/>
          <p:cNvSpPr txBox="1"/>
          <p:nvPr>
            <p:custDataLst>
              <p:tags r:id="rId33"/>
            </p:custDataLst>
          </p:nvPr>
        </p:nvSpPr>
        <p:spPr>
          <a:xfrm>
            <a:off x="7463147" y="3546702"/>
            <a:ext cx="3784534" cy="3855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副猪嗜血杆菌概述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36" name="标题"/>
          <p:cNvSpPr txBox="1"/>
          <p:nvPr>
            <p:custDataLst>
              <p:tags r:id="rId34"/>
            </p:custDataLst>
          </p:nvPr>
        </p:nvSpPr>
        <p:spPr>
          <a:xfrm>
            <a:off x="944278" y="3640694"/>
            <a:ext cx="3784534" cy="3956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病原：副猪嗜血杆菌是一种革兰氏阴性菌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8" name="正文"/>
          <p:cNvSpPr txBox="1"/>
          <p:nvPr>
            <p:custDataLst>
              <p:tags r:id="rId35"/>
            </p:custDataLst>
          </p:nvPr>
        </p:nvSpPr>
        <p:spPr>
          <a:xfrm>
            <a:off x="944278" y="4104954"/>
            <a:ext cx="3784534" cy="3855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40" name="标题"/>
          <p:cNvSpPr txBox="1"/>
          <p:nvPr>
            <p:custDataLst>
              <p:tags r:id="rId36"/>
            </p:custDataLst>
          </p:nvPr>
        </p:nvSpPr>
        <p:spPr>
          <a:xfrm>
            <a:off x="7463147" y="4191825"/>
            <a:ext cx="3784534" cy="3956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流行病学：主要引起猪的纤维素性多发性浆膜炎、关节炎和脑膜炎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42" name="正文"/>
          <p:cNvSpPr txBox="1"/>
          <p:nvPr>
            <p:custDataLst>
              <p:tags r:id="rId37"/>
            </p:custDataLst>
          </p:nvPr>
        </p:nvSpPr>
        <p:spPr>
          <a:xfrm>
            <a:off x="7463147" y="4656085"/>
            <a:ext cx="3784534" cy="3855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44" name="标题"/>
          <p:cNvSpPr txBox="1"/>
          <p:nvPr>
            <p:custDataLst>
              <p:tags r:id="rId38"/>
            </p:custDataLst>
          </p:nvPr>
        </p:nvSpPr>
        <p:spPr>
          <a:xfrm>
            <a:off x="944278" y="4731563"/>
            <a:ext cx="3784534" cy="3956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625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临床症状：病猪表现为发热、呼吸困难、咳嗽、关节肿胀、跛行等症状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46" name="正文"/>
          <p:cNvSpPr txBox="1"/>
          <p:nvPr>
            <p:custDataLst>
              <p:tags r:id="rId39"/>
            </p:custDataLst>
          </p:nvPr>
        </p:nvSpPr>
        <p:spPr>
          <a:xfrm>
            <a:off x="944278" y="5196535"/>
            <a:ext cx="3784534" cy="3855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48" name="标题"/>
          <p:cNvSpPr txBox="1"/>
          <p:nvPr>
            <p:custDataLst>
              <p:tags r:id="rId40"/>
            </p:custDataLst>
          </p:nvPr>
        </p:nvSpPr>
        <p:spPr>
          <a:xfrm>
            <a:off x="7463147" y="5284830"/>
            <a:ext cx="3784534" cy="3956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200" cap="none" spc="3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诊断方法：通过临床症状和实验室检测进行确诊</a:t>
            </a:r>
            <a:endParaRPr kumimoji="0" lang="zh-CN" altLang="en-US" sz="1600" b="1" i="0" u="none" strike="noStrike" kern="1200" cap="none" spc="3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50" name="正文"/>
          <p:cNvSpPr txBox="1"/>
          <p:nvPr>
            <p:custDataLst>
              <p:tags r:id="rId41"/>
            </p:custDataLst>
          </p:nvPr>
        </p:nvSpPr>
        <p:spPr>
          <a:xfrm>
            <a:off x="7463147" y="5749803"/>
            <a:ext cx="3784534" cy="3855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kern="1200" cap="none" spc="1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kumimoji="0" lang="zh-CN" altLang="en-US" sz="1200" b="0" i="0" u="none" strike="noStrike" kern="1200" cap="none" spc="1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副猪嗜血杆菌诊断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临床症状诊断</a:t>
            </a:r>
            <a:endParaRPr lang="zh-CN" altLang="en-US"/>
          </a:p>
        </p:txBody>
      </p:sp>
      <p:sp>
        <p:nvSpPr>
          <p:cNvPr id="1049366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0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诊断方法：根据临床症状、病理变化和实验室检测结果进行综合诊断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临床症状：发热、呼吸困难、关节肿胀、共济失调等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2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病理变化：全身多处器官出血、坏死，淋巴结肿大等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实验室检测：分离培养、PCR检测等方法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病理变化诊断</a:t>
            </a:r>
            <a:endParaRPr lang="zh-CN" altLang="en-US"/>
          </a:p>
        </p:txBody>
      </p:sp>
      <p:sp>
        <p:nvSpPr>
          <p:cNvPr id="1049428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肺脏病变：肺脏充血、出血、水肿，表面有纤维素性渗出物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肝脏病变：肝脏肿大、淤血，表面有纤维素性渗出物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脾脏病变：脾脏肿大，表面有出血点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肾脏病变：肾脏肿大、淤血，表面有出血点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实验室诊断</a:t>
            </a:r>
            <a:endParaRPr lang="zh-CN" altLang="en-US"/>
          </a:p>
        </p:txBody>
      </p:sp>
      <p:sp>
        <p:nvSpPr>
          <p:cNvPr id="1049474" name="任意多边形 20"/>
          <p:cNvSpPr/>
          <p:nvPr>
            <p:custDataLst>
              <p:tags r:id="rId2"/>
            </p:custDataLst>
          </p:nvPr>
        </p:nvSpPr>
        <p:spPr>
          <a:xfrm rot="2700000">
            <a:off x="891853" y="1488087"/>
            <a:ext cx="1225549" cy="122767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7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551935" y="3147226"/>
            <a:ext cx="1906236" cy="29073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样本采集：采集疑似感染猪的血液、关节液、肺组织等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2"/>
          <p:cNvSpPr/>
          <p:nvPr>
            <p:custDataLst>
              <p:tags r:id="rId4"/>
            </p:custDataLst>
          </p:nvPr>
        </p:nvSpPr>
        <p:spPr>
          <a:xfrm>
            <a:off x="678251" y="2786729"/>
            <a:ext cx="1653462" cy="11709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0" name="任意多边形 18"/>
          <p:cNvSpPr/>
          <p:nvPr>
            <p:custDataLst>
              <p:tags r:id="rId5"/>
            </p:custDataLst>
          </p:nvPr>
        </p:nvSpPr>
        <p:spPr>
          <a:xfrm rot="5400000">
            <a:off x="3188249" y="1488087"/>
            <a:ext cx="1225549" cy="122767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847621" y="3147226"/>
            <a:ext cx="1906236" cy="29073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培养：将样本接种于培养基上进行培养，观察菌落形态和染色特性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3"/>
          <p:cNvSpPr/>
          <p:nvPr>
            <p:custDataLst>
              <p:tags r:id="rId7"/>
            </p:custDataLst>
          </p:nvPr>
        </p:nvSpPr>
        <p:spPr>
          <a:xfrm>
            <a:off x="2973937" y="2786729"/>
            <a:ext cx="1653462" cy="11709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483226" y="1488087"/>
            <a:ext cx="1225549" cy="122767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5142598" y="3147226"/>
            <a:ext cx="1906236" cy="29073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分离鉴定：通过生化试验、血清学试验等方法对分离的细菌进行鉴定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4"/>
          <p:cNvSpPr/>
          <p:nvPr>
            <p:custDataLst>
              <p:tags r:id="rId10"/>
            </p:custDataLst>
          </p:nvPr>
        </p:nvSpPr>
        <p:spPr>
          <a:xfrm>
            <a:off x="5269624" y="2786729"/>
            <a:ext cx="1653462" cy="11709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9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7778912" y="1488087"/>
            <a:ext cx="1225549" cy="122767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9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7438285" y="3147226"/>
            <a:ext cx="1906236" cy="29073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抗原检测：利用抗原抗体反应检测病猪体内是否存在副猪嗜血杆菌抗原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5"/>
          <p:cNvSpPr/>
          <p:nvPr>
            <p:custDataLst>
              <p:tags r:id="rId13"/>
            </p:custDataLst>
          </p:nvPr>
        </p:nvSpPr>
        <p:spPr>
          <a:xfrm>
            <a:off x="7564601" y="2786729"/>
            <a:ext cx="1653462" cy="11709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98" name="任意多边形 3"/>
          <p:cNvSpPr/>
          <p:nvPr>
            <p:custDataLst>
              <p:tags r:id="rId14"/>
            </p:custDataLst>
          </p:nvPr>
        </p:nvSpPr>
        <p:spPr>
          <a:xfrm rot="16200000" flipV="1">
            <a:off x="10075308" y="1488087"/>
            <a:ext cx="1225549" cy="122767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00" name="文本框 4"/>
          <p:cNvSpPr txBox="1"/>
          <p:nvPr>
            <p:custDataLst>
              <p:tags r:id="rId15"/>
            </p:custDataLst>
          </p:nvPr>
        </p:nvSpPr>
        <p:spPr bwMode="auto">
          <a:xfrm>
            <a:off x="9733971" y="3147226"/>
            <a:ext cx="1906236" cy="29073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分子生物学诊断：利用PCR等分子生物学技术对病猪体内副猪嗜血杆菌进行检测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5"/>
          <p:cNvSpPr/>
          <p:nvPr>
            <p:custDataLst>
              <p:tags r:id="rId16"/>
            </p:custDataLst>
          </p:nvPr>
        </p:nvSpPr>
        <p:spPr>
          <a:xfrm>
            <a:off x="9860287" y="2786729"/>
            <a:ext cx="1653462" cy="117091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https://d.book118.com/926052013242010030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3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1_2"/>
  <p:tag name="KSO_WM_UNIT_INDEX" val="1_1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1_3"/>
  <p:tag name="KSO_WM_UNIT_INDEX" val="1_1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1_1"/>
  <p:tag name="KSO_WM_UNIT_INDEX" val="1_1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1_1"/>
  <p:tag name="KSO_WM_UNIT_INDEX" val="1_1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2_3"/>
  <p:tag name="KSO_WM_UNIT_INDEX" val="1_2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2_1"/>
  <p:tag name="KSO_WM_UNIT_INDEX" val="1_2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3_3"/>
  <p:tag name="KSO_WM_UNIT_INDEX" val="1_3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3_1"/>
  <p:tag name="KSO_WM_UNIT_INDEX" val="1_3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4_3"/>
  <p:tag name="KSO_WM_UNIT_INDEX" val="1_4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4_1"/>
  <p:tag name="KSO_WM_UNIT_INDEX" val="1_4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5_2"/>
  <p:tag name="KSO_WM_UNIT_INDEX" val="1_5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5_3"/>
  <p:tag name="KSO_WM_UNIT_INDEX" val="1_5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5_1"/>
  <p:tag name="KSO_WM_UNIT_INDEX" val="1_5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6_2"/>
  <p:tag name="KSO_WM_UNIT_INDEX" val="1_6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6_3"/>
  <p:tag name="KSO_WM_UNIT_INDEX" val="1_6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6_1"/>
  <p:tag name="KSO_WM_UNIT_INDEX" val="1_6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7_2"/>
  <p:tag name="KSO_WM_UNIT_INDEX" val="1_7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01_7*l_h_i*1_7_3"/>
  <p:tag name="KSO_WM_UNIT_INDEX" val="1_7_3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7_1"/>
  <p:tag name="KSO_WM_UNIT_INDEX" val="1_7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8_2"/>
  <p:tag name="KSO_WM_UNIT_INDEX" val="1_8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01_7*l_h_i*1_8_3"/>
  <p:tag name="KSO_WM_UNIT_INDEX" val="1_8_3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i*1_8_1"/>
  <p:tag name="KSO_WM_UNIT_INDEX" val="1_8_1"/>
  <p:tag name="KSO_WM_UNIT_LAYERLEVEL" val="1_1_1"/>
  <p:tag name="KSO_WM_UNIT_SUBTYPE" val="d"/>
  <p:tag name="KSO_WM_UNIT_TEXT_FILL_FORE_SCHEMECOLOR_INDEX_BRIGHTNESS" val="0.15"/>
  <p:tag name="KSO_WM_UNIT_TEXT_FILL_TYPE" val="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2_1"/>
  <p:tag name="KSO_WM_UNIT_INDEX" val="1_2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3_1"/>
  <p:tag name="KSO_WM_UNIT_INDEX" val="1_3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4_1"/>
  <p:tag name="KSO_WM_UNIT_INDEX" val="1_4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5_1"/>
  <p:tag name="KSO_WM_UNIT_INDEX" val="1_5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6_1"/>
  <p:tag name="KSO_WM_UNIT_INDEX" val="1_6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7_1"/>
  <p:tag name="KSO_WM_UNIT_INDEX" val="1_7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a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单击添加项标题"/>
  <p:tag name="KSO_WM_UNIT_TYPE" val="l_h_a"/>
  <p:tag name="KSO_WM_UNIT_VALUE" val="1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37.5895275590551,&quot;width&quot;:778.5640157480315}"/>
  <p:tag name="KSO_WM_TAG_VERSION" val="3.0"/>
  <p:tag name="KSO_WM_TEMPLATE_CATEGORY" val="diagram"/>
  <p:tag name="KSO_WM_TEMPLATE_INDEX" val="20231401"/>
  <p:tag name="KSO_WM_UNIT_COMPATIBLE" val="0"/>
  <p:tag name="KSO_WM_UNIT_DIAGRAM_ISNUMVISUAL" val="0"/>
  <p:tag name="KSO_WM_UNIT_DIAGRAM_ISREFERUNIT" val="0"/>
  <p:tag name="KSO_WM_UNIT_HIGHLIGHT" val="0"/>
  <p:tag name="KSO_WM_UNIT_ID" val="diagram20231401_7*l_h_f*1_8_1"/>
  <p:tag name="KSO_WM_UNIT_INDEX" val="1_8_1"/>
  <p:tag name="KSO_WM_UNIT_LAYERLEVEL" val="1_1_1"/>
  <p:tag name="KSO_WM_UNIT_NOCLEAR" val="0"/>
  <p:tag name="KSO_WM_UNIT_PRESET_TEXT" val="单击此处输入你的正文，请阐述观点"/>
  <p:tag name="KSO_WM_UNIT_SUBTYPE" val="a"/>
  <p:tag name="KSO_WM_UNIT_TYPE" val="l_h_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199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1"/>
  <p:tag name="KSO_WM_UNIT_INDEX" val="1_1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2"/>
  <p:tag name="KSO_WM_UNIT_INDEX" val="1_1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1"/>
  <p:tag name="KSO_WM_UNIT_INDEX" val="1_2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2"/>
  <p:tag name="KSO_WM_UNIT_INDEX" val="1_2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1"/>
  <p:tag name="KSO_WM_UNIT_INDEX" val="1_3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2"/>
  <p:tag name="KSO_WM_UNIT_INDEX" val="1_3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1"/>
  <p:tag name="KSO_WM_UNIT_INDEX" val="1_4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2"/>
  <p:tag name="KSO_WM_UNIT_INDEX" val="1_4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1"/>
  <p:tag name="KSO_WM_UNIT_INDEX" val="1_5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2"/>
  <p:tag name="KSO_WM_UNIT_INDEX" val="1_5_2"/>
  <p:tag name="KSO_WM_UNIT_LAYERLEVEL" val="1_1_1"/>
  <p:tag name="KSO_WM_UNIT_TYPE" val="l_h_i"/>
</p:tagLst>
</file>

<file path=ppt/tags/tag23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微软雅黑</vt:lpstr>
      <vt:lpstr>+中文标题</vt:lpstr>
      <vt:lpstr>Wingdings</vt:lpstr>
      <vt:lpstr>Office Theme</vt:lpstr>
      <vt:lpstr>副猪嗜血杆菌防治技术规范</vt:lpstr>
      <vt:lpstr>目录</vt:lpstr>
      <vt:lpstr>添加章节标题</vt:lpstr>
      <vt:lpstr>副猪嗜血杆菌概述</vt:lpstr>
      <vt:lpstr>副猪嗜血杆菌定义</vt:lpstr>
      <vt:lpstr>副猪嗜血杆菌危害</vt:lpstr>
      <vt:lpstr>副猪嗜血杆菌传播途径</vt:lpstr>
      <vt:lpstr>副猪嗜血杆菌诊断</vt:lpstr>
      <vt:lpstr>临床症状诊断</vt:lpstr>
      <vt:lpstr>病理变化诊断</vt:lpstr>
      <vt:lpstr>实验室诊断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2024-08-29T07:07:30.616</cp:lastPrinted>
  <dcterms:created xsi:type="dcterms:W3CDTF">2024-08-28T23:07:30Z</dcterms:created>
  <dcterms:modified xsi:type="dcterms:W3CDTF">2024-08-28T23:07:32Z</dcterms:modified>
</cp:coreProperties>
</file>