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NFDBBW+MS-UIGothic"/>
      <p:regular r:id="rId15"/>
    </p:embeddedFont>
    <p:embeddedFont>
      <p:font typeface="DHPJQU+IFAERH+ArialMT"/>
      <p:regular r:id="rId16"/>
    </p:embeddedFont>
    <p:embeddedFont>
      <p:font typeface="TPVLUK+MTRMVW+MicrosoftYaHei-Bold"/>
      <p:regular r:id="rId17"/>
    </p:embeddedFont>
    <p:embeddedFont>
      <p:font typeface="MKADDB+AOGWJM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37BD5B-8222-488E-A948-E90E461FC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089E5-E1AD-4540-8D02-941310A21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B491F8-DB30-4D08-A3CD-B78E48909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2A1450-30FB-410A-8236-BE22EA282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868569-E433-4EC8-AE0B-FC985BABD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CD4EA0-EE5E-4128-888E-B5580589B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4C7C38-D18A-42DE-BF1B-A92D8A3F2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956836-6161-4008-A05B-D3810E667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3BD76B-50DD-422C-B767-3B4366A52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1E8E08-02FC-46B5-ADB3-3EE256DC8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A7DBB4-8A9A-4FBD-912C-7620E76C6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05513224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02969" y="1838479"/>
            <a:ext cx="623571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A246FF"/>
                </a:solidFill>
                <a:latin typeface="SimSun"/>
                <a:cs typeface="SimSun"/>
              </a:rPr>
              <a:t>东</a:t>
            </a:r>
            <a:r>
              <a:rPr sz="5150" spc="25">
                <a:solidFill>
                  <a:srgbClr val="A246FF"/>
                </a:solidFill>
                <a:latin typeface="NFDBBW+MS-UIGothic"/>
                <a:cs typeface="NFDBBW+MS-UIGothic"/>
              </a:rPr>
              <a:t>北</a:t>
            </a:r>
            <a:r>
              <a:rPr sz="5150" spc="25">
                <a:solidFill>
                  <a:srgbClr val="A246FF"/>
                </a:solidFill>
                <a:latin typeface="SimSun"/>
                <a:cs typeface="SimSun"/>
              </a:rPr>
              <a:t>桥</a:t>
            </a:r>
            <a:r>
              <a:rPr sz="5150" spc="23">
                <a:solidFill>
                  <a:srgbClr val="A246FF"/>
                </a:solidFill>
                <a:latin typeface="NFDBBW+MS-UIGothic"/>
                <a:cs typeface="NFDBBW+MS-UIGothic"/>
              </a:rPr>
              <a:t>梁工程</a:t>
            </a:r>
            <a:r>
              <a:rPr sz="5150" spc="25">
                <a:solidFill>
                  <a:srgbClr val="A246FF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A246FF"/>
                </a:solidFill>
                <a:latin typeface="NFDBBW+MS-UIGothic"/>
                <a:cs typeface="NFDBBW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221761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DHPJQU+IFAERH+ArialMT"/>
                <a:cs typeface="DHPJQU+IFAERH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东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北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梁工程概述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76625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DHPJQU+IFAERH+ArialMT"/>
                <a:cs typeface="DHPJQU+IFAERH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东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北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梁工程技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3314890"/>
            <a:ext cx="4790381" cy="1880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DHPJQU+IFAERH+ArialMT"/>
                <a:cs typeface="DHPJQU+IFAERH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东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北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梁工程案例分析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DHPJQU+IFAERH+ArialMT"/>
                <a:cs typeface="DHPJQU+IFAERH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东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北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梁工程未来展望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DHPJQU+IFAERH+ArialMT"/>
                <a:cs typeface="DHPJQU+IFAERH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东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北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梁工程安全与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质</a:t>
            </a:r>
            <a:r>
              <a:rPr sz="2400">
                <a:solidFill>
                  <a:srgbClr val="AF79DE"/>
                </a:solidFill>
                <a:latin typeface="NFDBBW+MS-UIGothic"/>
                <a:cs typeface="NFDBBW+MS-UIGothic"/>
              </a:rPr>
              <a:t>量管理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NFDBBW+MS-UIGothic"/>
                <a:cs typeface="NFDBBW+MS-UIGothic"/>
              </a:rPr>
              <a:t>目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CDC4E2"/>
                </a:solidFill>
                <a:latin typeface="TPVLUK+MTRMVW+MicrosoftYaHei-Bold"/>
                <a:cs typeface="TPVLUK+MTRMVW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23547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A246FF"/>
                </a:solidFill>
                <a:latin typeface="TPVLUK+MTRMVW+MicrosoftYaHei-Bold"/>
                <a:cs typeface="TPVLUK+MTRMVW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67100" y="3665374"/>
            <a:ext cx="623571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A246FF"/>
                </a:solidFill>
                <a:latin typeface="SimSun"/>
                <a:cs typeface="SimSun"/>
              </a:rPr>
              <a:t>东</a:t>
            </a:r>
            <a:r>
              <a:rPr sz="5150" spc="25">
                <a:solidFill>
                  <a:srgbClr val="A246FF"/>
                </a:solidFill>
                <a:latin typeface="NFDBBW+MS-UIGothic"/>
                <a:cs typeface="NFDBBW+MS-UIGothic"/>
              </a:rPr>
              <a:t>北</a:t>
            </a:r>
            <a:r>
              <a:rPr sz="5150" spc="25">
                <a:solidFill>
                  <a:srgbClr val="A246FF"/>
                </a:solidFill>
                <a:latin typeface="SimSun"/>
                <a:cs typeface="SimSun"/>
              </a:rPr>
              <a:t>桥</a:t>
            </a:r>
            <a:r>
              <a:rPr sz="5150" spc="23">
                <a:solidFill>
                  <a:srgbClr val="A246FF"/>
                </a:solidFill>
                <a:latin typeface="NFDBBW+MS-UIGothic"/>
                <a:cs typeface="NFDBBW+MS-UIGothic"/>
              </a:rPr>
              <a:t>梁工程概述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东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北地区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梁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梁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类</a:t>
            </a:r>
            <a:r>
              <a:rPr sz="2300">
                <a:solidFill>
                  <a:srgbClr val="AF79DE"/>
                </a:solidFill>
                <a:latin typeface="NFDBBW+MS-UIGothic"/>
                <a:cs typeface="NFDBBW+MS-UIGothic"/>
              </a:rPr>
              <a:t>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61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北地区的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梁以混凝土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钢桥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主，部分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梁采用了新型材料和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，提高了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构性能和耐久性。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梁数量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北地区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有一定数量的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3094728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包括公路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铁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和跨江大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48615" y="3369047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等，承担着交通和物流的重要任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养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护</a:t>
            </a: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状况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4886063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北地区的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工作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较为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完善，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735694" y="5160383"/>
            <a:ext cx="32125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定期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检测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维护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，确保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梁安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全运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东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北地区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梁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展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NFDBBW+MS-UIGothic"/>
                <a:cs typeface="NFDBBW+MS-UIGothic"/>
              </a:rPr>
              <a:t>起步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FFFDFD"/>
                </a:solidFill>
                <a:latin typeface="NFDBBW+MS-UIGothic"/>
                <a:cs typeface="NFDBBW+MS-UIGothic"/>
              </a:rPr>
              <a:t>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26500" y="170995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2000" spc="25">
                <a:solidFill>
                  <a:srgbClr val="FFFDFD"/>
                </a:solidFill>
                <a:latin typeface="NFDBBW+MS-UIGothic"/>
                <a:cs typeface="NFDBBW+MS-UIGothic"/>
              </a:rPr>
              <a:t>代化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FFFDFD"/>
                </a:solidFill>
                <a:latin typeface="NFDBBW+MS-UIGothic"/>
                <a:cs typeface="NFDBBW+MS-UIGothic"/>
              </a:rPr>
              <a:t>段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281292"/>
            <a:ext cx="3431604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近年来，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北地区的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梁建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向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代化、智能化方向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展，采用新型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材料和技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，提高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梁的安全性和耐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久性。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北地区早期的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梁建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主要集中在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铁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路和公路交通网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络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的建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，以木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和石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质桥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主。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NFDBBW+MS-UIGothic"/>
                <a:cs typeface="NFDBBW+MS-UIGothic"/>
              </a:rPr>
              <a:t>快速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2000" spc="23">
                <a:solidFill>
                  <a:srgbClr val="FFFDFD"/>
                </a:solidFill>
                <a:latin typeface="NFDBBW+MS-UIGothic"/>
                <a:cs typeface="NFDBBW+MS-UIGothic"/>
              </a:rPr>
              <a:t>展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FFFDFD"/>
                </a:solidFill>
                <a:latin typeface="NFDBBW+MS-UIGothic"/>
                <a:cs typeface="NFDBBW+MS-UIGothic"/>
              </a:rPr>
              <a:t>段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09134" y="4597138"/>
            <a:ext cx="365067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随着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展和技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步，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北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地区的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梁建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设进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入了快速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阶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段，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大量混凝土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钢桥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建成通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车</a:t>
            </a:r>
            <a:r>
              <a:rPr sz="1500">
                <a:solidFill>
                  <a:srgbClr val="FFFDFD"/>
                </a:solidFill>
                <a:latin typeface="NFDBBW+MS-UIGothic"/>
                <a:cs typeface="NFDBB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东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北地区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梁工程特点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气候条件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TPVLUK+MTRMVW+MicrosoftYaHei-Bold"/>
                <a:cs typeface="TPVLUK+MTRMVW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6229" y="1916167"/>
            <a:ext cx="657053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北地区的气候条件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较为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，冬季漫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寒冷，夏季短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暂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这对桥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和施工提出了特殊的要求。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56175" y="316083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地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质</a:t>
            </a: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条件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TPVLUK+MTRMVW+MicrosoftYaHei-Bold"/>
                <a:cs typeface="TPVLUK+MTRMVW+MicrosoftYaHei-Bold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56175" y="3654797"/>
            <a:ext cx="664413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北地区的土壤和地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条件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较为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特殊，部分地区存在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土、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冻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土等复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条件，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础设计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和施工提出了更高的要求。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55490" y="489946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载</a:t>
            </a: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荷要求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TPVLUK+MTRMVW+MicrosoftYaHei-Bold"/>
                <a:cs typeface="TPVLUK+MTRMVW+MicrosoftYaHei-Bold"/>
              </a:rPr>
              <a:t>03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55490" y="5394063"/>
            <a:ext cx="664413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北地区的交通流量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大，尤其是重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载车辆较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多，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这对桥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载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荷能力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提出了更高的要求。同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北地区的地震活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动较为频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繁，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需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充分考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地震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载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荷的影响。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23547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A246FF"/>
                </a:solidFill>
                <a:latin typeface="TPVLUK+MTRMVW+MicrosoftYaHei-Bold"/>
                <a:cs typeface="TPVLUK+MTRMVW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67100" y="3665374"/>
            <a:ext cx="623571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A246FF"/>
                </a:solidFill>
                <a:latin typeface="SimSun"/>
                <a:cs typeface="SimSun"/>
              </a:rPr>
              <a:t>东</a:t>
            </a:r>
            <a:r>
              <a:rPr sz="5150" spc="25">
                <a:solidFill>
                  <a:srgbClr val="A246FF"/>
                </a:solidFill>
                <a:latin typeface="NFDBBW+MS-UIGothic"/>
                <a:cs typeface="NFDBBW+MS-UIGothic"/>
              </a:rPr>
              <a:t>北</a:t>
            </a:r>
            <a:r>
              <a:rPr sz="5150" spc="25">
                <a:solidFill>
                  <a:srgbClr val="A246FF"/>
                </a:solidFill>
                <a:latin typeface="SimSun"/>
                <a:cs typeface="SimSun"/>
              </a:rPr>
              <a:t>桥</a:t>
            </a:r>
            <a:r>
              <a:rPr sz="5150" spc="23">
                <a:solidFill>
                  <a:srgbClr val="A246FF"/>
                </a:solidFill>
                <a:latin typeface="NFDBBW+MS-UIGothic"/>
                <a:cs typeface="NFDBBW+MS-UIGothic"/>
              </a:rPr>
              <a:t>梁工程技</a:t>
            </a:r>
            <a:r>
              <a:rPr sz="5150">
                <a:solidFill>
                  <a:srgbClr val="A246FF"/>
                </a:solidFill>
                <a:latin typeface="SimSun"/>
                <a:cs typeface="SimSun"/>
              </a:rPr>
              <a:t>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梁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设计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技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AF79DE"/>
                </a:solidFill>
                <a:latin typeface="SimSun"/>
                <a:cs typeface="SimSun"/>
              </a:rPr>
              <a:t>结</a:t>
            </a:r>
            <a:r>
              <a:rPr sz="2000" spc="25">
                <a:solidFill>
                  <a:srgbClr val="AF79DE"/>
                </a:solidFill>
                <a:latin typeface="NFDBBW+MS-UIGothic"/>
                <a:cs typeface="NFDBBW+MS-UIGothic"/>
              </a:rPr>
              <a:t>构</a:t>
            </a: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设计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447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NFDBBW+MS-UIGothic"/>
                <a:cs typeface="NFDBBW+MS-UIGothic"/>
              </a:rPr>
              <a:t>施工方法</a:t>
            </a: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设计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NFDBBW+MS-UIGothic"/>
                <a:cs typeface="NFDBBW+MS-UIGothic"/>
              </a:rPr>
              <a:t>美学</a:t>
            </a: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设计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根据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梁的跨度、荷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载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和地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条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件等因素，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行合理的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和分析，以确保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梁的安全性和</a:t>
            </a:r>
          </a:p>
          <a:p>
            <a:pPr marL="952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定性。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根据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模和要求，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合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适的施工方法，包括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梁段</a:t>
            </a:r>
          </a:p>
          <a:p>
            <a:pPr marL="2857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拼装、常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规浇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筑施工等。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足功能和安全的前提下，注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梁的美学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，使其与周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</a:p>
          <a:p>
            <a:pPr marL="95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境相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协调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，提升城市景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梁施工方法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预</a:t>
            </a: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制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梁段拼装施工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59133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过预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梁段的生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和拼装，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缩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短施工周期，提高施工效率。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常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规浇</a:t>
            </a:r>
            <a:r>
              <a:rPr sz="2300" spc="23">
                <a:solidFill>
                  <a:srgbClr val="AF79DE"/>
                </a:solidFill>
                <a:latin typeface="NFDBBW+MS-UIGothic"/>
                <a:cs typeface="NFDBBW+MS-UIGothic"/>
              </a:rPr>
              <a:t>筑施工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525608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于大型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梁，采用常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规浇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筑施工方法，确保施工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量。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FDBBW+MS-UIGothic"/>
                <a:cs typeface="NFDBBW+MS-UIGothic"/>
              </a:rPr>
              <a:t>特殊施工方法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6132388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根据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梁的特殊要求，采用特殊的施工方法，如深水基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施工、大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跨度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梁施工等。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新型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3000">
                <a:solidFill>
                  <a:srgbClr val="AF79DE"/>
                </a:solidFill>
                <a:latin typeface="NFDBBW+MS-UIGothic"/>
                <a:cs typeface="NFDBBW+MS-UIGothic"/>
              </a:rPr>
              <a:t>梁材料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PVLUK+MTRMVW+MicrosoftYaHei-Bold"/>
                <a:cs typeface="TPVLUK+MTRMVW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PVLUK+MTRMVW+MicrosoftYaHei-Bold"/>
                <a:cs typeface="TPVLUK+MTRMVW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PVLUK+MTRMVW+MicrosoftYaHei-Bold"/>
                <a:cs typeface="TPVLUK+MTRMVW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NFDBBW+MS-UIGothic"/>
                <a:cs typeface="NFDBBW+MS-UIGothic"/>
              </a:rPr>
              <a:t>高性能混凝土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NFDBBW+MS-UIGothic"/>
                <a:cs typeface="NFDBBW+MS-UIGothic"/>
              </a:rPr>
              <a:t>新型</a:t>
            </a: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钢</a:t>
            </a:r>
            <a:r>
              <a:rPr sz="2000">
                <a:solidFill>
                  <a:srgbClr val="AF79DE"/>
                </a:solidFill>
                <a:latin typeface="NFDBBW+MS-UIGothic"/>
                <a:cs typeface="NFDBBW+MS-UIGothic"/>
              </a:rPr>
              <a:t>材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NFDBBW+MS-UIGothic"/>
                <a:cs typeface="NFDBBW+MS-UIGothic"/>
              </a:rPr>
              <a:t>其他新型材料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利用高性能混凝土的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点，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梁的耐久性和承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载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能力。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采用高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度、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轻质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的新型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钢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材，减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梁自重，提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高跨越能力。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如碳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纤维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复合材料等，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用于增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强桥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梁的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构性能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和减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轻结</a:t>
            </a:r>
            <a:r>
              <a:rPr sz="1500">
                <a:solidFill>
                  <a:srgbClr val="000000"/>
                </a:solidFill>
                <a:latin typeface="NFDBBW+MS-UIGothic"/>
                <a:cs typeface="NFDBBW+MS-UIGothic"/>
              </a:rPr>
              <a:t>构重量。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https://d.book118.com/926055132240010051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SimSun</vt:lpstr>
      <vt:lpstr>NFDBBW+MS-UIGothic</vt:lpstr>
      <vt:lpstr>DHPJQU+IFAERH+ArialMT</vt:lpstr>
      <vt:lpstr>Times New Roman</vt:lpstr>
      <vt:lpstr>TPVLUK+MTRMVW+MicrosoftYaHei-Bold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2024-09-18T00:53:32.697</cp:lastPrinted>
  <dcterms:created xsi:type="dcterms:W3CDTF">2024-09-17T16:53:32Z</dcterms:created>
  <dcterms:modified xsi:type="dcterms:W3CDTF">2024-09-17T16:53:33Z</dcterms:modified>
</cp:coreProperties>
</file>