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7" r:id="rId2"/>
    <p:sldMasterId id="2147483699"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4" r:id="rId36"/>
  </p:sldIdLst>
  <p:sldSz cx="9144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tags" Target="tags/tag1.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slide" Target="slides/slide1.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035404-B891-4B02-89D0-5110D718C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19E95C-49F3-4BB6-94D7-478CAD306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8ECEB7-468C-4289-92F3-E938ABA81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DB4AC7-6B5D-4DD3-8F7A-4CD5139EBC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8F48F6-9405-48B5-82CE-A921C63D48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25D1E2-A8AF-4CEC-9C18-AA99270F94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D0C1DA-3AA5-4FC1-B52E-C226799F8D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3FB4DA-2D7B-43DE-9BE1-40CAA1D86F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53149B-B226-4C46-9694-A2EA6A5FDA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F5DAA-80B8-4EA8-8BCE-B2B7CEA9C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79A030-046D-4FB6-A735-ACA1CB76F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a:extLst>
              <a:ext uri="{FF2B5EF4-FFF2-40B4-BE49-F238E27FC236}">
                <a16:creationId xmlns:a16="http://schemas.microsoft.com/office/drawing/2014/main" id="{5F8D008C-0D2E-6D6B-DA6C-4810746057BD}"/>
              </a:ext>
            </a:extLst>
          </p:cNvPr>
          <p:cNvSpPr>
            <a:spLocks noGrp="1"/>
          </p:cNvSpPr>
          <p:nvPr>
            <p:ph type="ctrTitle"/>
          </p:nvPr>
        </p:nvSpPr>
        <p:spPr>
          <a:xfrm>
            <a:off x="1143000" y="1122363"/>
            <a:ext cx="6858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96CB96FA-1685-4FBF-27A6-77C685391A2A}"/>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00548695-33FE-3B96-6D67-B2A5D66FD9C8}"/>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85B1FC5F-4C17-A2CB-A07A-C95DAE476960}"/>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4043173935"/>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a:extLst>
              <a:ext uri="{FF2B5EF4-FFF2-40B4-BE49-F238E27FC236}">
                <a16:creationId xmlns:a16="http://schemas.microsoft.com/office/drawing/2014/main" id="{AA2CB153-1C01-6A14-BCE3-04783053DF69}"/>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9A59025-E77F-788B-0A88-C661EDD718FF}"/>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38813C1B-85DD-EE3F-7D65-91B8C727B662}"/>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E7B57167-FBD0-FEF0-B531-BE5E8BA4612D}"/>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313268798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a:extLst>
              <a:ext uri="{FF2B5EF4-FFF2-40B4-BE49-F238E27FC236}">
                <a16:creationId xmlns:a16="http://schemas.microsoft.com/office/drawing/2014/main" id="{1114263A-331A-3E04-0768-7D5356937748}"/>
              </a:ext>
            </a:extLst>
          </p:cNvPr>
          <p:cNvSpPr>
            <a:spLocks noGrp="1"/>
          </p:cNvSpPr>
          <p:nvPr>
            <p:ph type="title"/>
          </p:nvPr>
        </p:nvSpPr>
        <p:spPr>
          <a:xfrm>
            <a:off x="623888" y="1709738"/>
            <a:ext cx="78867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3ABB1CC5-7108-EE1B-5F18-73399FDBC430}"/>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7653B2AF-E896-0FDE-09D0-7F0545E70188}"/>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863D6404-2173-60AA-828F-952F18025CA4}"/>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3808914505"/>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a:extLst>
              <a:ext uri="{FF2B5EF4-FFF2-40B4-BE49-F238E27FC236}">
                <a16:creationId xmlns:a16="http://schemas.microsoft.com/office/drawing/2014/main" id="{02BA4578-01D7-E4A8-41F6-42C27C635978}"/>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070002D-5983-051A-EF56-6EAB461F04A9}"/>
              </a:ext>
            </a:extLst>
          </p:cNvPr>
          <p:cNvSpPr>
            <a:spLocks noGrp="1"/>
          </p:cNvSpPr>
          <p:nvPr>
            <p:ph sz="half" idx="1"/>
          </p:nvPr>
        </p:nvSpPr>
        <p:spPr>
          <a:xfrm>
            <a:off x="457200" y="1600200"/>
            <a:ext cx="4038600" cy="452596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1D18F733-DFAD-D473-C9F5-D467D0478468}"/>
              </a:ext>
            </a:extLst>
          </p:cNvPr>
          <p:cNvSpPr>
            <a:spLocks noGrp="1"/>
          </p:cNvSpPr>
          <p:nvPr>
            <p:ph sz="half" idx="2"/>
          </p:nvPr>
        </p:nvSpPr>
        <p:spPr>
          <a:xfrm>
            <a:off x="4648200" y="1600200"/>
            <a:ext cx="4038600" cy="452596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764151E2-CCF2-010A-995F-AEC07EC24E70}"/>
              </a:ext>
            </a:extLst>
          </p:cNvPr>
          <p:cNvSpPr>
            <a:spLocks noGrp="1"/>
          </p:cNvSpPr>
          <p:nvPr>
            <p:ph type="dt" sz="half" idx="10"/>
          </p:nvPr>
        </p:nvSpPr>
        <p:spPr/>
        <p:txBody>
          <a:bodyPr/>
          <a:lstStyle>
            <a:lvl1pPr>
              <a:defRPr/>
            </a:lvl1pPr>
          </a:lstStyle>
          <a:p>
            <a:endParaRPr lang="zh-CN" altLang="zh-CN"/>
          </a:p>
        </p:txBody>
      </p:sp>
      <p:sp>
        <p:nvSpPr>
          <p:cNvPr id="6" name="页脚占位符 5">
            <a:extLst>
              <a:ext uri="{FF2B5EF4-FFF2-40B4-BE49-F238E27FC236}">
                <a16:creationId xmlns:a16="http://schemas.microsoft.com/office/drawing/2014/main" id="{530A7DCF-48E8-E5A8-FAA4-C6EC6B2C83CB}"/>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1367652976"/>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a:extLst>
              <a:ext uri="{FF2B5EF4-FFF2-40B4-BE49-F238E27FC236}">
                <a16:creationId xmlns:a16="http://schemas.microsoft.com/office/drawing/2014/main" id="{20CF9618-6EFF-49AF-DD27-6CB354F75BFF}"/>
              </a:ext>
            </a:extLst>
          </p:cNvPr>
          <p:cNvSpPr>
            <a:spLocks noGrp="1"/>
          </p:cNvSpPr>
          <p:nvPr>
            <p:ph type="title"/>
          </p:nvPr>
        </p:nvSpPr>
        <p:spPr>
          <a:xfrm>
            <a:off x="630238" y="365125"/>
            <a:ext cx="78867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3C14687-E014-D883-6DB6-8C2B019026F0}"/>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8CA13D22-AA93-4DC2-C348-ECD37FEBB71C}"/>
              </a:ext>
            </a:extLst>
          </p:cNvPr>
          <p:cNvSpPr>
            <a:spLocks noGrp="1"/>
          </p:cNvSpPr>
          <p:nvPr>
            <p:ph sz="half" idx="2"/>
          </p:nvPr>
        </p:nvSpPr>
        <p:spPr>
          <a:xfrm>
            <a:off x="630238" y="2505075"/>
            <a:ext cx="386873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8D3FB632-EDAA-C385-3545-29C748C9C922}"/>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243B04D2-7749-DA41-2A4F-8141B3CC6C10}"/>
              </a:ext>
            </a:extLst>
          </p:cNvPr>
          <p:cNvSpPr>
            <a:spLocks noGrp="1"/>
          </p:cNvSpPr>
          <p:nvPr>
            <p:ph sz="quarter" idx="4"/>
          </p:nvPr>
        </p:nvSpPr>
        <p:spPr>
          <a:xfrm>
            <a:off x="4629150" y="2505075"/>
            <a:ext cx="38877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24CDEA6E-4840-3EE8-903B-95E7C7DF7142}"/>
              </a:ext>
            </a:extLst>
          </p:cNvPr>
          <p:cNvSpPr>
            <a:spLocks noGrp="1"/>
          </p:cNvSpPr>
          <p:nvPr>
            <p:ph type="dt" sz="half" idx="10"/>
          </p:nvPr>
        </p:nvSpPr>
        <p:spPr/>
        <p:txBody>
          <a:bodyPr/>
          <a:lstStyle>
            <a:lvl1pPr>
              <a:defRPr/>
            </a:lvl1pPr>
          </a:lstStyle>
          <a:p>
            <a:endParaRPr lang="zh-CN" altLang="zh-CN"/>
          </a:p>
        </p:txBody>
      </p:sp>
      <p:sp>
        <p:nvSpPr>
          <p:cNvPr id="8" name="页脚占位符 7">
            <a:extLst>
              <a:ext uri="{FF2B5EF4-FFF2-40B4-BE49-F238E27FC236}">
                <a16:creationId xmlns:a16="http://schemas.microsoft.com/office/drawing/2014/main" id="{3C0195B9-85AE-1086-F6F6-F3082008AA50}"/>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3971238790"/>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a:extLst>
              <a:ext uri="{FF2B5EF4-FFF2-40B4-BE49-F238E27FC236}">
                <a16:creationId xmlns:a16="http://schemas.microsoft.com/office/drawing/2014/main" id="{28B541F2-27F8-2607-DDB5-B519D6A5C662}"/>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EC9DB47A-0CAA-E200-E1DF-C2B131FF23B7}"/>
              </a:ext>
            </a:extLst>
          </p:cNvPr>
          <p:cNvSpPr>
            <a:spLocks noGrp="1"/>
          </p:cNvSpPr>
          <p:nvPr>
            <p:ph type="dt" sz="half" idx="10"/>
          </p:nvPr>
        </p:nvSpPr>
        <p:spPr/>
        <p:txBody>
          <a:bodyPr/>
          <a:lstStyle>
            <a:lvl1pPr>
              <a:defRPr/>
            </a:lvl1pPr>
          </a:lstStyle>
          <a:p>
            <a:endParaRPr lang="zh-CN" altLang="zh-CN"/>
          </a:p>
        </p:txBody>
      </p:sp>
      <p:sp>
        <p:nvSpPr>
          <p:cNvPr id="4" name="页脚占位符 3">
            <a:extLst>
              <a:ext uri="{FF2B5EF4-FFF2-40B4-BE49-F238E27FC236}">
                <a16:creationId xmlns:a16="http://schemas.microsoft.com/office/drawing/2014/main" id="{A8E9DAE6-31CA-F3D9-E144-0AA797E16891}"/>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4274068491"/>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a:extLst>
              <a:ext uri="{FF2B5EF4-FFF2-40B4-BE49-F238E27FC236}">
                <a16:creationId xmlns:a16="http://schemas.microsoft.com/office/drawing/2014/main" id="{54A1D216-537C-CA64-7A2E-FD4548F62F1E}"/>
              </a:ext>
            </a:extLst>
          </p:cNvPr>
          <p:cNvSpPr>
            <a:spLocks noGrp="1"/>
          </p:cNvSpPr>
          <p:nvPr>
            <p:ph type="dt" sz="half" idx="10"/>
          </p:nvPr>
        </p:nvSpPr>
        <p:spPr/>
        <p:txBody>
          <a:bodyPr/>
          <a:lstStyle>
            <a:lvl1pPr>
              <a:defRPr/>
            </a:lvl1pPr>
          </a:lstStyle>
          <a:p>
            <a:endParaRPr lang="zh-CN" altLang="zh-CN"/>
          </a:p>
        </p:txBody>
      </p:sp>
      <p:sp>
        <p:nvSpPr>
          <p:cNvPr id="3" name="页脚占位符 2">
            <a:extLst>
              <a:ext uri="{FF2B5EF4-FFF2-40B4-BE49-F238E27FC236}">
                <a16:creationId xmlns:a16="http://schemas.microsoft.com/office/drawing/2014/main" id="{3796FA1F-B8C0-81AA-C338-39583FCBFA7B}"/>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2378533773"/>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8CB8F224-B11E-7C1C-AAAA-3EB9A1FAF20B}"/>
              </a:ext>
            </a:extLst>
          </p:cNvPr>
          <p:cNvSpPr>
            <a:spLocks noGrp="1"/>
          </p:cNvSpPr>
          <p:nvPr>
            <p:ph type="title"/>
          </p:nvPr>
        </p:nvSpPr>
        <p:spPr>
          <a:xfrm>
            <a:off x="630238" y="457200"/>
            <a:ext cx="2949575"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9A9B1B97-6B69-63C7-97F8-31A4F664AAA1}"/>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AD05E2BF-866C-A59D-8068-E2B3030315E7}"/>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CA81EBDD-2C20-6492-83BD-39900D3EF663}"/>
              </a:ext>
            </a:extLst>
          </p:cNvPr>
          <p:cNvSpPr>
            <a:spLocks noGrp="1"/>
          </p:cNvSpPr>
          <p:nvPr>
            <p:ph type="dt" sz="half" idx="10"/>
          </p:nvPr>
        </p:nvSpPr>
        <p:spPr/>
        <p:txBody>
          <a:bodyPr/>
          <a:lstStyle>
            <a:lvl1pPr>
              <a:defRPr/>
            </a:lvl1pPr>
          </a:lstStyle>
          <a:p>
            <a:endParaRPr lang="zh-CN" altLang="zh-CN"/>
          </a:p>
        </p:txBody>
      </p:sp>
      <p:sp>
        <p:nvSpPr>
          <p:cNvPr id="6" name="页脚占位符 5">
            <a:extLst>
              <a:ext uri="{FF2B5EF4-FFF2-40B4-BE49-F238E27FC236}">
                <a16:creationId xmlns:a16="http://schemas.microsoft.com/office/drawing/2014/main" id="{9B7C2D77-DB90-FA37-7DA1-075DF5CD053B}"/>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75603504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6890C983-393F-0E95-E73D-A915FF2A7F24}"/>
              </a:ext>
            </a:extLst>
          </p:cNvPr>
          <p:cNvSpPr>
            <a:spLocks noGrp="1"/>
          </p:cNvSpPr>
          <p:nvPr>
            <p:ph type="title"/>
          </p:nvPr>
        </p:nvSpPr>
        <p:spPr>
          <a:xfrm>
            <a:off x="630238" y="457200"/>
            <a:ext cx="2949575"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ADDBA3C-B18F-1C1B-6B3D-ACAB112C53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AA576CAC-7466-BB26-B4EB-9B83F35ECCA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CC9AE3D0-1B80-2992-5E95-E43D4A4D2B9C}"/>
              </a:ext>
            </a:extLst>
          </p:cNvPr>
          <p:cNvSpPr>
            <a:spLocks noGrp="1"/>
          </p:cNvSpPr>
          <p:nvPr>
            <p:ph type="dt" sz="half" idx="10"/>
          </p:nvPr>
        </p:nvSpPr>
        <p:spPr/>
        <p:txBody>
          <a:bodyPr/>
          <a:lstStyle>
            <a:lvl1pPr>
              <a:defRPr/>
            </a:lvl1pPr>
          </a:lstStyle>
          <a:p>
            <a:endParaRPr lang="zh-CN" altLang="zh-CN"/>
          </a:p>
        </p:txBody>
      </p:sp>
      <p:sp>
        <p:nvSpPr>
          <p:cNvPr id="6" name="页脚占位符 5">
            <a:extLst>
              <a:ext uri="{FF2B5EF4-FFF2-40B4-BE49-F238E27FC236}">
                <a16:creationId xmlns:a16="http://schemas.microsoft.com/office/drawing/2014/main" id="{194DFEA2-E920-2FF2-7B74-383C2533B658}"/>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3412003883"/>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a:extLst>
              <a:ext uri="{FF2B5EF4-FFF2-40B4-BE49-F238E27FC236}">
                <a16:creationId xmlns:a16="http://schemas.microsoft.com/office/drawing/2014/main" id="{46A362FB-3AEE-1854-9CAE-638096429816}"/>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4E16672E-ED5F-8BB8-7EBC-53D981EE3DFF}"/>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F86A4A4-C030-06E4-8044-FEE54C45B55C}"/>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FC9778FD-422F-CDA5-A4C1-43EB0212CB8F}"/>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720696123"/>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a:extLst>
              <a:ext uri="{FF2B5EF4-FFF2-40B4-BE49-F238E27FC236}">
                <a16:creationId xmlns:a16="http://schemas.microsoft.com/office/drawing/2014/main" id="{A9A23034-6261-2BC9-C54F-5213D76469A5}"/>
              </a:ext>
            </a:extLst>
          </p:cNvPr>
          <p:cNvSpPr>
            <a:spLocks noGrp="1"/>
          </p:cNvSpPr>
          <p:nvPr>
            <p:ph type="title" orient="vert"/>
          </p:nvPr>
        </p:nvSpPr>
        <p:spPr>
          <a:xfrm>
            <a:off x="6629400" y="274638"/>
            <a:ext cx="2057400" cy="5851525"/>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F86DC602-2881-0C7F-09BF-C47761A50918}"/>
              </a:ext>
            </a:extLst>
          </p:cNvPr>
          <p:cNvSpPr>
            <a:spLocks noGrp="1"/>
          </p:cNvSpPr>
          <p:nvPr>
            <p:ph type="body" orient="vert" idx="1"/>
          </p:nvPr>
        </p:nvSpPr>
        <p:spPr>
          <a:xfrm>
            <a:off x="457200" y="274638"/>
            <a:ext cx="6019800" cy="5851525"/>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379DFD5-A016-BBCF-5A96-29AB053562AA}"/>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AC02BA3F-AB17-8641-DDAF-89605E6B4F9A}"/>
              </a:ext>
            </a:extLst>
          </p:cNvPr>
          <p:cNvSpPr>
            <a:spLocks noGrp="1"/>
          </p:cNvSpPr>
          <p:nvPr>
            <p:ph type="ftr" sz="quarter" idx="11"/>
          </p:nvPr>
        </p:nvSpPr>
        <p:spPr/>
        <p:txBody>
          <a:bodyPr/>
          <a:lstStyle>
            <a:lvl1pPr>
              <a:defRPr/>
            </a:lvl1pPr>
          </a:lstStyle>
          <a:p>
            <a:endParaRPr lang="ru-RU" altLang="zh-CN"/>
          </a:p>
        </p:txBody>
      </p:sp>
    </p:spTree>
    <p:extLst>
      <p:ext uri="{BB962C8B-B14F-4D97-AF65-F5344CB8AC3E}">
        <p14:creationId xmlns:p14="http://schemas.microsoft.com/office/powerpoint/2010/main" val="89751410"/>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a:extLst>
              <a:ext uri="{FF2B5EF4-FFF2-40B4-BE49-F238E27FC236}">
                <a16:creationId xmlns:a16="http://schemas.microsoft.com/office/drawing/2014/main" id="{21BE4D11-47EC-6CCA-03F7-86124569464A}"/>
              </a:ext>
            </a:extLst>
          </p:cNvPr>
          <p:cNvSpPr>
            <a:spLocks noGrp="1"/>
          </p:cNvSpPr>
          <p:nvPr>
            <p:ph type="ctrTitle"/>
          </p:nvPr>
        </p:nvSpPr>
        <p:spPr>
          <a:xfrm>
            <a:off x="1143000" y="1122363"/>
            <a:ext cx="6858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A77206D4-7F86-7338-0553-61F5AEC56B7F}"/>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88CC9354-5C21-CE1D-385F-6F128295821D}"/>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FA24F4CD-E7C0-B84E-A1E6-04C711CB4BA0}"/>
              </a:ext>
            </a:extLst>
          </p:cNvPr>
          <p:cNvSpPr>
            <a:spLocks noGrp="1"/>
          </p:cNvSpPr>
          <p:nvPr>
            <p:ph type="ftr" sz="quarter" idx="11"/>
          </p:nvPr>
        </p:nvSpPr>
        <p:spPr/>
        <p:txBody>
          <a:bodyPr/>
          <a:lstStyle>
            <a:lvl1pPr>
              <a:defRPr/>
            </a:lvl1pPr>
          </a:lstStyle>
          <a:p>
            <a:endParaRPr lang="ru-RU" altLang="zh-CN"/>
          </a:p>
        </p:txBody>
      </p:sp>
      <p:sp>
        <p:nvSpPr>
          <p:cNvPr id="6" name="灯片编号占位符 5">
            <a:extLst>
              <a:ext uri="{FF2B5EF4-FFF2-40B4-BE49-F238E27FC236}">
                <a16:creationId xmlns:a16="http://schemas.microsoft.com/office/drawing/2014/main" id="{620AB699-B3CC-6084-6BA7-80D0E8D27ED2}"/>
              </a:ext>
            </a:extLst>
          </p:cNvPr>
          <p:cNvSpPr>
            <a:spLocks noGrp="1"/>
          </p:cNvSpPr>
          <p:nvPr>
            <p:ph type="sldNum" sz="quarter" idx="12"/>
          </p:nvPr>
        </p:nvSpPr>
        <p:spPr/>
        <p:txBody>
          <a:bodyPr/>
          <a:lstStyle>
            <a:lvl1pPr>
              <a:defRPr/>
            </a:lvl1pPr>
          </a:lstStyle>
          <a:p>
            <a:fld id="{B67BABFB-C262-4908-A227-FC1EB27BF9DB}" type="slidenum">
              <a:rPr lang="ru-RU" altLang="zh-CN"/>
              <a:t>‹#›</a:t>
            </a:fld>
            <a:endParaRPr lang="ru-RU" altLang="zh-CN"/>
          </a:p>
        </p:txBody>
      </p:sp>
    </p:spTree>
    <p:extLst>
      <p:ext uri="{BB962C8B-B14F-4D97-AF65-F5344CB8AC3E}">
        <p14:creationId xmlns:p14="http://schemas.microsoft.com/office/powerpoint/2010/main" val="3771852681"/>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a:extLst>
              <a:ext uri="{FF2B5EF4-FFF2-40B4-BE49-F238E27FC236}">
                <a16:creationId xmlns:a16="http://schemas.microsoft.com/office/drawing/2014/main" id="{683613E2-C746-3B26-615A-7960E049E90D}"/>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F4823679-5105-3271-C4DE-378F7DF68C4B}"/>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732A9499-9BEB-3FF0-D67B-51A7D3216C42}"/>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33858190-7844-93C5-A871-770023E596B2}"/>
              </a:ext>
            </a:extLst>
          </p:cNvPr>
          <p:cNvSpPr>
            <a:spLocks noGrp="1"/>
          </p:cNvSpPr>
          <p:nvPr>
            <p:ph type="ftr" sz="quarter" idx="11"/>
          </p:nvPr>
        </p:nvSpPr>
        <p:spPr/>
        <p:txBody>
          <a:bodyPr/>
          <a:lstStyle>
            <a:lvl1pPr>
              <a:defRPr/>
            </a:lvl1pPr>
          </a:lstStyle>
          <a:p>
            <a:endParaRPr lang="ru-RU" altLang="zh-CN"/>
          </a:p>
        </p:txBody>
      </p:sp>
      <p:sp>
        <p:nvSpPr>
          <p:cNvPr id="6" name="灯片编号占位符 5">
            <a:extLst>
              <a:ext uri="{FF2B5EF4-FFF2-40B4-BE49-F238E27FC236}">
                <a16:creationId xmlns:a16="http://schemas.microsoft.com/office/drawing/2014/main" id="{97547850-A5AD-82D9-6667-A7F498DD0392}"/>
              </a:ext>
            </a:extLst>
          </p:cNvPr>
          <p:cNvSpPr>
            <a:spLocks noGrp="1"/>
          </p:cNvSpPr>
          <p:nvPr>
            <p:ph type="sldNum" sz="quarter" idx="12"/>
          </p:nvPr>
        </p:nvSpPr>
        <p:spPr/>
        <p:txBody>
          <a:bodyPr/>
          <a:lstStyle>
            <a:lvl1pPr>
              <a:defRPr/>
            </a:lvl1pPr>
          </a:lstStyle>
          <a:p>
            <a:fld id="{8F5D9E56-8CDE-47B8-BED6-0F9F741F09DB}" type="slidenum">
              <a:rPr lang="ru-RU" altLang="zh-CN"/>
              <a:t>‹#›</a:t>
            </a:fld>
            <a:endParaRPr lang="ru-RU" altLang="zh-CN"/>
          </a:p>
        </p:txBody>
      </p:sp>
    </p:spTree>
    <p:extLst>
      <p:ext uri="{BB962C8B-B14F-4D97-AF65-F5344CB8AC3E}">
        <p14:creationId xmlns:p14="http://schemas.microsoft.com/office/powerpoint/2010/main" val="3333971761"/>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a:extLst>
              <a:ext uri="{FF2B5EF4-FFF2-40B4-BE49-F238E27FC236}">
                <a16:creationId xmlns:a16="http://schemas.microsoft.com/office/drawing/2014/main" id="{F05AFAD2-5B80-4205-2585-88940DB4BA70}"/>
              </a:ext>
            </a:extLst>
          </p:cNvPr>
          <p:cNvSpPr>
            <a:spLocks noGrp="1"/>
          </p:cNvSpPr>
          <p:nvPr>
            <p:ph type="title"/>
          </p:nvPr>
        </p:nvSpPr>
        <p:spPr>
          <a:xfrm>
            <a:off x="623888" y="1709738"/>
            <a:ext cx="78867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4E9F9BDD-A2B5-55AE-2F01-8BC5D68774E2}"/>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19A0BC56-DADD-6767-6EB3-2F5FC7AF69DA}"/>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D17FE111-EDC1-EC36-1198-6FFE1E241A08}"/>
              </a:ext>
            </a:extLst>
          </p:cNvPr>
          <p:cNvSpPr>
            <a:spLocks noGrp="1"/>
          </p:cNvSpPr>
          <p:nvPr>
            <p:ph type="ftr" sz="quarter" idx="11"/>
          </p:nvPr>
        </p:nvSpPr>
        <p:spPr/>
        <p:txBody>
          <a:bodyPr/>
          <a:lstStyle>
            <a:lvl1pPr>
              <a:defRPr/>
            </a:lvl1pPr>
          </a:lstStyle>
          <a:p>
            <a:endParaRPr lang="ru-RU" altLang="zh-CN"/>
          </a:p>
        </p:txBody>
      </p:sp>
      <p:sp>
        <p:nvSpPr>
          <p:cNvPr id="6" name="灯片编号占位符 5">
            <a:extLst>
              <a:ext uri="{FF2B5EF4-FFF2-40B4-BE49-F238E27FC236}">
                <a16:creationId xmlns:a16="http://schemas.microsoft.com/office/drawing/2014/main" id="{07D19841-43A5-2301-7229-FCEBEA812F61}"/>
              </a:ext>
            </a:extLst>
          </p:cNvPr>
          <p:cNvSpPr>
            <a:spLocks noGrp="1"/>
          </p:cNvSpPr>
          <p:nvPr>
            <p:ph type="sldNum" sz="quarter" idx="12"/>
          </p:nvPr>
        </p:nvSpPr>
        <p:spPr/>
        <p:txBody>
          <a:bodyPr/>
          <a:lstStyle>
            <a:lvl1pPr>
              <a:defRPr/>
            </a:lvl1pPr>
          </a:lstStyle>
          <a:p>
            <a:fld id="{0A4F4573-716A-4BDB-AA8C-5B9D31079F7E}" type="slidenum">
              <a:rPr lang="ru-RU" altLang="zh-CN"/>
              <a:t>‹#›</a:t>
            </a:fld>
            <a:endParaRPr lang="ru-RU" altLang="zh-CN"/>
          </a:p>
        </p:txBody>
      </p:sp>
    </p:spTree>
    <p:extLst>
      <p:ext uri="{BB962C8B-B14F-4D97-AF65-F5344CB8AC3E}">
        <p14:creationId xmlns:p14="http://schemas.microsoft.com/office/powerpoint/2010/main" val="1398870096"/>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a:extLst>
              <a:ext uri="{FF2B5EF4-FFF2-40B4-BE49-F238E27FC236}">
                <a16:creationId xmlns:a16="http://schemas.microsoft.com/office/drawing/2014/main" id="{72C46D2C-55C5-7BF6-DBFF-FCBC37F0635B}"/>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DAEF1AE7-8632-AAD7-0228-DD4588F3EF61}"/>
              </a:ext>
            </a:extLst>
          </p:cNvPr>
          <p:cNvSpPr>
            <a:spLocks noGrp="1"/>
          </p:cNvSpPr>
          <p:nvPr>
            <p:ph sz="half" idx="1"/>
          </p:nvPr>
        </p:nvSpPr>
        <p:spPr>
          <a:xfrm>
            <a:off x="457200" y="1600200"/>
            <a:ext cx="4038600" cy="452596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ADE4258F-D1BC-43BF-8291-FF85B7593612}"/>
              </a:ext>
            </a:extLst>
          </p:cNvPr>
          <p:cNvSpPr>
            <a:spLocks noGrp="1"/>
          </p:cNvSpPr>
          <p:nvPr>
            <p:ph sz="half" idx="2"/>
          </p:nvPr>
        </p:nvSpPr>
        <p:spPr>
          <a:xfrm>
            <a:off x="4648200" y="1600200"/>
            <a:ext cx="4038600" cy="452596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4E52B616-53F1-19EA-94EC-CB43DF428643}"/>
              </a:ext>
            </a:extLst>
          </p:cNvPr>
          <p:cNvSpPr>
            <a:spLocks noGrp="1"/>
          </p:cNvSpPr>
          <p:nvPr>
            <p:ph type="dt" sz="half" idx="10"/>
          </p:nvPr>
        </p:nvSpPr>
        <p:spPr/>
        <p:txBody>
          <a:bodyPr/>
          <a:lstStyle>
            <a:lvl1pPr>
              <a:defRPr/>
            </a:lvl1pPr>
          </a:lstStyle>
          <a:p>
            <a:endParaRPr lang="zh-CN" altLang="zh-CN"/>
          </a:p>
        </p:txBody>
      </p:sp>
      <p:sp>
        <p:nvSpPr>
          <p:cNvPr id="6" name="页脚占位符 5">
            <a:extLst>
              <a:ext uri="{FF2B5EF4-FFF2-40B4-BE49-F238E27FC236}">
                <a16:creationId xmlns:a16="http://schemas.microsoft.com/office/drawing/2014/main" id="{2D3335D0-F3ED-9655-AC56-93CFAA0225D4}"/>
              </a:ext>
            </a:extLst>
          </p:cNvPr>
          <p:cNvSpPr>
            <a:spLocks noGrp="1"/>
          </p:cNvSpPr>
          <p:nvPr>
            <p:ph type="ftr" sz="quarter" idx="11"/>
          </p:nvPr>
        </p:nvSpPr>
        <p:spPr/>
        <p:txBody>
          <a:bodyPr/>
          <a:lstStyle>
            <a:lvl1pPr>
              <a:defRPr/>
            </a:lvl1pPr>
          </a:lstStyle>
          <a:p>
            <a:endParaRPr lang="ru-RU" altLang="zh-CN"/>
          </a:p>
        </p:txBody>
      </p:sp>
      <p:sp>
        <p:nvSpPr>
          <p:cNvPr id="7" name="灯片编号占位符 6">
            <a:extLst>
              <a:ext uri="{FF2B5EF4-FFF2-40B4-BE49-F238E27FC236}">
                <a16:creationId xmlns:a16="http://schemas.microsoft.com/office/drawing/2014/main" id="{65A6E4E3-A4E6-81F3-605C-B49B2A3D6AC2}"/>
              </a:ext>
            </a:extLst>
          </p:cNvPr>
          <p:cNvSpPr>
            <a:spLocks noGrp="1"/>
          </p:cNvSpPr>
          <p:nvPr>
            <p:ph type="sldNum" sz="quarter" idx="12"/>
          </p:nvPr>
        </p:nvSpPr>
        <p:spPr/>
        <p:txBody>
          <a:bodyPr/>
          <a:lstStyle>
            <a:lvl1pPr>
              <a:defRPr/>
            </a:lvl1pPr>
          </a:lstStyle>
          <a:p>
            <a:fld id="{06A08856-7A61-49B2-871F-921FA3620E18}" type="slidenum">
              <a:rPr lang="ru-RU" altLang="zh-CN"/>
              <a:t>‹#›</a:t>
            </a:fld>
            <a:endParaRPr lang="ru-RU" altLang="zh-CN"/>
          </a:p>
        </p:txBody>
      </p:sp>
    </p:spTree>
    <p:extLst>
      <p:ext uri="{BB962C8B-B14F-4D97-AF65-F5344CB8AC3E}">
        <p14:creationId xmlns:p14="http://schemas.microsoft.com/office/powerpoint/2010/main" val="918127200"/>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a:extLst>
              <a:ext uri="{FF2B5EF4-FFF2-40B4-BE49-F238E27FC236}">
                <a16:creationId xmlns:a16="http://schemas.microsoft.com/office/drawing/2014/main" id="{5521C9DF-75AC-705A-A35C-64E479D6AAA4}"/>
              </a:ext>
            </a:extLst>
          </p:cNvPr>
          <p:cNvSpPr>
            <a:spLocks noGrp="1"/>
          </p:cNvSpPr>
          <p:nvPr>
            <p:ph type="title"/>
          </p:nvPr>
        </p:nvSpPr>
        <p:spPr>
          <a:xfrm>
            <a:off x="630238" y="365125"/>
            <a:ext cx="78867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434F22A6-C61B-1E3A-54BE-1C1AB1AA74C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EE201F18-C0CD-28FE-AAB5-CA6B16E4FA4F}"/>
              </a:ext>
            </a:extLst>
          </p:cNvPr>
          <p:cNvSpPr>
            <a:spLocks noGrp="1"/>
          </p:cNvSpPr>
          <p:nvPr>
            <p:ph sz="half" idx="2"/>
          </p:nvPr>
        </p:nvSpPr>
        <p:spPr>
          <a:xfrm>
            <a:off x="630238" y="2505075"/>
            <a:ext cx="386873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F53298FE-DAE1-0B5B-F55B-071F9CE47E93}"/>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A3901124-F20E-CE60-8F29-37FA92CC5161}"/>
              </a:ext>
            </a:extLst>
          </p:cNvPr>
          <p:cNvSpPr>
            <a:spLocks noGrp="1"/>
          </p:cNvSpPr>
          <p:nvPr>
            <p:ph sz="quarter" idx="4"/>
          </p:nvPr>
        </p:nvSpPr>
        <p:spPr>
          <a:xfrm>
            <a:off x="4629150" y="2505075"/>
            <a:ext cx="38877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F5D46286-7F85-35A4-C670-2AE2D5E6E72D}"/>
              </a:ext>
            </a:extLst>
          </p:cNvPr>
          <p:cNvSpPr>
            <a:spLocks noGrp="1"/>
          </p:cNvSpPr>
          <p:nvPr>
            <p:ph type="dt" sz="half" idx="10"/>
          </p:nvPr>
        </p:nvSpPr>
        <p:spPr/>
        <p:txBody>
          <a:bodyPr/>
          <a:lstStyle>
            <a:lvl1pPr>
              <a:defRPr/>
            </a:lvl1pPr>
          </a:lstStyle>
          <a:p>
            <a:endParaRPr lang="zh-CN" altLang="zh-CN"/>
          </a:p>
        </p:txBody>
      </p:sp>
      <p:sp>
        <p:nvSpPr>
          <p:cNvPr id="8" name="页脚占位符 7">
            <a:extLst>
              <a:ext uri="{FF2B5EF4-FFF2-40B4-BE49-F238E27FC236}">
                <a16:creationId xmlns:a16="http://schemas.microsoft.com/office/drawing/2014/main" id="{5CD71177-2AFB-678E-6913-54B2C45AA80A}"/>
              </a:ext>
            </a:extLst>
          </p:cNvPr>
          <p:cNvSpPr>
            <a:spLocks noGrp="1"/>
          </p:cNvSpPr>
          <p:nvPr>
            <p:ph type="ftr" sz="quarter" idx="11"/>
          </p:nvPr>
        </p:nvSpPr>
        <p:spPr/>
        <p:txBody>
          <a:bodyPr/>
          <a:lstStyle>
            <a:lvl1pPr>
              <a:defRPr/>
            </a:lvl1pPr>
          </a:lstStyle>
          <a:p>
            <a:endParaRPr lang="ru-RU" altLang="zh-CN"/>
          </a:p>
        </p:txBody>
      </p:sp>
      <p:sp>
        <p:nvSpPr>
          <p:cNvPr id="9" name="灯片编号占位符 8">
            <a:extLst>
              <a:ext uri="{FF2B5EF4-FFF2-40B4-BE49-F238E27FC236}">
                <a16:creationId xmlns:a16="http://schemas.microsoft.com/office/drawing/2014/main" id="{34913098-C086-F114-1BF8-3A6585298E49}"/>
              </a:ext>
            </a:extLst>
          </p:cNvPr>
          <p:cNvSpPr>
            <a:spLocks noGrp="1"/>
          </p:cNvSpPr>
          <p:nvPr>
            <p:ph type="sldNum" sz="quarter" idx="12"/>
          </p:nvPr>
        </p:nvSpPr>
        <p:spPr/>
        <p:txBody>
          <a:bodyPr/>
          <a:lstStyle>
            <a:lvl1pPr>
              <a:defRPr/>
            </a:lvl1pPr>
          </a:lstStyle>
          <a:p>
            <a:fld id="{3ADAC94C-1C33-4B09-8064-BDD24AC7473E}" type="slidenum">
              <a:rPr lang="ru-RU" altLang="zh-CN"/>
              <a:t>‹#›</a:t>
            </a:fld>
            <a:endParaRPr lang="ru-RU" altLang="zh-CN"/>
          </a:p>
        </p:txBody>
      </p:sp>
    </p:spTree>
    <p:extLst>
      <p:ext uri="{BB962C8B-B14F-4D97-AF65-F5344CB8AC3E}">
        <p14:creationId xmlns:p14="http://schemas.microsoft.com/office/powerpoint/2010/main" val="2032951884"/>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a:extLst>
              <a:ext uri="{FF2B5EF4-FFF2-40B4-BE49-F238E27FC236}">
                <a16:creationId xmlns:a16="http://schemas.microsoft.com/office/drawing/2014/main" id="{667849FD-A81D-4D1F-BFD7-921BA6FF3281}"/>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BA9FF8F8-290F-35ED-EC85-D78183DBAD6A}"/>
              </a:ext>
            </a:extLst>
          </p:cNvPr>
          <p:cNvSpPr>
            <a:spLocks noGrp="1"/>
          </p:cNvSpPr>
          <p:nvPr>
            <p:ph type="dt" sz="half" idx="10"/>
          </p:nvPr>
        </p:nvSpPr>
        <p:spPr/>
        <p:txBody>
          <a:bodyPr/>
          <a:lstStyle>
            <a:lvl1pPr>
              <a:defRPr/>
            </a:lvl1pPr>
          </a:lstStyle>
          <a:p>
            <a:endParaRPr lang="zh-CN" altLang="zh-CN"/>
          </a:p>
        </p:txBody>
      </p:sp>
      <p:sp>
        <p:nvSpPr>
          <p:cNvPr id="4" name="页脚占位符 3">
            <a:extLst>
              <a:ext uri="{FF2B5EF4-FFF2-40B4-BE49-F238E27FC236}">
                <a16:creationId xmlns:a16="http://schemas.microsoft.com/office/drawing/2014/main" id="{4DF74123-A3D2-C290-7E23-D74EF98F2E99}"/>
              </a:ext>
            </a:extLst>
          </p:cNvPr>
          <p:cNvSpPr>
            <a:spLocks noGrp="1"/>
          </p:cNvSpPr>
          <p:nvPr>
            <p:ph type="ftr" sz="quarter" idx="11"/>
          </p:nvPr>
        </p:nvSpPr>
        <p:spPr/>
        <p:txBody>
          <a:bodyPr/>
          <a:lstStyle>
            <a:lvl1pPr>
              <a:defRPr/>
            </a:lvl1pPr>
          </a:lstStyle>
          <a:p>
            <a:endParaRPr lang="ru-RU" altLang="zh-CN"/>
          </a:p>
        </p:txBody>
      </p:sp>
      <p:sp>
        <p:nvSpPr>
          <p:cNvPr id="5" name="灯片编号占位符 4">
            <a:extLst>
              <a:ext uri="{FF2B5EF4-FFF2-40B4-BE49-F238E27FC236}">
                <a16:creationId xmlns:a16="http://schemas.microsoft.com/office/drawing/2014/main" id="{5038D91B-9CC2-397D-EA53-122BA47216C2}"/>
              </a:ext>
            </a:extLst>
          </p:cNvPr>
          <p:cNvSpPr>
            <a:spLocks noGrp="1"/>
          </p:cNvSpPr>
          <p:nvPr>
            <p:ph type="sldNum" sz="quarter" idx="12"/>
          </p:nvPr>
        </p:nvSpPr>
        <p:spPr/>
        <p:txBody>
          <a:bodyPr/>
          <a:lstStyle>
            <a:lvl1pPr>
              <a:defRPr/>
            </a:lvl1pPr>
          </a:lstStyle>
          <a:p>
            <a:fld id="{92AEE754-9AE8-4231-ADEE-050CBECE5922}" type="slidenum">
              <a:rPr lang="ru-RU" altLang="zh-CN"/>
              <a:t>‹#›</a:t>
            </a:fld>
            <a:endParaRPr lang="ru-RU" altLang="zh-CN"/>
          </a:p>
        </p:txBody>
      </p:sp>
    </p:spTree>
    <p:extLst>
      <p:ext uri="{BB962C8B-B14F-4D97-AF65-F5344CB8AC3E}">
        <p14:creationId xmlns:p14="http://schemas.microsoft.com/office/powerpoint/2010/main" val="2722593056"/>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a:extLst>
              <a:ext uri="{FF2B5EF4-FFF2-40B4-BE49-F238E27FC236}">
                <a16:creationId xmlns:a16="http://schemas.microsoft.com/office/drawing/2014/main" id="{C6130614-73ED-1B7F-5AC1-056081667DD4}"/>
              </a:ext>
            </a:extLst>
          </p:cNvPr>
          <p:cNvSpPr>
            <a:spLocks noGrp="1"/>
          </p:cNvSpPr>
          <p:nvPr>
            <p:ph type="dt" sz="half" idx="10"/>
          </p:nvPr>
        </p:nvSpPr>
        <p:spPr/>
        <p:txBody>
          <a:bodyPr/>
          <a:lstStyle>
            <a:lvl1pPr>
              <a:defRPr/>
            </a:lvl1pPr>
          </a:lstStyle>
          <a:p>
            <a:endParaRPr lang="zh-CN" altLang="zh-CN"/>
          </a:p>
        </p:txBody>
      </p:sp>
      <p:sp>
        <p:nvSpPr>
          <p:cNvPr id="3" name="页脚占位符 2">
            <a:extLst>
              <a:ext uri="{FF2B5EF4-FFF2-40B4-BE49-F238E27FC236}">
                <a16:creationId xmlns:a16="http://schemas.microsoft.com/office/drawing/2014/main" id="{9D9D8C3D-EC75-42EC-A05A-81AC0A7E99D2}"/>
              </a:ext>
            </a:extLst>
          </p:cNvPr>
          <p:cNvSpPr>
            <a:spLocks noGrp="1"/>
          </p:cNvSpPr>
          <p:nvPr>
            <p:ph type="ftr" sz="quarter" idx="11"/>
          </p:nvPr>
        </p:nvSpPr>
        <p:spPr/>
        <p:txBody>
          <a:bodyPr/>
          <a:lstStyle>
            <a:lvl1pPr>
              <a:defRPr/>
            </a:lvl1pPr>
          </a:lstStyle>
          <a:p>
            <a:endParaRPr lang="ru-RU" altLang="zh-CN"/>
          </a:p>
        </p:txBody>
      </p:sp>
      <p:sp>
        <p:nvSpPr>
          <p:cNvPr id="4" name="灯片编号占位符 3">
            <a:extLst>
              <a:ext uri="{FF2B5EF4-FFF2-40B4-BE49-F238E27FC236}">
                <a16:creationId xmlns:a16="http://schemas.microsoft.com/office/drawing/2014/main" id="{C4BA8FE7-6FBE-5134-E31C-C9AF8C5FB285}"/>
              </a:ext>
            </a:extLst>
          </p:cNvPr>
          <p:cNvSpPr>
            <a:spLocks noGrp="1"/>
          </p:cNvSpPr>
          <p:nvPr>
            <p:ph type="sldNum" sz="quarter" idx="12"/>
          </p:nvPr>
        </p:nvSpPr>
        <p:spPr/>
        <p:txBody>
          <a:bodyPr/>
          <a:lstStyle>
            <a:lvl1pPr>
              <a:defRPr/>
            </a:lvl1pPr>
          </a:lstStyle>
          <a:p>
            <a:fld id="{0B1B5DB4-CE67-4D7B-84B0-99C9236A36C6}" type="slidenum">
              <a:rPr lang="ru-RU" altLang="zh-CN"/>
              <a:t>‹#›</a:t>
            </a:fld>
            <a:endParaRPr lang="ru-RU" altLang="zh-CN"/>
          </a:p>
        </p:txBody>
      </p:sp>
    </p:spTree>
    <p:extLst>
      <p:ext uri="{BB962C8B-B14F-4D97-AF65-F5344CB8AC3E}">
        <p14:creationId xmlns:p14="http://schemas.microsoft.com/office/powerpoint/2010/main" val="2102766865"/>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5843548B-95F5-7D4D-A085-D1E26392E697}"/>
              </a:ext>
            </a:extLst>
          </p:cNvPr>
          <p:cNvSpPr>
            <a:spLocks noGrp="1"/>
          </p:cNvSpPr>
          <p:nvPr>
            <p:ph type="title"/>
          </p:nvPr>
        </p:nvSpPr>
        <p:spPr>
          <a:xfrm>
            <a:off x="630238" y="457200"/>
            <a:ext cx="2949575"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514EA842-4241-537F-E83B-0649BF0D53F9}"/>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3E28229C-3F2E-2557-53EB-08204ADA0E4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15F69CC3-8840-B27C-50BA-9638ECDAC6BA}"/>
              </a:ext>
            </a:extLst>
          </p:cNvPr>
          <p:cNvSpPr>
            <a:spLocks noGrp="1"/>
          </p:cNvSpPr>
          <p:nvPr>
            <p:ph type="dt" sz="half" idx="10"/>
          </p:nvPr>
        </p:nvSpPr>
        <p:spPr/>
        <p:txBody>
          <a:bodyPr/>
          <a:lstStyle>
            <a:lvl1pPr>
              <a:defRPr/>
            </a:lvl1pPr>
          </a:lstStyle>
          <a:p>
            <a:endParaRPr lang="zh-CN" altLang="zh-CN"/>
          </a:p>
        </p:txBody>
      </p:sp>
      <p:sp>
        <p:nvSpPr>
          <p:cNvPr id="6" name="页脚占位符 5">
            <a:extLst>
              <a:ext uri="{FF2B5EF4-FFF2-40B4-BE49-F238E27FC236}">
                <a16:creationId xmlns:a16="http://schemas.microsoft.com/office/drawing/2014/main" id="{1A3EDEEC-68E7-ECDB-50CE-7AC41A2C30F6}"/>
              </a:ext>
            </a:extLst>
          </p:cNvPr>
          <p:cNvSpPr>
            <a:spLocks noGrp="1"/>
          </p:cNvSpPr>
          <p:nvPr>
            <p:ph type="ftr" sz="quarter" idx="11"/>
          </p:nvPr>
        </p:nvSpPr>
        <p:spPr/>
        <p:txBody>
          <a:bodyPr/>
          <a:lstStyle>
            <a:lvl1pPr>
              <a:defRPr/>
            </a:lvl1pPr>
          </a:lstStyle>
          <a:p>
            <a:endParaRPr lang="ru-RU" altLang="zh-CN"/>
          </a:p>
        </p:txBody>
      </p:sp>
      <p:sp>
        <p:nvSpPr>
          <p:cNvPr id="7" name="灯片编号占位符 6">
            <a:extLst>
              <a:ext uri="{FF2B5EF4-FFF2-40B4-BE49-F238E27FC236}">
                <a16:creationId xmlns:a16="http://schemas.microsoft.com/office/drawing/2014/main" id="{31F6E871-66E7-9877-648C-D100E1F382BB}"/>
              </a:ext>
            </a:extLst>
          </p:cNvPr>
          <p:cNvSpPr>
            <a:spLocks noGrp="1"/>
          </p:cNvSpPr>
          <p:nvPr>
            <p:ph type="sldNum" sz="quarter" idx="12"/>
          </p:nvPr>
        </p:nvSpPr>
        <p:spPr/>
        <p:txBody>
          <a:bodyPr/>
          <a:lstStyle>
            <a:lvl1pPr>
              <a:defRPr/>
            </a:lvl1pPr>
          </a:lstStyle>
          <a:p>
            <a:fld id="{98C4F22F-5FE4-48E3-9DAE-5822B854FD0B}" type="slidenum">
              <a:rPr lang="ru-RU" altLang="zh-CN"/>
              <a:t>‹#›</a:t>
            </a:fld>
            <a:endParaRPr lang="ru-RU" altLang="zh-CN"/>
          </a:p>
        </p:txBody>
      </p:sp>
    </p:spTree>
    <p:extLst>
      <p:ext uri="{BB962C8B-B14F-4D97-AF65-F5344CB8AC3E}">
        <p14:creationId xmlns:p14="http://schemas.microsoft.com/office/powerpoint/2010/main" val="1822524875"/>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C21176B8-57FA-46FE-6CD5-199BD763CBFA}"/>
              </a:ext>
            </a:extLst>
          </p:cNvPr>
          <p:cNvSpPr>
            <a:spLocks noGrp="1"/>
          </p:cNvSpPr>
          <p:nvPr>
            <p:ph type="title"/>
          </p:nvPr>
        </p:nvSpPr>
        <p:spPr>
          <a:xfrm>
            <a:off x="630238" y="457200"/>
            <a:ext cx="2949575"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1EAB21F2-A250-1C8E-54C9-3497A450FA0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13DFAD3F-B155-CCCF-AEC2-5FAE8BDD0A67}"/>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96992E1-B589-B5EF-3D69-3129CF17BB41}"/>
              </a:ext>
            </a:extLst>
          </p:cNvPr>
          <p:cNvSpPr>
            <a:spLocks noGrp="1"/>
          </p:cNvSpPr>
          <p:nvPr>
            <p:ph type="dt" sz="half" idx="10"/>
          </p:nvPr>
        </p:nvSpPr>
        <p:spPr/>
        <p:txBody>
          <a:bodyPr/>
          <a:lstStyle>
            <a:lvl1pPr>
              <a:defRPr/>
            </a:lvl1pPr>
          </a:lstStyle>
          <a:p>
            <a:endParaRPr lang="zh-CN" altLang="zh-CN"/>
          </a:p>
        </p:txBody>
      </p:sp>
      <p:sp>
        <p:nvSpPr>
          <p:cNvPr id="6" name="页脚占位符 5">
            <a:extLst>
              <a:ext uri="{FF2B5EF4-FFF2-40B4-BE49-F238E27FC236}">
                <a16:creationId xmlns:a16="http://schemas.microsoft.com/office/drawing/2014/main" id="{7373261C-05B0-AE3F-39A3-0B6A01C1927A}"/>
              </a:ext>
            </a:extLst>
          </p:cNvPr>
          <p:cNvSpPr>
            <a:spLocks noGrp="1"/>
          </p:cNvSpPr>
          <p:nvPr>
            <p:ph type="ftr" sz="quarter" idx="11"/>
          </p:nvPr>
        </p:nvSpPr>
        <p:spPr/>
        <p:txBody>
          <a:bodyPr/>
          <a:lstStyle>
            <a:lvl1pPr>
              <a:defRPr/>
            </a:lvl1pPr>
          </a:lstStyle>
          <a:p>
            <a:endParaRPr lang="ru-RU" altLang="zh-CN"/>
          </a:p>
        </p:txBody>
      </p:sp>
      <p:sp>
        <p:nvSpPr>
          <p:cNvPr id="7" name="灯片编号占位符 6">
            <a:extLst>
              <a:ext uri="{FF2B5EF4-FFF2-40B4-BE49-F238E27FC236}">
                <a16:creationId xmlns:a16="http://schemas.microsoft.com/office/drawing/2014/main" id="{6725FBE2-7D58-AC4D-0B7C-58721EC05F85}"/>
              </a:ext>
            </a:extLst>
          </p:cNvPr>
          <p:cNvSpPr>
            <a:spLocks noGrp="1"/>
          </p:cNvSpPr>
          <p:nvPr>
            <p:ph type="sldNum" sz="quarter" idx="12"/>
          </p:nvPr>
        </p:nvSpPr>
        <p:spPr/>
        <p:txBody>
          <a:bodyPr/>
          <a:lstStyle>
            <a:lvl1pPr>
              <a:defRPr/>
            </a:lvl1pPr>
          </a:lstStyle>
          <a:p>
            <a:fld id="{C9CD689C-E4BA-4940-9E35-763D93DCBE4D}" type="slidenum">
              <a:rPr lang="ru-RU" altLang="zh-CN"/>
              <a:t>‹#›</a:t>
            </a:fld>
            <a:endParaRPr lang="ru-RU" altLang="zh-CN"/>
          </a:p>
        </p:txBody>
      </p:sp>
    </p:spTree>
    <p:extLst>
      <p:ext uri="{BB962C8B-B14F-4D97-AF65-F5344CB8AC3E}">
        <p14:creationId xmlns:p14="http://schemas.microsoft.com/office/powerpoint/2010/main" val="1236466869"/>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a:extLst>
              <a:ext uri="{FF2B5EF4-FFF2-40B4-BE49-F238E27FC236}">
                <a16:creationId xmlns:a16="http://schemas.microsoft.com/office/drawing/2014/main" id="{34E28EF9-037A-B8EE-D137-9F0AC7A00B4D}"/>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FBC56732-C5D2-A974-7646-C46B50860107}"/>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C2D7AC97-1B36-8543-0D61-951075998C3F}"/>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C378F031-5C5B-7913-CB52-F4A1DF235C4D}"/>
              </a:ext>
            </a:extLst>
          </p:cNvPr>
          <p:cNvSpPr>
            <a:spLocks noGrp="1"/>
          </p:cNvSpPr>
          <p:nvPr>
            <p:ph type="ftr" sz="quarter" idx="11"/>
          </p:nvPr>
        </p:nvSpPr>
        <p:spPr/>
        <p:txBody>
          <a:bodyPr/>
          <a:lstStyle>
            <a:lvl1pPr>
              <a:defRPr/>
            </a:lvl1pPr>
          </a:lstStyle>
          <a:p>
            <a:endParaRPr lang="ru-RU" altLang="zh-CN"/>
          </a:p>
        </p:txBody>
      </p:sp>
      <p:sp>
        <p:nvSpPr>
          <p:cNvPr id="6" name="灯片编号占位符 5">
            <a:extLst>
              <a:ext uri="{FF2B5EF4-FFF2-40B4-BE49-F238E27FC236}">
                <a16:creationId xmlns:a16="http://schemas.microsoft.com/office/drawing/2014/main" id="{741A2496-3376-92E1-CC66-91D72A28BF5E}"/>
              </a:ext>
            </a:extLst>
          </p:cNvPr>
          <p:cNvSpPr>
            <a:spLocks noGrp="1"/>
          </p:cNvSpPr>
          <p:nvPr>
            <p:ph type="sldNum" sz="quarter" idx="12"/>
          </p:nvPr>
        </p:nvSpPr>
        <p:spPr/>
        <p:txBody>
          <a:bodyPr/>
          <a:lstStyle>
            <a:lvl1pPr>
              <a:defRPr/>
            </a:lvl1pPr>
          </a:lstStyle>
          <a:p>
            <a:fld id="{D150F0AF-B5ED-41D1-848F-DF27A2132AC8}" type="slidenum">
              <a:rPr lang="ru-RU" altLang="zh-CN"/>
              <a:t>‹#›</a:t>
            </a:fld>
            <a:endParaRPr lang="ru-RU" altLang="zh-CN"/>
          </a:p>
        </p:txBody>
      </p:sp>
    </p:spTree>
    <p:extLst>
      <p:ext uri="{BB962C8B-B14F-4D97-AF65-F5344CB8AC3E}">
        <p14:creationId xmlns:p14="http://schemas.microsoft.com/office/powerpoint/2010/main" val="2539891865"/>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a:extLst>
              <a:ext uri="{FF2B5EF4-FFF2-40B4-BE49-F238E27FC236}">
                <a16:creationId xmlns:a16="http://schemas.microsoft.com/office/drawing/2014/main" id="{7D0C8066-5CB1-1C38-9A45-201D1DB56F97}"/>
              </a:ext>
            </a:extLst>
          </p:cNvPr>
          <p:cNvSpPr>
            <a:spLocks noGrp="1"/>
          </p:cNvSpPr>
          <p:nvPr>
            <p:ph type="title" orient="vert"/>
          </p:nvPr>
        </p:nvSpPr>
        <p:spPr>
          <a:xfrm>
            <a:off x="6629400" y="274638"/>
            <a:ext cx="2057400" cy="5851525"/>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D7918DF2-FFA0-71E8-B25B-95B533810602}"/>
              </a:ext>
            </a:extLst>
          </p:cNvPr>
          <p:cNvSpPr>
            <a:spLocks noGrp="1"/>
          </p:cNvSpPr>
          <p:nvPr>
            <p:ph type="body" orient="vert" idx="1"/>
          </p:nvPr>
        </p:nvSpPr>
        <p:spPr>
          <a:xfrm>
            <a:off x="457200" y="274638"/>
            <a:ext cx="6019800" cy="5851525"/>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9352677-5503-DAB2-01E3-65C16551D6E5}"/>
              </a:ext>
            </a:extLst>
          </p:cNvPr>
          <p:cNvSpPr>
            <a:spLocks noGrp="1"/>
          </p:cNvSpPr>
          <p:nvPr>
            <p:ph type="dt" sz="half" idx="10"/>
          </p:nvPr>
        </p:nvSpPr>
        <p:spPr/>
        <p:txBody>
          <a:bodyPr/>
          <a:lstStyle>
            <a:lvl1pPr>
              <a:defRPr/>
            </a:lvl1pPr>
          </a:lstStyle>
          <a:p>
            <a:endParaRPr lang="zh-CN" altLang="zh-CN"/>
          </a:p>
        </p:txBody>
      </p:sp>
      <p:sp>
        <p:nvSpPr>
          <p:cNvPr id="5" name="页脚占位符 4">
            <a:extLst>
              <a:ext uri="{FF2B5EF4-FFF2-40B4-BE49-F238E27FC236}">
                <a16:creationId xmlns:a16="http://schemas.microsoft.com/office/drawing/2014/main" id="{57FFA9F9-6B6A-9374-7FE2-44623F93C7AA}"/>
              </a:ext>
            </a:extLst>
          </p:cNvPr>
          <p:cNvSpPr>
            <a:spLocks noGrp="1"/>
          </p:cNvSpPr>
          <p:nvPr>
            <p:ph type="ftr" sz="quarter" idx="11"/>
          </p:nvPr>
        </p:nvSpPr>
        <p:spPr/>
        <p:txBody>
          <a:bodyPr/>
          <a:lstStyle>
            <a:lvl1pPr>
              <a:defRPr/>
            </a:lvl1pPr>
          </a:lstStyle>
          <a:p>
            <a:endParaRPr lang="ru-RU" altLang="zh-CN"/>
          </a:p>
        </p:txBody>
      </p:sp>
      <p:sp>
        <p:nvSpPr>
          <p:cNvPr id="6" name="灯片编号占位符 5">
            <a:extLst>
              <a:ext uri="{FF2B5EF4-FFF2-40B4-BE49-F238E27FC236}">
                <a16:creationId xmlns:a16="http://schemas.microsoft.com/office/drawing/2014/main" id="{285ACA14-6276-849D-5320-4232773CF12C}"/>
              </a:ext>
            </a:extLst>
          </p:cNvPr>
          <p:cNvSpPr>
            <a:spLocks noGrp="1"/>
          </p:cNvSpPr>
          <p:nvPr>
            <p:ph type="sldNum" sz="quarter" idx="12"/>
          </p:nvPr>
        </p:nvSpPr>
        <p:spPr/>
        <p:txBody>
          <a:bodyPr/>
          <a:lstStyle>
            <a:lvl1pPr>
              <a:defRPr/>
            </a:lvl1pPr>
          </a:lstStyle>
          <a:p>
            <a:fld id="{4BB34200-E89B-43E6-871C-006866178822}" type="slidenum">
              <a:rPr lang="ru-RU" altLang="zh-CN"/>
              <a:t>‹#›</a:t>
            </a:fld>
            <a:endParaRPr lang="ru-RU" altLang="zh-CN"/>
          </a:p>
        </p:txBody>
      </p:sp>
    </p:spTree>
    <p:extLst>
      <p:ext uri="{BB962C8B-B14F-4D97-AF65-F5344CB8AC3E}">
        <p14:creationId xmlns:p14="http://schemas.microsoft.com/office/powerpoint/2010/main" val="316769213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jpeg" /><Relationship Id="rId13" Type="http://schemas.openxmlformats.org/officeDocument/2006/relationships/image" Target="../media/image2.jpe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36" name="Line 6">
            <a:extLst>
              <a:ext uri="{FF2B5EF4-FFF2-40B4-BE49-F238E27FC236}">
                <a16:creationId xmlns:a16="http://schemas.microsoft.com/office/drawing/2014/main" id="{7205F9DA-270E-19E2-D11B-15373E72BE1C}"/>
              </a:ext>
            </a:extLst>
          </p:cNvPr>
          <p:cNvSpPr>
            <a:spLocks noChangeShapeType="1"/>
          </p:cNvSpPr>
          <p:nvPr/>
        </p:nvSpPr>
        <p:spPr bwMode="auto">
          <a:xfrm>
            <a:off x="0" y="6858000"/>
            <a:ext cx="3927475" cy="1588"/>
          </a:xfrm>
          <a:prstGeom prst="line">
            <a:avLst/>
          </a:prstGeom>
          <a:noFill/>
          <a:ln w="9525" cap="flat" algn="ctr">
            <a:solidFill>
              <a:srgbClr val="000000"/>
            </a:solidFill>
            <a:prstDash val="solid"/>
            <a:round/>
            <a:headEnd type="none" w="med" len="med"/>
            <a:tailEnd type="none" w="med" len="med"/>
          </a:ln>
          <a:extLst>
            <a:ext uri="{909E8E84-426E-40DD-AFC4-6F175D3DCCD1}">
              <a14:hiddenFill xmlns:a14="http://schemas.microsoft.com/office/drawing/2010/main">
                <a:noFill/>
              </a14:hiddenFill>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1037" name="Rectangle 2">
            <a:extLst>
              <a:ext uri="{FF2B5EF4-FFF2-40B4-BE49-F238E27FC236}">
                <a16:creationId xmlns:a16="http://schemas.microsoft.com/office/drawing/2014/main" id="{A61A8EE5-9168-114F-D4C7-357ADC5BB03D}"/>
              </a:ext>
            </a:extLst>
          </p:cNvPr>
          <p:cNvSpPr>
            <a:spLocks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zh-CN" altLang="ru-RU"/>
              <a:t>单击此处编辑母版标题样式</a:t>
            </a:r>
          </a:p>
        </p:txBody>
      </p:sp>
      <p:sp>
        <p:nvSpPr>
          <p:cNvPr id="1038" name="Rectangle 3">
            <a:extLst>
              <a:ext uri="{FF2B5EF4-FFF2-40B4-BE49-F238E27FC236}">
                <a16:creationId xmlns:a16="http://schemas.microsoft.com/office/drawing/2014/main" id="{B106EC9B-1216-26A3-7CA9-2E3D3F35661E}"/>
              </a:ext>
            </a:extLst>
          </p:cNvPr>
          <p:cNvSpPr>
            <a:spLocks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zh-CN" altLang="ru-RU"/>
              <a:t>单击此处编辑母版文本样式</a:t>
            </a:r>
          </a:p>
          <a:p>
            <a:pPr lvl="1"/>
            <a:r>
              <a:rPr lang="zh-CN" altLang="ru-RU"/>
              <a:t>第二级</a:t>
            </a:r>
          </a:p>
          <a:p>
            <a:pPr lvl="2"/>
            <a:r>
              <a:rPr lang="zh-CN" altLang="ru-RU"/>
              <a:t>第三级</a:t>
            </a:r>
          </a:p>
          <a:p>
            <a:pPr lvl="3"/>
            <a:r>
              <a:rPr lang="zh-CN" altLang="ru-RU"/>
              <a:t>第四级</a:t>
            </a:r>
          </a:p>
          <a:p>
            <a:pPr lvl="4"/>
            <a:r>
              <a:rPr lang="zh-CN" altLang="ru-RU"/>
              <a:t>第五级</a:t>
            </a:r>
          </a:p>
        </p:txBody>
      </p:sp>
      <p:sp>
        <p:nvSpPr>
          <p:cNvPr id="1039" name="Rectangle 4">
            <a:extLst>
              <a:ext uri="{FF2B5EF4-FFF2-40B4-BE49-F238E27FC236}">
                <a16:creationId xmlns:a16="http://schemas.microsoft.com/office/drawing/2014/main" id="{ED0DAAB0-0AD6-C5CF-1FB3-AD428D1D10D5}"/>
              </a:ext>
            </a:extLst>
          </p:cNvPr>
          <p:cNvSpPr>
            <a:spLocks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ru-RU"/>
            </a:defPPr>
            <a:lvl1pPr algn="l" rtl="0" fontAlgn="base">
              <a:spcBef>
                <a:spcPct val="0"/>
              </a:spcBef>
              <a:spcAft>
                <a:spcPct val="0"/>
              </a:spcAft>
              <a:buSzTx/>
              <a:buFont typeface="Arial" pitchFamily="34" charset="0"/>
              <a:buNone/>
              <a:defRPr sz="1800" kern="1200">
                <a:solidFill>
                  <a:schemeClr val="tx1"/>
                </a:solidFill>
                <a:latin typeface="Arial" pitchFamily="34" charset="0"/>
                <a:ea typeface="+mn-ea"/>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zh-CN"/>
          </a:p>
        </p:txBody>
      </p:sp>
      <p:sp>
        <p:nvSpPr>
          <p:cNvPr id="1040" name="Rectangle 5">
            <a:extLst>
              <a:ext uri="{FF2B5EF4-FFF2-40B4-BE49-F238E27FC236}">
                <a16:creationId xmlns:a16="http://schemas.microsoft.com/office/drawing/2014/main" id="{CB1C39B6-F6E2-E259-8C93-863BF11C9BB8}"/>
              </a:ext>
            </a:extLst>
          </p:cNvPr>
          <p:cNvSpPr>
            <a:spLocks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ru-RU"/>
            </a:defPPr>
            <a:lvl1pPr algn="ctr" rtl="0" fontAlgn="base">
              <a:spcBef>
                <a:spcPct val="0"/>
              </a:spcBef>
              <a:spcAft>
                <a:spcPct val="0"/>
              </a:spcAft>
              <a:buSzTx/>
              <a:buFont typeface="Arial" pitchFamily="34" charset="0"/>
              <a:buNone/>
              <a:defRPr sz="1800" kern="1200">
                <a:solidFill>
                  <a:schemeClr val="tx1"/>
                </a:solidFill>
                <a:latin typeface="Arial" pitchFamily="34" charset="0"/>
                <a:ea typeface="+mn-ea"/>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ru-RU" altLang="zh-CN"/>
          </a:p>
        </p:txBody>
      </p:sp>
    </p:spTree>
  </p:cSld>
  <p:clrMap bg1="lt1" tx1="dk1" bg2="lt2" tx2="dk2" accent1="accent1" accent2="accent2" accent3="accent3" accent4="accent4" accent5="accent5" accent6="accent6" hlink="hlink" folHlink="folHlink"/>
  <p:sldLayoutIdLst>
    <p:sldLayoutId id="2147483660"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transition/>
  <p:timing/>
  <p:txStyles>
    <p:titleStyle>
      <a:lvl1pPr algn="ctr" rtl="0" eaLnBrk="0" fontAlgn="base" hangingPunct="0">
        <a:spcBef>
          <a:spcPct val="0"/>
        </a:spcBef>
        <a:spcAft>
          <a:spcPct val="0"/>
        </a:spcAft>
        <a:buSzTx/>
        <a:defRPr sz="2800" kern="1200">
          <a:solidFill>
            <a:schemeClr val="tx2"/>
          </a:solidFill>
          <a:latin typeface="+mj-lt"/>
          <a:ea typeface="+mj-ea"/>
          <a:cs typeface="+mj-cs"/>
        </a:defRPr>
      </a:lvl1pPr>
      <a:lvl2pPr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2pPr>
      <a:lvl3pPr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3pPr>
      <a:lvl4pPr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4pPr>
      <a:lvl5pPr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5pPr>
      <a:lvl6pPr marL="457200"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6pPr>
      <a:lvl7pPr marL="914400"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7pPr>
      <a:lvl8pPr marL="1371600"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8pPr>
      <a:lvl9pPr marL="1828800"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9pPr>
    </p:titleStyle>
    <p:bodyStyle>
      <a:lvl1pPr marL="342900" indent="-342900" algn="l" rtl="0" eaLnBrk="0" fontAlgn="base" hangingPunct="0">
        <a:spcBef>
          <a:spcPct val="20000"/>
        </a:spcBef>
        <a:spcAft>
          <a:spcPct val="0"/>
        </a:spcAft>
        <a:buSzTx/>
        <a:buChar char="•"/>
        <a:defRPr kern="1200">
          <a:solidFill>
            <a:schemeClr val="tx1"/>
          </a:solidFill>
          <a:latin typeface="+mn-lt"/>
          <a:ea typeface="+mn-ea"/>
          <a:cs typeface="+mn-cs"/>
        </a:defRPr>
      </a:lvl1pPr>
      <a:lvl2pPr marL="742950" indent="-285750" algn="l" rtl="0" eaLnBrk="0" fontAlgn="base" hangingPunct="0">
        <a:spcBef>
          <a:spcPct val="20000"/>
        </a:spcBef>
        <a:spcAft>
          <a:spcPct val="0"/>
        </a:spcAft>
        <a:buSzTx/>
        <a:buChar char="–"/>
        <a:defRPr kern="1200">
          <a:solidFill>
            <a:schemeClr val="tx1"/>
          </a:solidFill>
          <a:latin typeface="+mn-lt"/>
          <a:ea typeface="+mn-ea"/>
          <a:cs typeface="+mn-cs"/>
        </a:defRPr>
      </a:lvl2pPr>
      <a:lvl3pPr marL="1143000" indent="-228600" algn="l" rtl="0" eaLnBrk="0" fontAlgn="base" hangingPunct="0">
        <a:spcBef>
          <a:spcPct val="20000"/>
        </a:spcBef>
        <a:spcAft>
          <a:spcPct val="0"/>
        </a:spcAft>
        <a:buSzTx/>
        <a:buChar char="•"/>
        <a:defRPr kern="1200">
          <a:solidFill>
            <a:schemeClr val="tx1"/>
          </a:solidFill>
          <a:latin typeface="+mn-lt"/>
          <a:ea typeface="+mn-ea"/>
          <a:cs typeface="+mn-cs"/>
        </a:defRPr>
      </a:lvl3pPr>
      <a:lvl4pPr marL="1600200" indent="-228600" algn="l" rtl="0" eaLnBrk="0" fontAlgn="base" hangingPunct="0">
        <a:spcBef>
          <a:spcPct val="20000"/>
        </a:spcBef>
        <a:spcAft>
          <a:spcPct val="0"/>
        </a:spcAft>
        <a:buSzTx/>
        <a:buChar char="–"/>
        <a:defRPr kern="1200">
          <a:solidFill>
            <a:schemeClr val="tx1"/>
          </a:solidFill>
          <a:latin typeface="+mn-lt"/>
          <a:ea typeface="+mn-ea"/>
          <a:cs typeface="+mn-cs"/>
        </a:defRPr>
      </a:lvl4pPr>
      <a:lvl5pPr marL="2057400" indent="-228600" algn="l" rtl="0" eaLnBrk="0" fontAlgn="base" hangingPunct="0">
        <a:spcBef>
          <a:spcPct val="20000"/>
        </a:spcBef>
        <a:spcAft>
          <a:spcPct val="0"/>
        </a:spcAft>
        <a:buSzTx/>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2">
            <a:extLst>
              <a:ext uri="{FF2B5EF4-FFF2-40B4-BE49-F238E27FC236}">
                <a16:creationId xmlns:a16="http://schemas.microsoft.com/office/drawing/2014/main" id="{A4D0F6D9-DB73-B0D0-861F-87777F11CECF}"/>
              </a:ext>
            </a:extLst>
          </p:cNvPr>
          <p:cNvSpPr>
            <a:spLocks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zh-CN" altLang="ru-RU"/>
              <a:t>单击此处编辑母版标题样式</a:t>
            </a:r>
          </a:p>
        </p:txBody>
      </p:sp>
      <p:sp>
        <p:nvSpPr>
          <p:cNvPr id="1027" name="Rectangle 3">
            <a:extLst>
              <a:ext uri="{FF2B5EF4-FFF2-40B4-BE49-F238E27FC236}">
                <a16:creationId xmlns:a16="http://schemas.microsoft.com/office/drawing/2014/main" id="{7295F8B0-A949-6052-B796-4562739ED495}"/>
              </a:ext>
            </a:extLst>
          </p:cNvPr>
          <p:cNvSpPr>
            <a:spLocks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zh-CN" altLang="ru-RU"/>
              <a:t>单击此处编辑母版文本样式</a:t>
            </a:r>
          </a:p>
          <a:p>
            <a:pPr lvl="1"/>
            <a:r>
              <a:rPr lang="zh-CN" altLang="ru-RU"/>
              <a:t>第二级</a:t>
            </a:r>
          </a:p>
          <a:p>
            <a:pPr lvl="2"/>
            <a:r>
              <a:rPr lang="zh-CN" altLang="ru-RU"/>
              <a:t>第三级</a:t>
            </a:r>
          </a:p>
          <a:p>
            <a:pPr lvl="3"/>
            <a:r>
              <a:rPr lang="zh-CN" altLang="ru-RU"/>
              <a:t>第四级</a:t>
            </a:r>
          </a:p>
          <a:p>
            <a:pPr lvl="4"/>
            <a:r>
              <a:rPr lang="zh-CN" altLang="ru-RU"/>
              <a:t>第五级</a:t>
            </a:r>
          </a:p>
        </p:txBody>
      </p:sp>
      <p:sp>
        <p:nvSpPr>
          <p:cNvPr id="1028" name="Rectangle 4">
            <a:extLst>
              <a:ext uri="{FF2B5EF4-FFF2-40B4-BE49-F238E27FC236}">
                <a16:creationId xmlns:a16="http://schemas.microsoft.com/office/drawing/2014/main" id="{824602F7-D604-B9F7-48C4-C8D0437B1376}"/>
              </a:ext>
            </a:extLst>
          </p:cNvPr>
          <p:cNvSpPr>
            <a:spLocks noChangeArrowheads="1"/>
          </p:cNvSpPr>
          <p:nvPr>
            <p:ph type="dt" sz="half" idx="2"/>
          </p:nvPr>
        </p:nvSpPr>
        <p:spPr bwMode="auto">
          <a:xfrm>
            <a:off x="457200" y="820738"/>
            <a:ext cx="398463" cy="2127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ru-RU"/>
            </a:defPPr>
            <a:lvl1pPr algn="l" rtl="0" fontAlgn="base">
              <a:spcBef>
                <a:spcPct val="0"/>
              </a:spcBef>
              <a:spcAft>
                <a:spcPct val="0"/>
              </a:spcAft>
              <a:buSzTx/>
              <a:buFont typeface="Arial" pitchFamily="34" charset="0"/>
              <a:buNone/>
              <a:defRPr sz="1800" kern="1200">
                <a:solidFill>
                  <a:schemeClr val="tx1"/>
                </a:solidFill>
                <a:latin typeface="Arial" pitchFamily="34" charset="0"/>
                <a:ea typeface="+mn-ea"/>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zh-CN"/>
          </a:p>
        </p:txBody>
      </p:sp>
      <p:sp>
        <p:nvSpPr>
          <p:cNvPr id="1029" name="Rectangle 5">
            <a:extLst>
              <a:ext uri="{FF2B5EF4-FFF2-40B4-BE49-F238E27FC236}">
                <a16:creationId xmlns:a16="http://schemas.microsoft.com/office/drawing/2014/main" id="{B8831E8F-EBA5-6896-0E7A-5E99F076D7E5}"/>
              </a:ext>
            </a:extLst>
          </p:cNvPr>
          <p:cNvSpPr>
            <a:spLocks noChangeArrowheads="1"/>
          </p:cNvSpPr>
          <p:nvPr>
            <p:ph type="ftr" sz="quarter" idx="3"/>
          </p:nvPr>
        </p:nvSpPr>
        <p:spPr bwMode="auto">
          <a:xfrm>
            <a:off x="3124200" y="820738"/>
            <a:ext cx="541338" cy="2127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ru-RU"/>
            </a:defPPr>
            <a:lvl1pPr algn="ctr" rtl="0" fontAlgn="base">
              <a:spcBef>
                <a:spcPct val="0"/>
              </a:spcBef>
              <a:spcAft>
                <a:spcPct val="0"/>
              </a:spcAft>
              <a:buSzTx/>
              <a:buFont typeface="Arial" pitchFamily="34" charset="0"/>
              <a:buNone/>
              <a:defRPr sz="1800" kern="1200">
                <a:solidFill>
                  <a:schemeClr val="tx1"/>
                </a:solidFill>
                <a:latin typeface="Arial" pitchFamily="34" charset="0"/>
                <a:ea typeface="+mn-ea"/>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ru-RU" altLang="zh-CN"/>
          </a:p>
        </p:txBody>
      </p:sp>
      <p:sp>
        <p:nvSpPr>
          <p:cNvPr id="1030" name="Rectangle 6">
            <a:extLst>
              <a:ext uri="{FF2B5EF4-FFF2-40B4-BE49-F238E27FC236}">
                <a16:creationId xmlns:a16="http://schemas.microsoft.com/office/drawing/2014/main" id="{4076CC44-2473-36B5-7CF4-5D44C519ACFB}"/>
              </a:ext>
            </a:extLst>
          </p:cNvPr>
          <p:cNvSpPr>
            <a:spLocks noChangeArrowheads="1"/>
          </p:cNvSpPr>
          <p:nvPr>
            <p:ph type="sldNum" sz="quarter" idx="4"/>
          </p:nvPr>
        </p:nvSpPr>
        <p:spPr bwMode="auto">
          <a:xfrm>
            <a:off x="6553200" y="820738"/>
            <a:ext cx="398463" cy="2127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ru-RU"/>
            </a:defPPr>
            <a:lvl1pPr algn="r" rtl="0" fontAlgn="base">
              <a:spcBef>
                <a:spcPct val="0"/>
              </a:spcBef>
              <a:spcAft>
                <a:spcPct val="0"/>
              </a:spcAft>
              <a:buSzTx/>
              <a:buFont typeface="Arial" pitchFamily="34" charset="0"/>
              <a:buNone/>
              <a:defRPr sz="1800" kern="1200">
                <a:solidFill>
                  <a:schemeClr val="tx1"/>
                </a:solidFill>
                <a:latin typeface="Arial" pitchFamily="34" charset="0"/>
                <a:ea typeface="+mn-ea"/>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fld id="{9C8D7948-F8CC-477F-A4D5-C001A4D19844}" type="slidenum">
              <a:rPr lang="ru-RU" altLang="zh-CN"/>
              <a:t>‹#›</a:t>
            </a:fld>
            <a:endParaRPr lang="ru-RU" altLang="zh-CN"/>
          </a:p>
        </p:txBody>
      </p:sp>
      <p:pic>
        <p:nvPicPr>
          <p:cNvPr id="1031" name="Picture 7">
            <a:extLst>
              <a:ext uri="{FF2B5EF4-FFF2-40B4-BE49-F238E27FC236}">
                <a16:creationId xmlns:a16="http://schemas.microsoft.com/office/drawing/2014/main" id="{A8B2DE05-2A01-357D-A12F-954A3A020CD8}"/>
              </a:ext>
            </a:extLst>
          </p:cNvPr>
          <p:cNvPicPr preferRelativeResize="0">
            <a:picLocks noChangeArrowheads="1"/>
          </p:cNvPicPr>
          <p:nvPr/>
        </p:nvPicPr>
        <p:blipFill>
          <a:blip r:embed="rId12">
            <a:clrChange>
              <a:clrFrom>
                <a:srgbClr val="FFFFFF"/>
              </a:clrFrom>
              <a:clrTo>
                <a:srgbClr val="FFFFFF">
                  <a:alpha val="0"/>
                </a:srgbClr>
              </a:clrTo>
            </a:clrChange>
            <a:lum bright="12000"/>
            <a:extLst>
              <a:ext uri="{28A0092B-C50C-407E-A947-70E740481C1C}">
                <a14:useLocalDpi xmlns:a14="http://schemas.microsoft.com/office/drawing/2010/main" val="0"/>
              </a:ext>
            </a:extLst>
          </a:blip>
          <a:stretch>
            <a:fillRect/>
          </a:stretch>
        </p:blipFill>
        <p:spPr bwMode="auto">
          <a:xfrm>
            <a:off x="8113713" y="6019800"/>
            <a:ext cx="801687" cy="676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a:extLst>
              <a:ext uri="{FF2B5EF4-FFF2-40B4-BE49-F238E27FC236}">
                <a16:creationId xmlns:a16="http://schemas.microsoft.com/office/drawing/2014/main" id="{156A1C7F-7223-CB93-9E40-2C57ED36EB99}"/>
              </a:ext>
            </a:extLst>
          </p:cNvPr>
          <p:cNvPicPr preferRelativeResize="0">
            <a:picLocks noChangeArrowheads="1"/>
          </p:cNvPicPr>
          <p:nvPr/>
        </p:nvPicPr>
        <p:blipFill>
          <a:blip r:embed="rId13">
            <a:clrChange>
              <a:clrFrom>
                <a:srgbClr val="FFFFFF"/>
              </a:clrFrom>
              <a:clrTo>
                <a:srgbClr val="FFFFFF">
                  <a:alpha val="0"/>
                </a:srgbClr>
              </a:clrTo>
            </a:clrChange>
            <a:lum bright="12000"/>
            <a:extLst>
              <a:ext uri="{28A0092B-C50C-407E-A947-70E740481C1C}">
                <a14:useLocalDpi xmlns:a14="http://schemas.microsoft.com/office/drawing/2010/main" val="0"/>
              </a:ext>
            </a:extLst>
          </a:blip>
          <a:stretch>
            <a:fillRect/>
          </a:stretch>
        </p:blipFill>
        <p:spPr bwMode="auto">
          <a:xfrm>
            <a:off x="152400" y="6019800"/>
            <a:ext cx="868363" cy="676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33" name="Line 9">
            <a:extLst>
              <a:ext uri="{FF2B5EF4-FFF2-40B4-BE49-F238E27FC236}">
                <a16:creationId xmlns:a16="http://schemas.microsoft.com/office/drawing/2014/main" id="{3B607655-1368-5CAF-EED6-969211B8AC07}"/>
              </a:ext>
            </a:extLst>
          </p:cNvPr>
          <p:cNvSpPr>
            <a:spLocks noChangeShapeType="1"/>
          </p:cNvSpPr>
          <p:nvPr/>
        </p:nvSpPr>
        <p:spPr bwMode="auto">
          <a:xfrm>
            <a:off x="0" y="6705600"/>
            <a:ext cx="9144000" cy="0"/>
          </a:xfrm>
          <a:prstGeom prst="line">
            <a:avLst/>
          </a:prstGeom>
          <a:noFill/>
          <a:ln w="57150" cap="flat" cmpd="thinThick" algn="ctr">
            <a:solidFill>
              <a:srgbClr val="993300"/>
            </a:solidFill>
            <a:prstDash val="solid"/>
            <a:round/>
            <a:headEnd type="none" w="med" len="med"/>
            <a:tailEnd type="none" w="med" len="med"/>
          </a:ln>
          <a:extLst>
            <a:ext uri="{909E8E84-426E-40DD-AFC4-6F175D3DCCD1}">
              <a14:hiddenFill xmlns:a14="http://schemas.microsoft.com/office/drawing/2010/main">
                <a:noFill/>
              </a14:hiddenFill>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ransition/>
  <p:timing/>
  <p:txStyles>
    <p:titleStyle>
      <a:lvl1pPr algn="ctr" rtl="0" eaLnBrk="0" fontAlgn="base" hangingPunct="0">
        <a:spcBef>
          <a:spcPct val="0"/>
        </a:spcBef>
        <a:spcAft>
          <a:spcPct val="0"/>
        </a:spcAft>
        <a:buSzTx/>
        <a:defRPr sz="2800" kern="1200">
          <a:solidFill>
            <a:schemeClr val="tx2"/>
          </a:solidFill>
          <a:latin typeface="+mj-lt"/>
          <a:ea typeface="+mj-ea"/>
          <a:cs typeface="+mj-cs"/>
        </a:defRPr>
      </a:lvl1pPr>
      <a:lvl2pPr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2pPr>
      <a:lvl3pPr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3pPr>
      <a:lvl4pPr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4pPr>
      <a:lvl5pPr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5pPr>
      <a:lvl6pPr marL="457200"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6pPr>
      <a:lvl7pPr marL="914400"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7pPr>
      <a:lvl8pPr marL="1371600"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8pPr>
      <a:lvl9pPr marL="1828800" algn="ctr" rtl="0" eaLnBrk="0" fontAlgn="base" hangingPunct="0">
        <a:spcBef>
          <a:spcPct val="0"/>
        </a:spcBef>
        <a:spcAft>
          <a:spcPct val="0"/>
        </a:spcAft>
        <a:buSzTx/>
        <a:defRPr sz="2800">
          <a:solidFill>
            <a:schemeClr val="tx2"/>
          </a:solidFill>
          <a:latin typeface="Arial" pitchFamily="34" charset="0"/>
          <a:ea typeface="宋体" panose="02010600030101010101" pitchFamily="2" charset="-122"/>
        </a:defRPr>
      </a:lvl9pPr>
    </p:titleStyle>
    <p:bodyStyle>
      <a:lvl1pPr marL="342900" indent="-342900" algn="l" rtl="0" eaLnBrk="0" fontAlgn="base" hangingPunct="0">
        <a:spcBef>
          <a:spcPct val="20000"/>
        </a:spcBef>
        <a:spcAft>
          <a:spcPct val="0"/>
        </a:spcAft>
        <a:buSzTx/>
        <a:buChar char="•"/>
        <a:defRPr kern="1200">
          <a:solidFill>
            <a:schemeClr val="tx1"/>
          </a:solidFill>
          <a:latin typeface="+mn-lt"/>
          <a:ea typeface="+mn-ea"/>
          <a:cs typeface="+mn-cs"/>
        </a:defRPr>
      </a:lvl1pPr>
      <a:lvl2pPr marL="742950" indent="-285750" algn="l" rtl="0" eaLnBrk="0" fontAlgn="base" hangingPunct="0">
        <a:spcBef>
          <a:spcPct val="20000"/>
        </a:spcBef>
        <a:spcAft>
          <a:spcPct val="0"/>
        </a:spcAft>
        <a:buSzTx/>
        <a:buChar char="–"/>
        <a:defRPr kern="1200">
          <a:solidFill>
            <a:schemeClr val="tx1"/>
          </a:solidFill>
          <a:latin typeface="+mn-lt"/>
          <a:ea typeface="+mn-ea"/>
          <a:cs typeface="+mn-cs"/>
        </a:defRPr>
      </a:lvl2pPr>
      <a:lvl3pPr marL="1143000" indent="-228600" algn="l" rtl="0" eaLnBrk="0" fontAlgn="base" hangingPunct="0">
        <a:spcBef>
          <a:spcPct val="20000"/>
        </a:spcBef>
        <a:spcAft>
          <a:spcPct val="0"/>
        </a:spcAft>
        <a:buSzTx/>
        <a:buChar char="•"/>
        <a:defRPr kern="1200">
          <a:solidFill>
            <a:schemeClr val="tx1"/>
          </a:solidFill>
          <a:latin typeface="+mn-lt"/>
          <a:ea typeface="+mn-ea"/>
          <a:cs typeface="+mn-cs"/>
        </a:defRPr>
      </a:lvl3pPr>
      <a:lvl4pPr marL="1600200" indent="-228600" algn="l" rtl="0" eaLnBrk="0" fontAlgn="base" hangingPunct="0">
        <a:spcBef>
          <a:spcPct val="20000"/>
        </a:spcBef>
        <a:spcAft>
          <a:spcPct val="0"/>
        </a:spcAft>
        <a:buSzTx/>
        <a:buChar char="–"/>
        <a:defRPr kern="1200">
          <a:solidFill>
            <a:schemeClr val="tx1"/>
          </a:solidFill>
          <a:latin typeface="+mn-lt"/>
          <a:ea typeface="+mn-ea"/>
          <a:cs typeface="+mn-cs"/>
        </a:defRPr>
      </a:lvl4pPr>
      <a:lvl5pPr marL="2057400" indent="-228600" algn="l" rtl="0" eaLnBrk="0" fontAlgn="base" hangingPunct="0">
        <a:spcBef>
          <a:spcPct val="20000"/>
        </a:spcBef>
        <a:spcAft>
          <a:spcPct val="0"/>
        </a:spcAft>
        <a:buSzTx/>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png" /><Relationship Id="rId6" Type="http://schemas.openxmlformats.org/officeDocument/2006/relationships/image" Target="../media/image8.jpeg" /><Relationship Id="rId7" Type="http://schemas.openxmlformats.org/officeDocument/2006/relationships/image" Target="../media/image9.jpeg" /><Relationship Id="rId8"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hyperlink" Target="http://www.7yly.com/scchengdudi10_1.html" TargetMode="External" /><Relationship Id="rId11" Type="http://schemas.openxmlformats.org/officeDocument/2006/relationships/hyperlink" Target="http://www.7yly.com/scchengdudi11_1.html" TargetMode="External" /><Relationship Id="rId12" Type="http://schemas.openxmlformats.org/officeDocument/2006/relationships/hyperlink" Target="http://www.7yly.com/scchengdudi12_1.html" TargetMode="External" /><Relationship Id="rId13" Type="http://schemas.openxmlformats.org/officeDocument/2006/relationships/hyperlink" Target="http://www.7yly.com/scchengdudi13_1.html" TargetMode="External" /><Relationship Id="rId14" Type="http://schemas.openxmlformats.org/officeDocument/2006/relationships/hyperlink" Target="http://www.7yly.com/scchengdudi14_1.html" TargetMode="External" /><Relationship Id="rId15" Type="http://schemas.openxmlformats.org/officeDocument/2006/relationships/hyperlink" Target="http://www.7yly.com/scchengdudi15_1.html" TargetMode="External" /><Relationship Id="rId16" Type="http://schemas.openxmlformats.org/officeDocument/2006/relationships/hyperlink" Target="http://www.7yly.com/scchengdudi16_1.html" TargetMode="External" /><Relationship Id="rId17" Type="http://schemas.openxmlformats.org/officeDocument/2006/relationships/hyperlink" Target="http://www.7yly.com/scchengdudi17_1.html" TargetMode="External" /><Relationship Id="rId18" Type="http://schemas.openxmlformats.org/officeDocument/2006/relationships/hyperlink" Target="http://www.7yly.com/scchengdudi18_1.html" TargetMode="External" /><Relationship Id="rId19" Type="http://schemas.openxmlformats.org/officeDocument/2006/relationships/hyperlink" Target="http://www.7yly.com/scchengdudi19_1.html" TargetMode="External" /><Relationship Id="rId2" Type="http://schemas.openxmlformats.org/officeDocument/2006/relationships/hyperlink" Target="http://www.7yly.com/scchengdudi2_1.html" TargetMode="External" /><Relationship Id="rId20" Type="http://schemas.openxmlformats.org/officeDocument/2006/relationships/image" Target="../media/image3.jpeg" /><Relationship Id="rId3" Type="http://schemas.openxmlformats.org/officeDocument/2006/relationships/hyperlink" Target="http://www.7yly.com/scchengdudi3_1.html" TargetMode="External" /><Relationship Id="rId4" Type="http://schemas.openxmlformats.org/officeDocument/2006/relationships/hyperlink" Target="http://www.7yly.com/scchengdudi4_1.html" TargetMode="External" /><Relationship Id="rId5" Type="http://schemas.openxmlformats.org/officeDocument/2006/relationships/hyperlink" Target="http://www.7yly.com/scchengdudi5_1.html" TargetMode="External" /><Relationship Id="rId6" Type="http://schemas.openxmlformats.org/officeDocument/2006/relationships/hyperlink" Target="http://www.7yly.com/scchengdudi6_1.html" TargetMode="External" /><Relationship Id="rId7" Type="http://schemas.openxmlformats.org/officeDocument/2006/relationships/hyperlink" Target="http://www.7yly.com/scchengdudi7_1.html" TargetMode="External" /><Relationship Id="rId8" Type="http://schemas.openxmlformats.org/officeDocument/2006/relationships/hyperlink" Target="http://www.7yly.com/scchengdudi8_1.html" TargetMode="External" /><Relationship Id="rId9" Type="http://schemas.openxmlformats.org/officeDocument/2006/relationships/hyperlink" Target="http://www.7yly.com/scchengdudi9_1.html" TargetMode="Externa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104200224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050" name="标题 1">
            <a:extLst>
              <a:ext uri="{FF2B5EF4-FFF2-40B4-BE49-F238E27FC236}">
                <a16:creationId xmlns:a16="http://schemas.microsoft.com/office/drawing/2014/main" id="{C0466D10-6F0F-6F60-BFE8-D14058C0EBDE}"/>
              </a:ext>
            </a:extLst>
          </p:cNvPr>
          <p:cNvSpPr>
            <a:spLocks noChangeArrowheads="1"/>
          </p:cNvSpPr>
          <p:nvPr>
            <p:ph type="ctrTitle" idx="4294967295"/>
          </p:nvPr>
        </p:nvSpPr>
        <p:spPr>
          <a:xfrm>
            <a:off x="685800" y="2130425"/>
            <a:ext cx="7772400" cy="1470025"/>
          </a:xfrm>
          <a:extLst>
            <a:ext uri="{909E8E84-426E-40DD-AFC4-6F175D3DCCD1}">
              <a14:hiddenFill xmlns:a14="http://schemas.microsoft.com/office/drawing/2010/main">
                <a:solidFill>
                  <a:srgbClr val="FFFFFF"/>
                </a:solidFill>
              </a14:hiddenFill>
            </a:ext>
          </a:extLst>
        </p:spPr>
        <p:txBody>
          <a:bodyPr/>
          <a:lstStyle/>
          <a:p>
            <a:pPr eaLnBrk="1" hangingPunct="1"/>
            <a:r>
              <a:rPr lang="zh-CN" altLang="en-US"/>
              <a:t>养老院工程可行性分析报告</a:t>
            </a:r>
          </a:p>
        </p:txBody>
      </p:sp>
      <p:sp>
        <p:nvSpPr>
          <p:cNvPr id="2051" name="副标题 2">
            <a:extLst>
              <a:ext uri="{FF2B5EF4-FFF2-40B4-BE49-F238E27FC236}">
                <a16:creationId xmlns:a16="http://schemas.microsoft.com/office/drawing/2014/main" id="{C8E449B2-9490-3B21-1529-27630B9CCFA2}"/>
              </a:ext>
            </a:extLst>
          </p:cNvPr>
          <p:cNvSpPr>
            <a:spLocks noChangeArrowheads="1"/>
          </p:cNvSpPr>
          <p:nvPr>
            <p:ph type="subTitle" idx="4294967295"/>
          </p:nvPr>
        </p:nvSpPr>
        <p:spPr>
          <a:xfrm>
            <a:off x="1371600" y="3886200"/>
            <a:ext cx="6400800" cy="1752600"/>
          </a:xfrm>
          <a:extLst>
            <a:ext uri="{909E8E84-426E-40DD-AFC4-6F175D3DCCD1}">
              <a14:hiddenFill xmlns:a14="http://schemas.microsoft.com/office/drawing/2010/main">
                <a:solidFill>
                  <a:srgbClr val="FFFFFF"/>
                </a:solidFill>
              </a14:hiddenFill>
            </a:ext>
          </a:extLst>
        </p:spPr>
        <p:txBody>
          <a:bodyPr/>
          <a:lstStyle/>
          <a:p>
            <a:pPr marL="0" indent="0" algn="ctr" eaLnBrk="1" hangingPunct="1">
              <a:buFontTx/>
              <a:buNone/>
            </a:pPr>
            <a:endParaRPr lang="zh-CN" altLang="en-US"/>
          </a:p>
        </p:txBody>
      </p:sp>
      <p:sp>
        <p:nvSpPr>
          <p:cNvPr id="2052" name="PB1"/>
          <p:cNvSpPr/>
          <p:nvPr/>
        </p:nvSpPr>
        <p:spPr>
          <a:xfrm>
            <a:off x="0" y="6839712"/>
            <a:ext cx="140676"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053" name="PageNumberTextBox1"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054" name="Rectangle 18">
            <a:extLst>
              <a:ext uri="{FF2B5EF4-FFF2-40B4-BE49-F238E27FC236}">
                <a16:creationId xmlns:a16="http://schemas.microsoft.com/office/drawing/2014/main" id="{E721D0A0-AE81-0EDC-E888-4287B9D33A8F}"/>
              </a:ext>
            </a:extLst>
          </p:cNvPr>
          <p:cNvSpPr>
            <a:spLocks noChangeArrowheads="1"/>
          </p:cNvSpPr>
          <p:nvPr>
            <p:ph type="body" idx="4294967295"/>
          </p:nvPr>
        </p:nvSpPr>
        <p:spPr>
          <a:xfrm>
            <a:off x="2590800" y="1600200"/>
            <a:ext cx="3962400" cy="4525963"/>
          </a:xfrm>
        </p:spPr>
        <p:txBody>
          <a:bodyPr/>
          <a:lstStyle/>
          <a:p>
            <a:pPr eaLnBrk="1" hangingPunct="1"/>
            <a:r>
              <a:rPr lang="zh-CN" altLang="ru-RU">
                <a:latin typeface="微软雅黑" panose="020b0503020204020204" pitchFamily="34" charset="-122"/>
                <a:ea typeface="微软雅黑" panose="020b0503020204020204" pitchFamily="34" charset="-122"/>
              </a:rPr>
              <a:t>前言</a:t>
            </a:r>
          </a:p>
          <a:p>
            <a:pPr eaLnBrk="1" hangingPunct="1"/>
            <a:r>
              <a:rPr lang="zh-CN" altLang="ru-RU">
                <a:latin typeface="微软雅黑" panose="020b0503020204020204" pitchFamily="34" charset="-122"/>
                <a:ea typeface="微软雅黑" panose="020b0503020204020204" pitchFamily="34" charset="-122"/>
              </a:rPr>
              <a:t>养生养老工程案例</a:t>
            </a:r>
          </a:p>
          <a:p>
            <a:pPr eaLnBrk="1" hangingPunct="1"/>
            <a:r>
              <a:rPr lang="zh-CN" altLang="ru-RU">
                <a:latin typeface="微软雅黑" panose="020b0503020204020204" pitchFamily="34" charset="-122"/>
                <a:ea typeface="微软雅黑" panose="020b0503020204020204" pitchFamily="34" charset="-122"/>
              </a:rPr>
              <a:t>社会老龄化现状</a:t>
            </a:r>
          </a:p>
          <a:p>
            <a:pPr eaLnBrk="1" hangingPunct="1"/>
            <a:r>
              <a:rPr lang="zh-CN" altLang="ru-RU">
                <a:latin typeface="微软雅黑" panose="020b0503020204020204" pitchFamily="34" charset="-122"/>
                <a:ea typeface="微软雅黑" panose="020b0503020204020204" pitchFamily="34" charset="-122"/>
              </a:rPr>
              <a:t>成都市老龄化现状</a:t>
            </a:r>
          </a:p>
          <a:p>
            <a:pPr eaLnBrk="1" hangingPunct="1"/>
            <a:r>
              <a:rPr lang="zh-CN" altLang="ru-RU">
                <a:latin typeface="微软雅黑" panose="020b0503020204020204" pitchFamily="34" charset="-122"/>
                <a:ea typeface="微软雅黑" panose="020b0503020204020204" pitchFamily="34" charset="-122"/>
              </a:rPr>
              <a:t>养生养老工程根本模式</a:t>
            </a:r>
          </a:p>
          <a:p>
            <a:pPr eaLnBrk="1" hangingPunct="1"/>
            <a:r>
              <a:rPr lang="zh-CN" altLang="ru-RU">
                <a:latin typeface="微软雅黑" panose="020b0503020204020204" pitchFamily="34" charset="-122"/>
                <a:ea typeface="微软雅黑" panose="020b0503020204020204" pitchFamily="34" charset="-122"/>
              </a:rPr>
              <a:t>养生养老房产工程swot分析</a:t>
            </a:r>
          </a:p>
          <a:p>
            <a:pPr eaLnBrk="1" hangingPunct="1"/>
            <a:r>
              <a:rPr lang="zh-CN" altLang="ru-RU">
                <a:latin typeface="微软雅黑" panose="020b0503020204020204" pitchFamily="34" charset="-122"/>
                <a:ea typeface="微软雅黑" panose="020b0503020204020204" pitchFamily="34" charset="-122"/>
              </a:rPr>
              <a:t>养生养老房产工程定位</a:t>
            </a:r>
          </a:p>
          <a:p>
            <a:pPr eaLnBrk="1" hangingPunct="1"/>
            <a:r>
              <a:rPr lang="zh-CN" altLang="ru-RU">
                <a:latin typeface="微软雅黑" panose="020b0503020204020204" pitchFamily="34" charset="-122"/>
                <a:ea typeface="微软雅黑" panose="020b0503020204020204" pitchFamily="34" charset="-122"/>
              </a:rPr>
              <a:t>养生养老房产工程赢利模式</a:t>
            </a:r>
          </a:p>
          <a:p>
            <a:pPr eaLnBrk="1" hangingPunct="1"/>
            <a:r>
              <a:rPr lang="zh-CN" altLang="ru-RU">
                <a:latin typeface="微软雅黑" panose="020b0503020204020204" pitchFamily="34" charset="-122"/>
                <a:ea typeface="微软雅黑" panose="020b0503020204020204" pitchFamily="34" charset="-122"/>
              </a:rPr>
              <a:t>养生养老房产工程营销模式</a:t>
            </a:r>
          </a:p>
          <a:p>
            <a:pPr eaLnBrk="1" hangingPunct="1"/>
            <a:r>
              <a:rPr lang="zh-CN" altLang="ru-RU">
                <a:latin typeface="微软雅黑" panose="020b0503020204020204" pitchFamily="34" charset="-122"/>
                <a:ea typeface="微软雅黑" panose="020b0503020204020204" pitchFamily="34" charset="-122"/>
              </a:rPr>
              <a:t>天颐国际生态养生文化村立项分析</a:t>
            </a:r>
          </a:p>
          <a:p>
            <a:pPr eaLnBrk="1" hangingPunct="1"/>
            <a:endParaRPr lang="zh-CN" altLang="ru-RU">
              <a:latin typeface="微软雅黑" panose="020b0503020204020204" pitchFamily="34" charset="-122"/>
              <a:ea typeface="微软雅黑" panose="020b0503020204020204" pitchFamily="34" charset="-122"/>
            </a:endParaRPr>
          </a:p>
          <a:p>
            <a:pPr eaLnBrk="1" hangingPunct="1"/>
            <a:endParaRPr lang="zh-CN" altLang="ru-RU">
              <a:latin typeface="微软雅黑" panose="020b0503020204020204" pitchFamily="34" charset="-122"/>
              <a:ea typeface="微软雅黑" panose="020b0503020204020204" pitchFamily="34" charset="-122"/>
            </a:endParaRPr>
          </a:p>
          <a:p>
            <a:pPr eaLnBrk="1" hangingPunct="1"/>
            <a:endParaRPr lang="zh-CN" altLang="ru-RU">
              <a:latin typeface="微软雅黑" panose="020b0503020204020204" pitchFamily="34" charset="-122"/>
              <a:ea typeface="微软雅黑" panose="020b0503020204020204" pitchFamily="34" charset="-122"/>
            </a:endParaRPr>
          </a:p>
        </p:txBody>
      </p:sp>
      <p:sp>
        <p:nvSpPr>
          <p:cNvPr id="2055" name="PB2"/>
          <p:cNvSpPr/>
          <p:nvPr/>
        </p:nvSpPr>
        <p:spPr>
          <a:xfrm>
            <a:off x="0" y="6839712"/>
            <a:ext cx="281353"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056" name="PageNumberTextBox2"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057" name="Rectangle 21">
            <a:extLst>
              <a:ext uri="{FF2B5EF4-FFF2-40B4-BE49-F238E27FC236}">
                <a16:creationId xmlns:a16="http://schemas.microsoft.com/office/drawing/2014/main" id="{8BD70414-DD68-3399-5D78-64052CEC9151}"/>
              </a:ext>
            </a:extLst>
          </p:cNvPr>
          <p:cNvSpPr>
            <a:spLocks noChangeArrowheads="1"/>
          </p:cNvSpPr>
          <p:nvPr>
            <p:ph type="body" idx="4294967295"/>
          </p:nvPr>
        </p:nvSpPr>
        <p:spPr>
          <a:xfrm>
            <a:off x="2209800" y="1752600"/>
            <a:ext cx="4648200" cy="1217613"/>
          </a:xfrm>
          <a:solidFill>
            <a:srgbClr val="FF9900"/>
          </a:solidFill>
          <a:ln w="57150" cap="flat" cmpd="thinThick" algn="ctr">
            <a:solidFill>
              <a:srgbClr val="009999"/>
            </a:solidFill>
            <a:miter lim="800000"/>
            <a:headEnd type="none" w="med" len="med"/>
            <a:tailEnd type="none" w="med" len="med"/>
          </a:ln>
        </p:spPr>
        <p:txBody>
          <a:bodyPr anchor="ctr" anchorCtr="1"/>
          <a:lstStyle/>
          <a:p>
            <a:pPr algn="ctr" eaLnBrk="1" hangingPunct="1">
              <a:buFontTx/>
              <a:buNone/>
            </a:pPr>
            <a:r>
              <a:rPr lang="ru-RU" altLang="zh-CN" sz="2800">
                <a:latin typeface="微软雅黑" panose="020b0503020204020204" pitchFamily="34" charset="-122"/>
                <a:ea typeface="微软雅黑" panose="020b0503020204020204" pitchFamily="34" charset="-122"/>
              </a:rPr>
              <a:t>“老吾老以及人之老，</a:t>
            </a:r>
          </a:p>
          <a:p>
            <a:pPr algn="ctr" eaLnBrk="1" hangingPunct="1">
              <a:buFontTx/>
              <a:buNone/>
            </a:pPr>
            <a:r>
              <a:rPr lang="ru-RU" altLang="zh-CN" sz="2800">
                <a:latin typeface="微软雅黑" panose="020b0503020204020204" pitchFamily="34" charset="-122"/>
                <a:ea typeface="微软雅黑" panose="020b0503020204020204" pitchFamily="34" charset="-122"/>
              </a:rPr>
              <a:t>幼吾幼以及人之幼〞 </a:t>
            </a:r>
          </a:p>
        </p:txBody>
      </p:sp>
      <p:sp>
        <p:nvSpPr>
          <p:cNvPr id="2058" name="Rectangle 22">
            <a:extLst>
              <a:ext uri="{FF2B5EF4-FFF2-40B4-BE49-F238E27FC236}">
                <a16:creationId xmlns:a16="http://schemas.microsoft.com/office/drawing/2014/main" id="{00C0769D-B942-CD4F-F6B0-5F131191E4AE}"/>
              </a:ext>
            </a:extLst>
          </p:cNvPr>
          <p:cNvSpPr>
            <a:spLocks noChangeArrowheads="1"/>
          </p:cNvSpPr>
          <p:nvPr/>
        </p:nvSpPr>
        <p:spPr bwMode="auto">
          <a:xfrm rot="10800000" flipV="1">
            <a:off x="1825625" y="3733800"/>
            <a:ext cx="52625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eaLnBrk="1" hangingPunct="1"/>
            <a:r>
              <a:rPr lang="ru-RU" altLang="zh-CN" sz="1200">
                <a:ea typeface="宋体" panose="02010600030101010101" pitchFamily="2" charset="-122"/>
              </a:rPr>
              <a:t>“在赡养孝敬自己的长辈时不应忘记其他与自己没有亲缘关系的老人。</a:t>
            </a:r>
          </a:p>
          <a:p>
            <a:pPr algn="ctr" eaLnBrk="1" hangingPunct="1"/>
            <a:r>
              <a:rPr lang="ru-RU" altLang="zh-CN" sz="1200">
                <a:ea typeface="宋体" panose="02010600030101010101" pitchFamily="2" charset="-122"/>
              </a:rPr>
              <a:t>在抚养教育自己的小辈时不应忘记其他与自己没有血缘关系的小孩。〞 </a:t>
            </a:r>
          </a:p>
        </p:txBody>
      </p:sp>
      <p:sp>
        <p:nvSpPr>
          <p:cNvPr id="2059" name="PB3"/>
          <p:cNvSpPr/>
          <p:nvPr/>
        </p:nvSpPr>
        <p:spPr>
          <a:xfrm>
            <a:off x="0" y="6839712"/>
            <a:ext cx="42203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060" name="PageNumberTextBox3"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061" name="Rectangle 25">
            <a:extLst>
              <a:ext uri="{FF2B5EF4-FFF2-40B4-BE49-F238E27FC236}">
                <a16:creationId xmlns:a16="http://schemas.microsoft.com/office/drawing/2014/main" id="{4167E51F-E69B-358E-E49F-85554B223EB9}"/>
              </a:ext>
            </a:extLst>
          </p:cNvPr>
          <p:cNvSpPr>
            <a:spLocks noChangeArrowheads="1"/>
          </p:cNvSpPr>
          <p:nvPr>
            <p:ph type="title" idx="4294967295"/>
          </p:nvPr>
        </p:nvSpPr>
        <p:spPr>
          <a:xfrm>
            <a:off x="609600" y="838200"/>
            <a:ext cx="8229600" cy="1143000"/>
          </a:xfrm>
        </p:spPr>
        <p:txBody>
          <a:bodyPr/>
          <a:lstStyle/>
          <a:p>
            <a:pPr eaLnBrk="1" hangingPunct="1"/>
            <a:r>
              <a:rPr lang="zh-CN" altLang="ru-RU" b="1">
                <a:solidFill>
                  <a:schemeClr val="tx1"/>
                </a:solidFill>
              </a:rPr>
              <a:t>国家“十二五〞规划提出</a:t>
            </a:r>
          </a:p>
        </p:txBody>
      </p:sp>
      <p:sp>
        <p:nvSpPr>
          <p:cNvPr id="2062" name="Rectangle 26">
            <a:extLst>
              <a:ext uri="{FF2B5EF4-FFF2-40B4-BE49-F238E27FC236}">
                <a16:creationId xmlns:a16="http://schemas.microsoft.com/office/drawing/2014/main" id="{F53D9E9D-8BE0-9E4C-AFC5-AB2D181A59E6}"/>
              </a:ext>
            </a:extLst>
          </p:cNvPr>
          <p:cNvSpPr>
            <a:spLocks noChangeArrowheads="1"/>
          </p:cNvSpPr>
          <p:nvPr>
            <p:ph type="body" idx="4294967295"/>
          </p:nvPr>
        </p:nvSpPr>
        <p:spPr>
          <a:xfrm>
            <a:off x="1295400" y="2592388"/>
            <a:ext cx="6629400" cy="1827212"/>
          </a:xfrm>
          <a:ln w="57150" cap="flat" cmpd="thinThick" algn="ctr">
            <a:solidFill>
              <a:srgbClr val="009999"/>
            </a:solidFill>
            <a:miter lim="800000"/>
            <a:headEnd type="none" w="med" len="med"/>
            <a:tailEnd type="none" w="med" len="med"/>
          </a:ln>
          <a:extLst>
            <a:ext uri="{909E8E84-426E-40DD-AFC4-6F175D3DCCD1}">
              <a14:hiddenFill xmlns:a14="http://schemas.microsoft.com/office/drawing/2010/main">
                <a:solidFill>
                  <a:srgbClr val="FF3300"/>
                </a:solidFill>
              </a14:hiddenFill>
            </a:ext>
          </a:extLst>
        </p:spPr>
        <p:txBody>
          <a:bodyPr anchor="ctr" anchorCtr="1"/>
          <a:lstStyle/>
          <a:p>
            <a:pPr algn="ctr" eaLnBrk="1" hangingPunct="1">
              <a:buFontTx/>
              <a:buNone/>
            </a:pPr>
            <a:r>
              <a:rPr lang="ru-RU" altLang="zh-CN" sz="2400">
                <a:solidFill>
                  <a:srgbClr val="FF3300"/>
                </a:solidFill>
                <a:ea typeface="微软雅黑" panose="020b0503020204020204" pitchFamily="34" charset="-122"/>
              </a:rPr>
              <a:t>“积极应对人口老龄化，注重发挥家庭和社区功能，优先开展社会养老效劳，培育壮大老龄效劳事业和产业〞</a:t>
            </a:r>
          </a:p>
        </p:txBody>
      </p:sp>
      <p:sp>
        <p:nvSpPr>
          <p:cNvPr id="2063" name="PB4"/>
          <p:cNvSpPr/>
          <p:nvPr/>
        </p:nvSpPr>
        <p:spPr>
          <a:xfrm>
            <a:off x="0" y="6839712"/>
            <a:ext cx="56270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064" name="PageNumberTextBox4"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065" name="Rectangle 29">
            <a:extLst>
              <a:ext uri="{FF2B5EF4-FFF2-40B4-BE49-F238E27FC236}">
                <a16:creationId xmlns:a16="http://schemas.microsoft.com/office/drawing/2014/main" id="{E58C9CEF-B738-08C8-0241-4175BC5E4FED}"/>
              </a:ext>
            </a:extLst>
          </p:cNvPr>
          <p:cNvSpPr>
            <a:spLocks noChangeArrowheads="1"/>
          </p:cNvSpPr>
          <p:nvPr>
            <p:ph type="title" idx="4294967295"/>
          </p:nvPr>
        </p:nvSpPr>
        <p:spPr>
          <a:xfrm>
            <a:off x="1143000" y="1828800"/>
            <a:ext cx="6858000" cy="2743200"/>
          </a:xfrm>
        </p:spPr>
        <p:txBody>
          <a:bodyPr/>
          <a:lstStyle/>
          <a:p>
            <a:pPr eaLnBrk="1" hangingPunct="1"/>
            <a:r>
              <a:rPr lang="zh-CN" altLang="ru-RU" sz="2400"/>
              <a:t>近些年，房产市场风起云涌，竞相攻城略地大显身手，真金白银赚得盆满钵满；但任何事都不可能一直兴盛，如今调控政策接二连三的出台，也让市场充满寒意，特别是各地“限购令〞相继出台，更是让市场仿佛渐入冬天的前夜</a:t>
            </a:r>
            <a:br>
              <a:rPr lang="zh-CN" altLang="ru-RU" sz="2400"/>
            </a:br>
            <a:r>
              <a:rPr lang="zh-CN" altLang="ru-RU" sz="2400"/>
              <a:t>……</a:t>
            </a:r>
          </a:p>
        </p:txBody>
      </p:sp>
      <p:sp>
        <p:nvSpPr>
          <p:cNvPr id="2066" name="Rectangle 30">
            <a:extLst>
              <a:ext uri="{FF2B5EF4-FFF2-40B4-BE49-F238E27FC236}">
                <a16:creationId xmlns:a16="http://schemas.microsoft.com/office/drawing/2014/main" id="{4F662CCE-2F74-4063-3303-46622C258EF8}"/>
              </a:ext>
            </a:extLst>
          </p:cNvPr>
          <p:cNvSpPr>
            <a:spLocks noChangeArrowheads="1"/>
          </p:cNvSpPr>
          <p:nvPr/>
        </p:nvSpPr>
        <p:spPr bwMode="auto">
          <a:xfrm>
            <a:off x="914400" y="1371600"/>
            <a:ext cx="7315200" cy="3581400"/>
          </a:xfrm>
          <a:prstGeom prst="rect">
            <a:avLst/>
          </a:prstGeom>
          <a:noFill/>
          <a:ln w="57150" cap="flat" cmpd="thickThin" algn="ctr">
            <a:solidFill>
              <a:srgbClr val="009999"/>
            </a:solidFill>
            <a:prstDash val="solid"/>
            <a:miter lim="800000"/>
            <a:headEnd type="none" w="med" len="med"/>
            <a:tailEnd type="none" w="med" len="med"/>
          </a:ln>
          <a:extLst>
            <a:ext uri="{909E8E84-426E-40DD-AFC4-6F175D3DCCD1}">
              <a14:hiddenFill xmlns:a14="http://schemas.microsoft.com/office/drawing/2010/main">
                <a:solidFill>
                  <a:schemeClr val="accent1"/>
                </a:solidFill>
              </a14:hiddenFill>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067" name="PB5"/>
          <p:cNvSpPr/>
          <p:nvPr/>
        </p:nvSpPr>
        <p:spPr>
          <a:xfrm>
            <a:off x="0" y="6839712"/>
            <a:ext cx="70338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068" name="PageNumberTextBox5"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069" name="Rectangle 33">
            <a:extLst>
              <a:ext uri="{FF2B5EF4-FFF2-40B4-BE49-F238E27FC236}">
                <a16:creationId xmlns:a16="http://schemas.microsoft.com/office/drawing/2014/main" id="{101970B3-EB4E-0277-F25B-491CA179E01B}"/>
              </a:ext>
            </a:extLst>
          </p:cNvPr>
          <p:cNvSpPr>
            <a:spLocks noChangeArrowheads="1"/>
          </p:cNvSpPr>
          <p:nvPr>
            <p:ph type="title" idx="4294967295"/>
          </p:nvPr>
        </p:nvSpPr>
        <p:spPr>
          <a:xfrm>
            <a:off x="609600" y="76200"/>
            <a:ext cx="8229600" cy="1143000"/>
          </a:xfrm>
        </p:spPr>
        <p:txBody>
          <a:bodyPr/>
          <a:lstStyle/>
          <a:p>
            <a:pPr eaLnBrk="1" hangingPunct="1"/>
            <a:r>
              <a:rPr lang="zh-CN" altLang="ru-RU" b="1">
                <a:solidFill>
                  <a:srgbClr val="FF3300"/>
                </a:solidFill>
              </a:rPr>
              <a:t>然市场如何开展？？？</a:t>
            </a:r>
          </a:p>
        </p:txBody>
      </p:sp>
      <p:sp>
        <p:nvSpPr>
          <p:cNvPr id="2070" name="Rectangle 34">
            <a:extLst>
              <a:ext uri="{FF2B5EF4-FFF2-40B4-BE49-F238E27FC236}">
                <a16:creationId xmlns:a16="http://schemas.microsoft.com/office/drawing/2014/main" id="{65E6ABE0-C658-2B7A-47F7-82EE2D648762}"/>
              </a:ext>
            </a:extLst>
          </p:cNvPr>
          <p:cNvSpPr>
            <a:spLocks noChangeArrowheads="1"/>
          </p:cNvSpPr>
          <p:nvPr>
            <p:ph type="body" idx="4294967295"/>
          </p:nvPr>
        </p:nvSpPr>
        <p:spPr>
          <a:xfrm>
            <a:off x="1371600" y="1373188"/>
            <a:ext cx="6172200" cy="2770187"/>
          </a:xfrm>
          <a:solidFill>
            <a:srgbClr val="FF9900"/>
          </a:solidFill>
          <a:ln w="57150" cap="flat" cmpd="thinThick" algn="ctr">
            <a:solidFill>
              <a:srgbClr val="009999"/>
            </a:solidFill>
            <a:miter lim="800000"/>
            <a:headEnd type="none" w="med" len="med"/>
            <a:tailEnd type="none" w="med" len="med"/>
          </a:ln>
        </p:spPr>
        <p:txBody>
          <a:bodyPr anchor="ctr" anchorCtr="1"/>
          <a:lstStyle/>
          <a:p>
            <a:pPr algn="ctr" eaLnBrk="1" hangingPunct="1">
              <a:buFontTx/>
              <a:buNone/>
            </a:pPr>
            <a:r>
              <a:rPr lang="zh-CN" altLang="ru-RU" sz="2400">
                <a:ea typeface="微软雅黑" panose="020b0503020204020204" pitchFamily="34" charset="-122"/>
              </a:rPr>
              <a:t>商业地产</a:t>
            </a:r>
          </a:p>
          <a:p>
            <a:pPr algn="ctr" eaLnBrk="1" hangingPunct="1">
              <a:buFontTx/>
              <a:buNone/>
            </a:pPr>
            <a:r>
              <a:rPr lang="zh-CN" altLang="ru-RU" sz="2400">
                <a:ea typeface="微软雅黑" panose="020b0503020204020204" pitchFamily="34" charset="-122"/>
              </a:rPr>
              <a:t>旅游地产</a:t>
            </a:r>
          </a:p>
          <a:p>
            <a:pPr algn="ctr" eaLnBrk="1" hangingPunct="1">
              <a:buFontTx/>
              <a:buNone/>
            </a:pPr>
            <a:r>
              <a:rPr lang="zh-CN" altLang="ru-RU" sz="2400">
                <a:ea typeface="微软雅黑" panose="020b0503020204020204" pitchFamily="34" charset="-122"/>
              </a:rPr>
              <a:t>城市综合体</a:t>
            </a:r>
          </a:p>
          <a:p>
            <a:pPr algn="ctr" eaLnBrk="1" hangingPunct="1">
              <a:buFontTx/>
              <a:buNone/>
            </a:pPr>
            <a:r>
              <a:rPr lang="zh-CN" altLang="ru-RU" sz="2400">
                <a:ea typeface="微软雅黑" panose="020b0503020204020204" pitchFamily="34" charset="-122"/>
              </a:rPr>
              <a:t>老年地产</a:t>
            </a:r>
          </a:p>
          <a:p>
            <a:pPr algn="ctr" eaLnBrk="1" hangingPunct="1">
              <a:buFontTx/>
              <a:buNone/>
            </a:pPr>
            <a:r>
              <a:rPr lang="zh-CN" altLang="ru-RU" sz="2400">
                <a:ea typeface="微软雅黑" panose="020b0503020204020204" pitchFamily="34" charset="-122"/>
              </a:rPr>
              <a:t>养生养老地产</a:t>
            </a:r>
          </a:p>
          <a:p>
            <a:pPr algn="ctr" eaLnBrk="1" hangingPunct="1">
              <a:buFontTx/>
              <a:buNone/>
            </a:pPr>
            <a:r>
              <a:rPr lang="ru-RU" altLang="zh-CN" sz="2400"/>
              <a:t>……</a:t>
            </a:r>
          </a:p>
        </p:txBody>
      </p:sp>
      <p:sp>
        <p:nvSpPr>
          <p:cNvPr id="2071" name="Rectangle 35">
            <a:extLst>
              <a:ext uri="{FF2B5EF4-FFF2-40B4-BE49-F238E27FC236}">
                <a16:creationId xmlns:a16="http://schemas.microsoft.com/office/drawing/2014/main" id="{B640C98D-9163-F213-9DA6-FE6814B811FD}"/>
              </a:ext>
            </a:extLst>
          </p:cNvPr>
          <p:cNvSpPr>
            <a:spLocks noChangeArrowheads="1"/>
          </p:cNvSpPr>
          <p:nvPr/>
        </p:nvSpPr>
        <p:spPr bwMode="auto">
          <a:xfrm>
            <a:off x="1066800" y="4800600"/>
            <a:ext cx="7391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2400" b="1">
                <a:ea typeface="宋体" panose="02010600030101010101" pitchFamily="2" charset="-122"/>
              </a:rPr>
              <a:t>市场前景？模式优劣？运营管理</a:t>
            </a:r>
            <a:r>
              <a:rPr lang="ru-RU" altLang="zh-CN" sz="2400" b="1">
                <a:ea typeface="宋体" panose="02010600030101010101" pitchFamily="2" charset="-122"/>
              </a:rPr>
              <a:t>?</a:t>
            </a:r>
          </a:p>
          <a:p>
            <a:pPr eaLnBrk="1" hangingPunct="1"/>
            <a:r>
              <a:rPr lang="ru-RU" altLang="zh-CN" sz="2400" b="1">
                <a:ea typeface="宋体" panose="02010600030101010101" pitchFamily="2" charset="-122"/>
              </a:rPr>
              <a:t>                                                    ……</a:t>
            </a:r>
            <a:r>
              <a:rPr lang="zh-CN" altLang="ru-RU" sz="2400" b="1">
                <a:ea typeface="宋体" panose="02010600030101010101" pitchFamily="2" charset="-122"/>
              </a:rPr>
              <a:t>异常困惑！！！</a:t>
            </a:r>
          </a:p>
        </p:txBody>
      </p:sp>
      <p:sp>
        <p:nvSpPr>
          <p:cNvPr id="2072" name="PB6"/>
          <p:cNvSpPr/>
          <p:nvPr/>
        </p:nvSpPr>
        <p:spPr>
          <a:xfrm>
            <a:off x="0" y="6839712"/>
            <a:ext cx="84406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073" name="PageNumberTextBox6"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074" name="New shape">
            <a:extLst>
              <a:ext uri="{FF2B5EF4-FFF2-40B4-BE49-F238E27FC236}">
                <a16:creationId xmlns:a16="http://schemas.microsoft.com/office/drawing/2014/main" id="{1BD8F285-9E32-998F-CFB1-62F93CDB32A3}"/>
              </a:ext>
            </a:extLst>
          </p:cNvPr>
          <p:cNvSpPr>
            <a:spLocks noChangeArrowheads="1"/>
          </p:cNvSpPr>
          <p:nvPr/>
        </p:nvSpPr>
        <p:spPr bwMode="auto">
          <a:xfrm>
            <a:off x="0" y="0"/>
            <a:ext cx="9144000" cy="6858000"/>
          </a:xfrm>
          <a:prstGeom prst="rect">
            <a:avLst/>
          </a:prstGeom>
          <a:solidFill>
            <a:srgbClr val="BBE0E3"/>
          </a:solidFill>
          <a:ln w="25400" cap="flat" algn="ctr">
            <a:solidFill>
              <a:srgbClr val="89A4A7"/>
            </a:solidFill>
            <a:prstDash val="solid"/>
            <a:round/>
            <a:headEnd type="none" w="med" len="med"/>
            <a:tailEnd type="none" w="med" len="med"/>
          </a:ln>
        </p:spPr>
        <p:txBody>
          <a:bodyPr anchor="ct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pPr eaLnBrk="0" hangingPunct="0"/>
            <a:r>
              <a:rPr lang="zh-CN" altLang="ru-RU" sz="1200">
                <a:solidFill>
                  <a:srgbClr val="000000"/>
                </a:solidFill>
              </a:rPr>
              <a:t>提供全方位的老年养生看护护理、日常家政效劳，日常养生活动开展配合</a:t>
            </a:r>
          </a:p>
          <a:p>
            <a:pPr eaLnBrk="0" hangingPunct="0"/>
            <a:r>
              <a:rPr lang="ru-RU" altLang="zh-CN" sz="1200">
                <a:solidFill>
                  <a:srgbClr val="000000"/>
                </a:solidFill>
              </a:rPr>
              <a:t>1</a:t>
            </a:r>
            <a:r>
              <a:rPr lang="zh-CN" altLang="ru-RU" sz="1200">
                <a:solidFill>
                  <a:srgbClr val="000000"/>
                </a:solidFill>
              </a:rPr>
              <a:t>、能极大缓解当地老年养老床位紧张的状况，替当地政府分忧、为老龄人人谋福；</a:t>
            </a:r>
          </a:p>
          <a:p>
            <a:pPr eaLnBrk="0" hangingPunct="0"/>
            <a:r>
              <a:rPr lang="zh-CN" altLang="ru-RU" sz="1200">
                <a:solidFill>
                  <a:srgbClr val="000000"/>
                </a:solidFill>
              </a:rPr>
              <a:t>该公司总投资估计到达</a:t>
            </a:r>
            <a:r>
              <a:rPr lang="ru-RU" altLang="zh-CN" sz="1200">
                <a:solidFill>
                  <a:srgbClr val="000000"/>
                </a:solidFill>
              </a:rPr>
              <a:t>2300</a:t>
            </a:r>
            <a:r>
              <a:rPr lang="zh-CN" altLang="ru-RU" sz="1200">
                <a:solidFill>
                  <a:srgbClr val="000000"/>
                </a:solidFill>
              </a:rPr>
              <a:t>万美元。</a:t>
            </a:r>
          </a:p>
          <a:p>
            <a:pPr eaLnBrk="0" hangingPunct="0"/>
            <a:r>
              <a:rPr lang="zh-CN" altLang="ru-RU" sz="1200">
                <a:solidFill>
                  <a:srgbClr val="000000"/>
                </a:solidFill>
              </a:rPr>
              <a:t>现阶段养生养老根本模式</a:t>
            </a:r>
          </a:p>
          <a:p>
            <a:pPr eaLnBrk="0" hangingPunct="0"/>
            <a:r>
              <a:rPr lang="zh-CN" altLang="ru-RU" sz="1200">
                <a:solidFill>
                  <a:srgbClr val="000000"/>
                </a:solidFill>
              </a:rPr>
              <a:t>特别为有中、高端养生养老需求的群体度身定做。</a:t>
            </a:r>
          </a:p>
          <a:p>
            <a:pPr eaLnBrk="0" hangingPunct="0"/>
            <a:r>
              <a:rPr lang="zh-CN" altLang="ru-RU" sz="1200">
                <a:solidFill>
                  <a:srgbClr val="000000"/>
                </a:solidFill>
              </a:rPr>
              <a:t>成都市</a:t>
            </a:r>
            <a:r>
              <a:rPr lang="ru-RU" altLang="zh-CN" sz="1200">
                <a:solidFill>
                  <a:srgbClr val="000000"/>
                </a:solidFill>
              </a:rPr>
              <a:t>2021</a:t>
            </a:r>
            <a:r>
              <a:rPr lang="zh-CN" altLang="ru-RU" sz="1200">
                <a:solidFill>
                  <a:srgbClr val="000000"/>
                </a:solidFill>
              </a:rPr>
              <a:t>年老年人口信息和老龄事业开展状况报告显示，截止期为</a:t>
            </a:r>
            <a:r>
              <a:rPr lang="ru-RU" altLang="zh-CN" sz="1200">
                <a:solidFill>
                  <a:srgbClr val="000000"/>
                </a:solidFill>
              </a:rPr>
              <a:t>2021</a:t>
            </a:r>
            <a:r>
              <a:rPr lang="zh-CN" altLang="ru-RU" sz="1200">
                <a:solidFill>
                  <a:srgbClr val="000000"/>
                </a:solidFill>
              </a:rPr>
              <a:t>年</a:t>
            </a:r>
            <a:r>
              <a:rPr lang="ru-RU" altLang="zh-CN" sz="1200">
                <a:solidFill>
                  <a:srgbClr val="000000"/>
                </a:solidFill>
              </a:rPr>
              <a:t>12</a:t>
            </a:r>
            <a:r>
              <a:rPr lang="zh-CN" altLang="ru-RU" sz="1200">
                <a:solidFill>
                  <a:srgbClr val="000000"/>
                </a:solidFill>
              </a:rPr>
              <a:t>月</a:t>
            </a:r>
            <a:r>
              <a:rPr lang="ru-RU" altLang="zh-CN" sz="1200">
                <a:solidFill>
                  <a:srgbClr val="000000"/>
                </a:solidFill>
              </a:rPr>
              <a:t>31</a:t>
            </a:r>
            <a:r>
              <a:rPr lang="zh-CN" altLang="ru-RU" sz="1200">
                <a:solidFill>
                  <a:srgbClr val="000000"/>
                </a:solidFill>
              </a:rPr>
              <a:t>日</a:t>
            </a:r>
          </a:p>
          <a:p>
            <a:pPr eaLnBrk="0" hangingPunct="0"/>
            <a:r>
              <a:rPr lang="zh-CN" altLang="ru-RU" sz="1200">
                <a:solidFill>
                  <a:srgbClr val="000000"/>
                </a:solidFill>
              </a:rPr>
              <a:t>通过销售养生别墅、养生公寓、养生酒店入住权、使用权开展会员获取会籍。</a:t>
            </a:r>
          </a:p>
          <a:p>
            <a:pPr eaLnBrk="0" hangingPunct="0"/>
            <a:r>
              <a:rPr lang="zh-CN" altLang="ru-RU" sz="1200">
                <a:solidFill>
                  <a:srgbClr val="000000"/>
                </a:solidFill>
              </a:rPr>
              <a:t>农家乐公寓“城仙居</a:t>
            </a:r>
            <a:r>
              <a:rPr lang="ru-RU" altLang="zh-CN" sz="1200">
                <a:solidFill>
                  <a:srgbClr val="000000"/>
                </a:solidFill>
              </a:rPr>
              <a:t>〞</a:t>
            </a:r>
            <a:r>
              <a:rPr lang="zh-CN" altLang="ru-RU" sz="1200">
                <a:solidFill>
                  <a:srgbClr val="000000"/>
                </a:solidFill>
              </a:rPr>
              <a:t>，是浙江联众乡村资源开发在浙江临安兴建的新型养老模式。</a:t>
            </a:r>
          </a:p>
          <a:p>
            <a:pPr eaLnBrk="0" hangingPunct="0"/>
            <a:r>
              <a:rPr lang="zh-CN" altLang="ru-RU" sz="1200">
                <a:solidFill>
                  <a:srgbClr val="000000"/>
                </a:solidFill>
              </a:rPr>
              <a:t>云南金曦</a:t>
            </a:r>
            <a:r>
              <a:rPr lang="ru-RU" altLang="zh-CN" sz="1200">
                <a:solidFill>
                  <a:srgbClr val="000000"/>
                </a:solidFill>
              </a:rPr>
              <a:t>〔</a:t>
            </a:r>
            <a:r>
              <a:rPr lang="zh-CN" altLang="ru-RU" sz="1200">
                <a:solidFill>
                  <a:srgbClr val="000000"/>
                </a:solidFill>
              </a:rPr>
              <a:t>国际</a:t>
            </a:r>
            <a:r>
              <a:rPr lang="ru-RU" altLang="zh-CN" sz="1200">
                <a:solidFill>
                  <a:srgbClr val="000000"/>
                </a:solidFill>
              </a:rPr>
              <a:t>〕</a:t>
            </a:r>
            <a:r>
              <a:rPr lang="zh-CN" altLang="ru-RU" sz="1200">
                <a:solidFill>
                  <a:srgbClr val="000000"/>
                </a:solidFill>
              </a:rPr>
              <a:t>老年俱乐部斥资</a:t>
            </a:r>
            <a:r>
              <a:rPr lang="ru-RU" altLang="zh-CN" sz="1200">
                <a:solidFill>
                  <a:srgbClr val="000000"/>
                </a:solidFill>
              </a:rPr>
              <a:t>1.</a:t>
            </a:r>
          </a:p>
          <a:p>
            <a:pPr eaLnBrk="0" hangingPunct="0"/>
            <a:r>
              <a:rPr lang="zh-CN" altLang="ru-RU" sz="1200">
                <a:solidFill>
                  <a:srgbClr val="000000"/>
                </a:solidFill>
              </a:rPr>
              <a:t>青白江区  青白江区老年中心</a:t>
            </a:r>
          </a:p>
        </p:txBody>
      </p:sp>
      <p:pic>
        <p:nvPicPr>
          <p:cNvPr id="2075" name="New picture">
            <a:extLst>
              <a:ext uri="{FF2B5EF4-FFF2-40B4-BE49-F238E27FC236}">
                <a16:creationId xmlns:a16="http://schemas.microsoft.com/office/drawing/2014/main" id="{3A1BEDEE-7F2C-56F9-F2FC-6638B33C0ECB}"/>
              </a:ext>
            </a:extLst>
          </p:cNvPr>
          <p:cNvPicPr preferRelativeResize="0">
            <a:picLocks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76" name="Rectangle 38">
            <a:extLst>
              <a:ext uri="{FF2B5EF4-FFF2-40B4-BE49-F238E27FC236}">
                <a16:creationId xmlns:a16="http://schemas.microsoft.com/office/drawing/2014/main" id="{E8FA159A-1DFF-6D73-B8AF-DF252C193070}"/>
              </a:ext>
            </a:extLst>
          </p:cNvPr>
          <p:cNvSpPr>
            <a:spLocks noChangeArrowheads="1"/>
          </p:cNvSpPr>
          <p:nvPr>
            <p:ph type="title" idx="4294967295"/>
          </p:nvPr>
        </p:nvSpPr>
        <p:spPr>
          <a:xfrm>
            <a:off x="533400" y="2209800"/>
            <a:ext cx="8077200" cy="1371600"/>
          </a:xfrm>
          <a:ln w="57150" cap="flat" cmpd="thinThick" algn="ctr">
            <a:solidFill>
              <a:srgbClr val="FF3300"/>
            </a:solidFill>
            <a:miter lim="800000"/>
            <a:headEnd type="none" w="med" len="med"/>
            <a:tailEnd type="none" w="med" len="med"/>
          </a:ln>
          <a:extLst>
            <a:ext uri="{909E8E84-426E-40DD-AFC4-6F175D3DCCD1}">
              <a14:hiddenFill xmlns:a14="http://schemas.microsoft.com/office/drawing/2010/main">
                <a:solidFill>
                  <a:srgbClr val="FF3300"/>
                </a:solidFill>
              </a14:hiddenFill>
            </a:ext>
          </a:extLst>
        </p:spPr>
        <p:txBody>
          <a:bodyPr/>
          <a:lstStyle/>
          <a:p>
            <a:pPr eaLnBrk="1" hangingPunct="1"/>
            <a:r>
              <a:rPr lang="zh-CN" altLang="ru-RU" sz="3200">
                <a:ea typeface="微软雅黑" panose="020b0503020204020204" pitchFamily="34" charset="-122"/>
              </a:rPr>
              <a:t>占先机者，得优势</a:t>
            </a:r>
            <a:br>
              <a:rPr lang="zh-CN" altLang="ru-RU" sz="3200">
                <a:ea typeface="微软雅黑" panose="020b0503020204020204" pitchFamily="34" charset="-122"/>
              </a:rPr>
            </a:br>
            <a:r>
              <a:rPr lang="zh-CN" altLang="ru-RU" sz="3200">
                <a:ea typeface="微软雅黑" panose="020b0503020204020204" pitchFamily="34" charset="-122"/>
              </a:rPr>
              <a:t>顺时势者，得开展</a:t>
            </a:r>
          </a:p>
        </p:txBody>
      </p:sp>
      <p:sp>
        <p:nvSpPr>
          <p:cNvPr id="2077" name="PB7"/>
          <p:cNvSpPr/>
          <p:nvPr/>
        </p:nvSpPr>
        <p:spPr>
          <a:xfrm>
            <a:off x="0" y="6839712"/>
            <a:ext cx="98473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078" name="PageNumberTextBox7"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079" name="Rectangle 41">
            <a:extLst>
              <a:ext uri="{FF2B5EF4-FFF2-40B4-BE49-F238E27FC236}">
                <a16:creationId xmlns:a16="http://schemas.microsoft.com/office/drawing/2014/main" id="{EF05B546-34C6-8389-73D1-3B7AE9129DC2}"/>
              </a:ext>
            </a:extLst>
          </p:cNvPr>
          <p:cNvSpPr>
            <a:spLocks noChangeArrowheads="1"/>
          </p:cNvSpPr>
          <p:nvPr>
            <p:ph type="title" idx="4294967295"/>
          </p:nvPr>
        </p:nvSpPr>
        <p:spPr>
          <a:xfrm>
            <a:off x="457200" y="2514600"/>
            <a:ext cx="8153400" cy="1219200"/>
          </a:xfrm>
        </p:spPr>
        <p:txBody>
          <a:bodyPr/>
          <a:lstStyle/>
          <a:p>
            <a:pPr eaLnBrk="1" hangingPunct="1"/>
            <a:r>
              <a:rPr lang="zh-CN" altLang="ru-RU" sz="3200" b="1" u="sng">
                <a:solidFill>
                  <a:srgbClr val="FF3300"/>
                </a:solidFill>
                <a:latin typeface="宋体" panose="02010600030101010101" pitchFamily="2" charset="-122"/>
              </a:rPr>
              <a:t>先机   </a:t>
            </a:r>
            <a:r>
              <a:rPr lang="zh-CN" altLang="ru-RU" sz="3200" b="1" u="sng">
                <a:solidFill>
                  <a:schemeClr val="tx1"/>
                </a:solidFill>
                <a:latin typeface="宋体" panose="02010600030101010101" pitchFamily="2" charset="-122"/>
              </a:rPr>
              <a:t>时势</a:t>
            </a:r>
          </a:p>
        </p:txBody>
      </p:sp>
      <p:sp>
        <p:nvSpPr>
          <p:cNvPr id="2080" name="Rectangle 42">
            <a:extLst>
              <a:ext uri="{FF2B5EF4-FFF2-40B4-BE49-F238E27FC236}">
                <a16:creationId xmlns:a16="http://schemas.microsoft.com/office/drawing/2014/main" id="{0A2A9A3E-1327-7739-7A85-2AFC4FD675E4}"/>
              </a:ext>
            </a:extLst>
          </p:cNvPr>
          <p:cNvSpPr>
            <a:spLocks noChangeArrowheads="1"/>
          </p:cNvSpPr>
          <p:nvPr>
            <p:ph type="body" idx="4294967295"/>
          </p:nvPr>
        </p:nvSpPr>
        <p:spPr>
          <a:xfrm>
            <a:off x="457200" y="1295400"/>
            <a:ext cx="8229600" cy="838200"/>
          </a:xfrm>
          <a:solidFill>
            <a:srgbClr val="FF9900"/>
          </a:solidFill>
          <a:ln w="57150" cap="flat" cmpd="thickThin" algn="ctr">
            <a:solidFill>
              <a:srgbClr val="009999"/>
            </a:solidFill>
            <a:miter lim="800000"/>
            <a:headEnd type="none" w="med" len="med"/>
            <a:tailEnd type="none" w="med" len="med"/>
          </a:ln>
        </p:spPr>
        <p:txBody>
          <a:bodyPr anchor="ctr" anchorCtr="1"/>
          <a:lstStyle/>
          <a:p>
            <a:pPr eaLnBrk="1" hangingPunct="1">
              <a:buFontTx/>
              <a:buNone/>
            </a:pPr>
            <a:r>
              <a:rPr lang="zh-CN" altLang="ru-RU">
                <a:latin typeface="微软雅黑" panose="020b0503020204020204" pitchFamily="34" charset="-122"/>
                <a:ea typeface="微软雅黑" panose="020b0503020204020204" pitchFamily="34" charset="-122"/>
              </a:rPr>
              <a:t>我国老龄化社会，城市老龄化已很严峻，急需民间资本进入养生养老产业开展</a:t>
            </a:r>
          </a:p>
        </p:txBody>
      </p:sp>
      <p:sp>
        <p:nvSpPr>
          <p:cNvPr id="2081" name="Rectangle 43">
            <a:extLst>
              <a:ext uri="{FF2B5EF4-FFF2-40B4-BE49-F238E27FC236}">
                <a16:creationId xmlns:a16="http://schemas.microsoft.com/office/drawing/2014/main" id="{AA8F5C39-3724-D9B4-249A-7FAACADCC473}"/>
              </a:ext>
            </a:extLst>
          </p:cNvPr>
          <p:cNvSpPr>
            <a:spLocks noChangeArrowheads="1"/>
          </p:cNvSpPr>
          <p:nvPr/>
        </p:nvSpPr>
        <p:spPr bwMode="auto">
          <a:xfrm>
            <a:off x="457200" y="3962400"/>
            <a:ext cx="8229600" cy="838200"/>
          </a:xfrm>
          <a:prstGeom prst="rect">
            <a:avLst/>
          </a:prstGeom>
          <a:solidFill>
            <a:srgbClr val="FF9900"/>
          </a:solidFill>
          <a:ln w="57150" cap="flat" cmpd="thinThick" algn="ctr">
            <a:solidFill>
              <a:srgbClr val="009999"/>
            </a:solidFill>
            <a:prstDash val="solid"/>
            <a:miter lim="800000"/>
            <a:headEnd type="none" w="med" len="med"/>
            <a:tailEnd type="none" w="med" len="med"/>
          </a:ln>
        </p:spPr>
        <p:txBody>
          <a:bodyPr anchor="ctr" anchorCtr="1"/>
          <a:lstStyle>
            <a:defPPr>
              <a:defRPr lang="ru-RU"/>
            </a:defPPr>
            <a:lvl1pPr marL="342900" indent="-342900" algn="l" rtl="0" eaLnBrk="0" fontAlgn="base" hangingPunct="0">
              <a:spcBef>
                <a:spcPct val="20000"/>
              </a:spcBef>
              <a:spcAft>
                <a:spcPct val="0"/>
              </a:spcAft>
              <a:buSzTx/>
              <a:buChar char="•"/>
              <a:defRPr sz="14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SzTx/>
              <a:buChar char="–"/>
              <a:defRPr sz="14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SzTx/>
              <a:buChar char="•"/>
              <a:defRPr sz="14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SzTx/>
              <a:buChar char="–"/>
              <a:defRPr sz="14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SzTx/>
              <a:buChar char="»"/>
              <a:defRPr sz="1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SzTx/>
              <a:buChar char="»"/>
              <a:defRPr sz="1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SzTx/>
              <a:buChar char="»"/>
              <a:defRPr sz="1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SzTx/>
              <a:buChar char="»"/>
              <a:defRPr sz="1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SzTx/>
              <a:buChar char="»"/>
              <a:defRPr sz="1400" kern="1200">
                <a:solidFill>
                  <a:schemeClr val="tx1"/>
                </a:solidFill>
                <a:latin typeface="Arial" pitchFamily="34" charset="0"/>
                <a:ea typeface="宋体" panose="02010600030101010101" pitchFamily="2" charset="-122"/>
                <a:cs typeface="+mn-cs"/>
              </a:defRPr>
            </a:lvl9pPr>
          </a:lstStyle>
          <a:p>
            <a:pPr eaLnBrk="1" hangingPunct="1">
              <a:buFontTx/>
              <a:buNone/>
            </a:pPr>
            <a:r>
              <a:rPr lang="zh-CN" altLang="ru-RU" sz="1800">
                <a:latin typeface="微软雅黑" panose="020b0503020204020204" pitchFamily="34" charset="-122"/>
                <a:ea typeface="微软雅黑" panose="020b0503020204020204" pitchFamily="34" charset="-122"/>
              </a:rPr>
              <a:t>从中央到各级地方政府均出台假设干政策法规，鼓励民营企业进入养生养老市场</a:t>
            </a:r>
          </a:p>
        </p:txBody>
      </p:sp>
      <p:sp>
        <p:nvSpPr>
          <p:cNvPr id="2082" name="Freeform 44">
            <a:extLst>
              <a:ext uri="{FF2B5EF4-FFF2-40B4-BE49-F238E27FC236}">
                <a16:creationId xmlns:a16="http://schemas.microsoft.com/office/drawing/2014/main" id="{38D74C13-EF1D-1725-C148-C31C103998C2}"/>
              </a:ext>
            </a:extLst>
          </p:cNvPr>
          <p:cNvSpPr/>
          <p:nvPr/>
        </p:nvSpPr>
        <p:spPr bwMode="auto">
          <a:xfrm rot="5400000">
            <a:off x="3429000" y="1676400"/>
            <a:ext cx="762000" cy="1524000"/>
          </a:xfrm>
          <a:custGeom>
            <a:gdLst>
              <a:gd name="T0" fmla="*/ 3375 w 21600"/>
              <a:gd name="T1" fmla="*/ 5400 h 21600"/>
              <a:gd name="T2" fmla="*/ 16200 w 21600"/>
              <a:gd name="T3" fmla="*/ 5400 h 21600"/>
              <a:gd name="T4" fmla="*/ 16200 w 21600"/>
              <a:gd name="T5" fmla="*/ 0 h 21600"/>
              <a:gd name="T6" fmla="*/ 21600 w 21600"/>
              <a:gd name="T7" fmla="*/ 10800 h 21600"/>
              <a:gd name="T8" fmla="*/ 16200 w 21600"/>
              <a:gd name="T9" fmla="*/ 21600 h 21600"/>
              <a:gd name="T10" fmla="*/ 16200 w 21600"/>
              <a:gd name="T11" fmla="*/ 16200 h 21600"/>
              <a:gd name="T12" fmla="*/ 3375 w 21600"/>
              <a:gd name="T13" fmla="*/ 16200 h 21600"/>
              <a:gd name="T14" fmla="*/ 3375 w 21600"/>
              <a:gd name="T15" fmla="*/ 5400 h 21600"/>
              <a:gd name="T16" fmla="*/ 0 w 21600"/>
              <a:gd name="T17" fmla="*/ 5400 h 21600"/>
              <a:gd name="T18" fmla="*/ 675 w 21600"/>
              <a:gd name="T19" fmla="*/ 5400 h 21600"/>
              <a:gd name="T20" fmla="*/ 675 w 21600"/>
              <a:gd name="T21" fmla="*/ 16200 h 21600"/>
              <a:gd name="T22" fmla="*/ 0 w 21600"/>
              <a:gd name="T23" fmla="*/ 16200 h 21600"/>
              <a:gd name="T24" fmla="*/ 0 w 21600"/>
              <a:gd name="T25" fmla="*/ 5400 h 21600"/>
              <a:gd name="T26" fmla="*/ 1350 w 21600"/>
              <a:gd name="T27" fmla="*/ 5400 h 21600"/>
              <a:gd name="T28" fmla="*/ 2700 w 21600"/>
              <a:gd name="T29" fmla="*/ 5400 h 21600"/>
              <a:gd name="T30" fmla="*/ 2700 w 21600"/>
              <a:gd name="T31" fmla="*/ 16200 h 21600"/>
              <a:gd name="T32" fmla="*/ 1350 w 21600"/>
              <a:gd name="T33" fmla="*/ 16200 h 21600"/>
              <a:gd name="T34" fmla="*/ 1350 w 21600"/>
              <a:gd name="T35" fmla="*/ 5400 h 216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600" h="21600">
                <a:moveTo>
                  <a:pt x="3375" y="5400"/>
                </a:moveTo>
                <a:lnTo>
                  <a:pt x="16200" y="5400"/>
                </a:lnTo>
                <a:lnTo>
                  <a:pt x="16200" y="0"/>
                </a:lnTo>
                <a:lnTo>
                  <a:pt x="21600" y="10800"/>
                </a:lnTo>
                <a:lnTo>
                  <a:pt x="16200" y="21600"/>
                </a:lnTo>
                <a:lnTo>
                  <a:pt x="16200" y="16200"/>
                </a:lnTo>
                <a:lnTo>
                  <a:pt x="3375" y="16200"/>
                </a:lnTo>
                <a:lnTo>
                  <a:pt x="3375" y="5400"/>
                </a:lnTo>
                <a:close/>
              </a:path>
              <a:path w="21600" h="21600">
                <a:moveTo>
                  <a:pt x="0" y="5400"/>
                </a:moveTo>
                <a:lnTo>
                  <a:pt x="675" y="5400"/>
                </a:lnTo>
                <a:lnTo>
                  <a:pt x="675" y="16200"/>
                </a:lnTo>
                <a:lnTo>
                  <a:pt x="0" y="16200"/>
                </a:lnTo>
                <a:lnTo>
                  <a:pt x="0" y="5400"/>
                </a:lnTo>
                <a:close/>
              </a:path>
              <a:path w="21600" h="21600">
                <a:moveTo>
                  <a:pt x="1350" y="5400"/>
                </a:moveTo>
                <a:lnTo>
                  <a:pt x="2700" y="5400"/>
                </a:lnTo>
                <a:lnTo>
                  <a:pt x="2700" y="16200"/>
                </a:lnTo>
                <a:lnTo>
                  <a:pt x="1350" y="16200"/>
                </a:lnTo>
                <a:lnTo>
                  <a:pt x="1350" y="5400"/>
                </a:lnTo>
                <a:close/>
              </a:path>
            </a:pathLst>
          </a:custGeom>
          <a:noFill/>
          <a:ln w="9525" cap="flat" algn="ctr">
            <a:solidFill>
              <a:srgbClr val="FF3300"/>
            </a:solidFill>
            <a:prstDash val="solid"/>
            <a:round/>
            <a:headEnd type="none" w="med" len="med"/>
            <a:tailEnd type="none" w="med" len="med"/>
          </a:ln>
          <a:effectLst>
            <a:outerShdw dist="107763" dir="2700000" algn="ctr" rotWithShape="0">
              <a:schemeClr val="bg2">
                <a:alpha val="50000"/>
              </a:schemeClr>
            </a:outerShdw>
          </a:effectLst>
          <a:extLst>
            <a:ext uri="{909E8E84-426E-40DD-AFC4-6F175D3DCCD1}">
              <a14:hiddenFill xmlns:a14="http://schemas.microsoft.com/office/drawing/2010/main">
                <a:solidFill>
                  <a:srgbClr val="FF0000"/>
                </a:solidFill>
              </a14:hiddenFill>
            </a:ext>
          </a:extLst>
        </p:spPr>
        <p:txBody>
          <a:bodyPr wrap="none"/>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083" name="Freeform 45">
            <a:extLst>
              <a:ext uri="{FF2B5EF4-FFF2-40B4-BE49-F238E27FC236}">
                <a16:creationId xmlns:a16="http://schemas.microsoft.com/office/drawing/2014/main" id="{EDF2F942-9204-4670-1085-637293F5E2CF}"/>
              </a:ext>
            </a:extLst>
          </p:cNvPr>
          <p:cNvSpPr/>
          <p:nvPr/>
        </p:nvSpPr>
        <p:spPr bwMode="auto">
          <a:xfrm rot="16200000">
            <a:off x="4800600" y="2971800"/>
            <a:ext cx="762000" cy="1524000"/>
          </a:xfrm>
          <a:custGeom>
            <a:gdLst>
              <a:gd name="T0" fmla="*/ 3375 w 21600"/>
              <a:gd name="T1" fmla="*/ 5400 h 21600"/>
              <a:gd name="T2" fmla="*/ 16200 w 21600"/>
              <a:gd name="T3" fmla="*/ 5400 h 21600"/>
              <a:gd name="T4" fmla="*/ 16200 w 21600"/>
              <a:gd name="T5" fmla="*/ 0 h 21600"/>
              <a:gd name="T6" fmla="*/ 21600 w 21600"/>
              <a:gd name="T7" fmla="*/ 10800 h 21600"/>
              <a:gd name="T8" fmla="*/ 16200 w 21600"/>
              <a:gd name="T9" fmla="*/ 21600 h 21600"/>
              <a:gd name="T10" fmla="*/ 16200 w 21600"/>
              <a:gd name="T11" fmla="*/ 16200 h 21600"/>
              <a:gd name="T12" fmla="*/ 3375 w 21600"/>
              <a:gd name="T13" fmla="*/ 16200 h 21600"/>
              <a:gd name="T14" fmla="*/ 3375 w 21600"/>
              <a:gd name="T15" fmla="*/ 5400 h 21600"/>
              <a:gd name="T16" fmla="*/ 0 w 21600"/>
              <a:gd name="T17" fmla="*/ 5400 h 21600"/>
              <a:gd name="T18" fmla="*/ 675 w 21600"/>
              <a:gd name="T19" fmla="*/ 5400 h 21600"/>
              <a:gd name="T20" fmla="*/ 675 w 21600"/>
              <a:gd name="T21" fmla="*/ 16200 h 21600"/>
              <a:gd name="T22" fmla="*/ 0 w 21600"/>
              <a:gd name="T23" fmla="*/ 16200 h 21600"/>
              <a:gd name="T24" fmla="*/ 0 w 21600"/>
              <a:gd name="T25" fmla="*/ 5400 h 21600"/>
              <a:gd name="T26" fmla="*/ 1350 w 21600"/>
              <a:gd name="T27" fmla="*/ 5400 h 21600"/>
              <a:gd name="T28" fmla="*/ 2700 w 21600"/>
              <a:gd name="T29" fmla="*/ 5400 h 21600"/>
              <a:gd name="T30" fmla="*/ 2700 w 21600"/>
              <a:gd name="T31" fmla="*/ 16200 h 21600"/>
              <a:gd name="T32" fmla="*/ 1350 w 21600"/>
              <a:gd name="T33" fmla="*/ 16200 h 21600"/>
              <a:gd name="T34" fmla="*/ 1350 w 21600"/>
              <a:gd name="T35" fmla="*/ 5400 h 216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600" h="21600">
                <a:moveTo>
                  <a:pt x="3375" y="5400"/>
                </a:moveTo>
                <a:lnTo>
                  <a:pt x="16200" y="5400"/>
                </a:lnTo>
                <a:lnTo>
                  <a:pt x="16200" y="0"/>
                </a:lnTo>
                <a:lnTo>
                  <a:pt x="21600" y="10800"/>
                </a:lnTo>
                <a:lnTo>
                  <a:pt x="16200" y="21600"/>
                </a:lnTo>
                <a:lnTo>
                  <a:pt x="16200" y="16200"/>
                </a:lnTo>
                <a:lnTo>
                  <a:pt x="3375" y="16200"/>
                </a:lnTo>
                <a:lnTo>
                  <a:pt x="3375" y="5400"/>
                </a:lnTo>
                <a:close/>
              </a:path>
              <a:path w="21600" h="21600">
                <a:moveTo>
                  <a:pt x="0" y="5400"/>
                </a:moveTo>
                <a:lnTo>
                  <a:pt x="675" y="5400"/>
                </a:lnTo>
                <a:lnTo>
                  <a:pt x="675" y="16200"/>
                </a:lnTo>
                <a:lnTo>
                  <a:pt x="0" y="16200"/>
                </a:lnTo>
                <a:lnTo>
                  <a:pt x="0" y="5400"/>
                </a:lnTo>
                <a:close/>
              </a:path>
              <a:path w="21600" h="21600">
                <a:moveTo>
                  <a:pt x="1350" y="5400"/>
                </a:moveTo>
                <a:lnTo>
                  <a:pt x="2700" y="5400"/>
                </a:lnTo>
                <a:lnTo>
                  <a:pt x="2700" y="16200"/>
                </a:lnTo>
                <a:lnTo>
                  <a:pt x="1350" y="16200"/>
                </a:lnTo>
                <a:lnTo>
                  <a:pt x="1350" y="5400"/>
                </a:lnTo>
                <a:close/>
              </a:path>
            </a:pathLst>
          </a:custGeom>
          <a:noFill/>
          <a:ln w="9525" cap="flat" algn="ctr">
            <a:solidFill>
              <a:srgbClr val="000000"/>
            </a:solidFill>
            <a:prstDash val="solid"/>
            <a:round/>
            <a:headEnd type="none" w="med" len="med"/>
            <a:tailEnd type="none" w="med" len="med"/>
          </a:ln>
          <a:effectLst>
            <a:outerShdw dist="107763" dir="2700000" algn="ctr" rotWithShape="0">
              <a:schemeClr val="bg2">
                <a:alpha val="50000"/>
              </a:schemeClr>
            </a:outerShdw>
          </a:effectLst>
          <a:extLst>
            <a:ext uri="{909E8E84-426E-40DD-AFC4-6F175D3DCCD1}">
              <a14:hiddenFill xmlns:a14="http://schemas.microsoft.com/office/drawing/2010/main">
                <a:solidFill>
                  <a:srgbClr val="FF0000"/>
                </a:solidFill>
              </a14:hiddenFill>
            </a:ext>
          </a:extLst>
        </p:spPr>
        <p:txBody>
          <a:bodyPr wrap="none"/>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084" name="PB8"/>
          <p:cNvSpPr/>
          <p:nvPr/>
        </p:nvSpPr>
        <p:spPr>
          <a:xfrm>
            <a:off x="0" y="6839712"/>
            <a:ext cx="112541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085" name="PageNumberTextBox8"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086" name="Rectangle 48">
            <a:extLst>
              <a:ext uri="{FF2B5EF4-FFF2-40B4-BE49-F238E27FC236}">
                <a16:creationId xmlns:a16="http://schemas.microsoft.com/office/drawing/2014/main" id="{ABAC6D0B-374A-5BF9-EB34-044A9E31C1F2}"/>
              </a:ext>
            </a:extLst>
          </p:cNvPr>
          <p:cNvSpPr>
            <a:spLocks noChangeArrowheads="1"/>
          </p:cNvSpPr>
          <p:nvPr>
            <p:ph type="title" idx="4294967295"/>
          </p:nvPr>
        </p:nvSpPr>
        <p:spPr>
          <a:xfrm>
            <a:off x="533400" y="1447800"/>
            <a:ext cx="8229600" cy="1143000"/>
          </a:xfrm>
        </p:spPr>
        <p:txBody>
          <a:bodyPr/>
          <a:lstStyle/>
          <a:p>
            <a:pPr eaLnBrk="1" hangingPunct="1"/>
            <a:r>
              <a:rPr lang="zh-CN" altLang="ru-RU" sz="2400">
                <a:solidFill>
                  <a:schemeClr val="tx1"/>
                </a:solidFill>
                <a:ea typeface="微软雅黑" panose="020b0503020204020204" pitchFamily="34" charset="-122"/>
              </a:rPr>
              <a:t>因此，作为目前欲跨行业拓展的地产企业，</a:t>
            </a:r>
            <a:br>
              <a:rPr lang="zh-CN" altLang="ru-RU" sz="2400">
                <a:solidFill>
                  <a:schemeClr val="tx1"/>
                </a:solidFill>
                <a:ea typeface="微软雅黑" panose="020b0503020204020204" pitchFamily="34" charset="-122"/>
              </a:rPr>
            </a:br>
            <a:r>
              <a:rPr lang="zh-CN" altLang="ru-RU" sz="2400">
                <a:solidFill>
                  <a:schemeClr val="tx1"/>
                </a:solidFill>
                <a:ea typeface="微软雅黑" panose="020b0503020204020204" pitchFamily="34" charset="-122"/>
              </a:rPr>
              <a:t>是绝佳的时机</a:t>
            </a:r>
            <a:br>
              <a:rPr lang="zh-CN" altLang="ru-RU" sz="2400">
                <a:solidFill>
                  <a:schemeClr val="tx1"/>
                </a:solidFill>
                <a:ea typeface="微软雅黑" panose="020b0503020204020204" pitchFamily="34" charset="-122"/>
              </a:rPr>
            </a:br>
            <a:r>
              <a:rPr lang="zh-CN" altLang="ru-RU" sz="2400">
                <a:solidFill>
                  <a:schemeClr val="tx1"/>
                </a:solidFill>
                <a:ea typeface="微软雅黑" panose="020b0503020204020204" pitchFamily="34" charset="-122"/>
              </a:rPr>
              <a:t>进军</a:t>
            </a:r>
            <a:br>
              <a:rPr lang="zh-CN" altLang="ru-RU" sz="2400">
                <a:solidFill>
                  <a:schemeClr val="tx1"/>
                </a:solidFill>
                <a:ea typeface="微软雅黑" panose="020b0503020204020204" pitchFamily="34" charset="-122"/>
              </a:rPr>
            </a:br>
            <a:endParaRPr lang="zh-CN" altLang="ru-RU" sz="2400">
              <a:solidFill>
                <a:schemeClr val="tx1"/>
              </a:solidFill>
              <a:ea typeface="微软雅黑" panose="020b0503020204020204" pitchFamily="34" charset="-122"/>
            </a:endParaRPr>
          </a:p>
        </p:txBody>
      </p:sp>
      <p:sp>
        <p:nvSpPr>
          <p:cNvPr id="2087" name="Rectangle 49">
            <a:extLst>
              <a:ext uri="{FF2B5EF4-FFF2-40B4-BE49-F238E27FC236}">
                <a16:creationId xmlns:a16="http://schemas.microsoft.com/office/drawing/2014/main" id="{FAF04D7C-9D1D-2270-DF49-27F470833BC6}"/>
              </a:ext>
            </a:extLst>
          </p:cNvPr>
          <p:cNvSpPr>
            <a:spLocks noChangeArrowheads="1"/>
          </p:cNvSpPr>
          <p:nvPr/>
        </p:nvSpPr>
        <p:spPr bwMode="auto">
          <a:xfrm>
            <a:off x="762000" y="3276600"/>
            <a:ext cx="7696200" cy="1295400"/>
          </a:xfrm>
          <a:prstGeom prst="rect">
            <a:avLst/>
          </a:prstGeom>
          <a:solidFill>
            <a:srgbClr val="FF9900"/>
          </a:solidFill>
          <a:ln w="57150" cap="flat" cmpd="thickThin" algn="ctr">
            <a:solidFill>
              <a:srgbClr val="FF3300"/>
            </a:solidFill>
            <a:prstDash val="solid"/>
            <a:miter lim="800000"/>
            <a:headEnd type="none" w="med" len="med"/>
            <a:tailEnd type="none" w="med" len="med"/>
          </a:ln>
        </p:spPr>
        <p:txBody>
          <a:bodyPr anchor="ctr" anchorCtr="1"/>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eaLnBrk="1" hangingPunct="1"/>
            <a:r>
              <a:rPr lang="zh-CN" altLang="ru-RU" sz="2800" b="1">
                <a:solidFill>
                  <a:schemeClr val="tx2"/>
                </a:solidFill>
              </a:rPr>
              <a:t>养生养老房产工程</a:t>
            </a:r>
          </a:p>
        </p:txBody>
      </p:sp>
      <p:sp>
        <p:nvSpPr>
          <p:cNvPr id="2088" name="Freeform 50">
            <a:extLst>
              <a:ext uri="{FF2B5EF4-FFF2-40B4-BE49-F238E27FC236}">
                <a16:creationId xmlns:a16="http://schemas.microsoft.com/office/drawing/2014/main" id="{2892F7E5-EADD-CE32-D979-209F779AF2DD}"/>
              </a:ext>
            </a:extLst>
          </p:cNvPr>
          <p:cNvSpPr/>
          <p:nvPr/>
        </p:nvSpPr>
        <p:spPr bwMode="auto">
          <a:xfrm rot="5400000">
            <a:off x="4114800" y="1676400"/>
            <a:ext cx="990600" cy="2667000"/>
          </a:xfrm>
          <a:custGeom>
            <a:gdLst>
              <a:gd name="T0" fmla="*/ 3375 w 21600"/>
              <a:gd name="T1" fmla="*/ 5400 h 21600"/>
              <a:gd name="T2" fmla="*/ 16200 w 21600"/>
              <a:gd name="T3" fmla="*/ 5400 h 21600"/>
              <a:gd name="T4" fmla="*/ 16200 w 21600"/>
              <a:gd name="T5" fmla="*/ 0 h 21600"/>
              <a:gd name="T6" fmla="*/ 21600 w 21600"/>
              <a:gd name="T7" fmla="*/ 10800 h 21600"/>
              <a:gd name="T8" fmla="*/ 16200 w 21600"/>
              <a:gd name="T9" fmla="*/ 21600 h 21600"/>
              <a:gd name="T10" fmla="*/ 16200 w 21600"/>
              <a:gd name="T11" fmla="*/ 16200 h 21600"/>
              <a:gd name="T12" fmla="*/ 3375 w 21600"/>
              <a:gd name="T13" fmla="*/ 16200 h 21600"/>
              <a:gd name="T14" fmla="*/ 3375 w 21600"/>
              <a:gd name="T15" fmla="*/ 5400 h 21600"/>
              <a:gd name="T16" fmla="*/ 0 w 21600"/>
              <a:gd name="T17" fmla="*/ 5400 h 21600"/>
              <a:gd name="T18" fmla="*/ 675 w 21600"/>
              <a:gd name="T19" fmla="*/ 5400 h 21600"/>
              <a:gd name="T20" fmla="*/ 675 w 21600"/>
              <a:gd name="T21" fmla="*/ 16200 h 21600"/>
              <a:gd name="T22" fmla="*/ 0 w 21600"/>
              <a:gd name="T23" fmla="*/ 16200 h 21600"/>
              <a:gd name="T24" fmla="*/ 0 w 21600"/>
              <a:gd name="T25" fmla="*/ 5400 h 21600"/>
              <a:gd name="T26" fmla="*/ 1350 w 21600"/>
              <a:gd name="T27" fmla="*/ 5400 h 21600"/>
              <a:gd name="T28" fmla="*/ 2700 w 21600"/>
              <a:gd name="T29" fmla="*/ 5400 h 21600"/>
              <a:gd name="T30" fmla="*/ 2700 w 21600"/>
              <a:gd name="T31" fmla="*/ 16200 h 21600"/>
              <a:gd name="T32" fmla="*/ 1350 w 21600"/>
              <a:gd name="T33" fmla="*/ 16200 h 21600"/>
              <a:gd name="T34" fmla="*/ 1350 w 21600"/>
              <a:gd name="T35" fmla="*/ 5400 h 216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600" h="21600">
                <a:moveTo>
                  <a:pt x="3375" y="5400"/>
                </a:moveTo>
                <a:lnTo>
                  <a:pt x="16200" y="5400"/>
                </a:lnTo>
                <a:lnTo>
                  <a:pt x="16200" y="0"/>
                </a:lnTo>
                <a:lnTo>
                  <a:pt x="21600" y="10800"/>
                </a:lnTo>
                <a:lnTo>
                  <a:pt x="16200" y="21600"/>
                </a:lnTo>
                <a:lnTo>
                  <a:pt x="16200" y="16200"/>
                </a:lnTo>
                <a:lnTo>
                  <a:pt x="3375" y="16200"/>
                </a:lnTo>
                <a:lnTo>
                  <a:pt x="3375" y="5400"/>
                </a:lnTo>
                <a:close/>
              </a:path>
              <a:path w="21600" h="21600">
                <a:moveTo>
                  <a:pt x="0" y="5400"/>
                </a:moveTo>
                <a:lnTo>
                  <a:pt x="675" y="5400"/>
                </a:lnTo>
                <a:lnTo>
                  <a:pt x="675" y="16200"/>
                </a:lnTo>
                <a:lnTo>
                  <a:pt x="0" y="16200"/>
                </a:lnTo>
                <a:lnTo>
                  <a:pt x="0" y="5400"/>
                </a:lnTo>
                <a:close/>
              </a:path>
              <a:path w="21600" h="21600">
                <a:moveTo>
                  <a:pt x="1350" y="5400"/>
                </a:moveTo>
                <a:lnTo>
                  <a:pt x="2700" y="5400"/>
                </a:lnTo>
                <a:lnTo>
                  <a:pt x="2700" y="16200"/>
                </a:lnTo>
                <a:lnTo>
                  <a:pt x="1350" y="16200"/>
                </a:lnTo>
                <a:lnTo>
                  <a:pt x="1350" y="5400"/>
                </a:lnTo>
                <a:close/>
              </a:path>
            </a:pathLst>
          </a:custGeom>
          <a:noFill/>
          <a:ln w="19050" cap="flat" algn="ctr">
            <a:solidFill>
              <a:srgbClr val="009999"/>
            </a:solidFill>
            <a:prstDash val="solid"/>
            <a:round/>
            <a:headEnd type="none" w="med" len="med"/>
            <a:tailEnd type="none" w="med" len="med"/>
          </a:ln>
          <a:effectLst>
            <a:outerShdw dist="107763" dir="2700000" algn="ctr" rotWithShape="0">
              <a:schemeClr val="bg2">
                <a:alpha val="50000"/>
              </a:schemeClr>
            </a:outerShdw>
          </a:effectLst>
          <a:extLst>
            <a:ext uri="{909E8E84-426E-40DD-AFC4-6F175D3DCCD1}">
              <a14:hiddenFill xmlns:a14="http://schemas.microsoft.com/office/drawing/2010/main">
                <a:solidFill>
                  <a:schemeClr val="accent1"/>
                </a:solidFill>
              </a14:hiddenFill>
            </a:ext>
          </a:extLst>
        </p:spPr>
        <p:txBody>
          <a:bodyPr wrap="none"/>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089" name="PB9"/>
          <p:cNvSpPr/>
          <p:nvPr/>
        </p:nvSpPr>
        <p:spPr>
          <a:xfrm>
            <a:off x="0" y="6839712"/>
            <a:ext cx="126609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090" name="PageNumberTextBox9"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8"/>
          <a:stretch>
            <a:fillRect/>
          </a:stretch>
        </a:blipFill>
        <a:effectLst/>
      </p:bgPr>
    </p:bg>
    <p:spTree>
      <p:nvGrpSpPr>
        <p:cNvPr id="1" name=""/>
        <p:cNvGrpSpPr/>
        <p:nvPr/>
      </p:nvGrpSpPr>
      <p:grpSpPr>
        <a:xfrm>
          <a:off x="0" y="0"/>
          <a:ext cx="0" cy="0"/>
        </a:xfrm>
      </p:grpSpPr>
      <p:sp>
        <p:nvSpPr>
          <p:cNvPr id="2091" name="Rectangle 53">
            <a:extLst>
              <a:ext uri="{FF2B5EF4-FFF2-40B4-BE49-F238E27FC236}">
                <a16:creationId xmlns:a16="http://schemas.microsoft.com/office/drawing/2014/main" id="{92C85D10-71E4-F95F-5159-DF5235843212}"/>
              </a:ext>
            </a:extLst>
          </p:cNvPr>
          <p:cNvSpPr>
            <a:spLocks noChangeArrowheads="1"/>
          </p:cNvSpPr>
          <p:nvPr>
            <p:ph type="title" idx="4294967295"/>
          </p:nvPr>
        </p:nvSpPr>
        <p:spPr>
          <a:xfrm>
            <a:off x="1066800" y="2819400"/>
            <a:ext cx="7239000" cy="609600"/>
          </a:xfrm>
          <a:solidFill>
            <a:srgbClr val="FF9900"/>
          </a:solidFill>
        </p:spPr>
        <p:txBody>
          <a:bodyPr/>
          <a:lstStyle/>
          <a:p>
            <a:pPr eaLnBrk="1" hangingPunct="1"/>
            <a:r>
              <a:rPr lang="zh-CN" altLang="ru-RU">
                <a:solidFill>
                  <a:schemeClr val="bg1"/>
                </a:solidFill>
              </a:rPr>
              <a:t>他们，已在养生养老房产行业中崭露头角！</a:t>
            </a:r>
          </a:p>
        </p:txBody>
      </p:sp>
      <p:pic>
        <p:nvPicPr>
          <p:cNvPr id="2092" name="Picture 54">
            <a:extLst>
              <a:ext uri="{FF2B5EF4-FFF2-40B4-BE49-F238E27FC236}">
                <a16:creationId xmlns:a16="http://schemas.microsoft.com/office/drawing/2014/main" id="{DE5DA227-AEB4-F0DE-2932-9D903929AF39}"/>
              </a:ext>
            </a:extLst>
          </p:cNvPr>
          <p:cNvPicPr preferRelativeResize="0">
            <a:picLocks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6800" y="838200"/>
            <a:ext cx="2362200" cy="15795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93" name="Picture 55">
            <a:extLst>
              <a:ext uri="{FF2B5EF4-FFF2-40B4-BE49-F238E27FC236}">
                <a16:creationId xmlns:a16="http://schemas.microsoft.com/office/drawing/2014/main" id="{A5A75C8F-47BA-B8B3-ECC6-CBBF63609526}"/>
              </a:ext>
            </a:extLst>
          </p:cNvPr>
          <p:cNvPicPr preferRelativeResize="0">
            <a:picLocks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81400" y="838200"/>
            <a:ext cx="2362200" cy="1600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94" name="Picture 56">
            <a:extLst>
              <a:ext uri="{FF2B5EF4-FFF2-40B4-BE49-F238E27FC236}">
                <a16:creationId xmlns:a16="http://schemas.microsoft.com/office/drawing/2014/main" id="{E6DF1C5D-51F6-4AD6-C388-03BB86BC46E4}"/>
              </a:ext>
            </a:extLst>
          </p:cNvPr>
          <p:cNvPicPr preferRelativeResize="0">
            <a:picLocks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6000" y="838200"/>
            <a:ext cx="2209800" cy="1565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95" name="Picture 57">
            <a:extLst>
              <a:ext uri="{FF2B5EF4-FFF2-40B4-BE49-F238E27FC236}">
                <a16:creationId xmlns:a16="http://schemas.microsoft.com/office/drawing/2014/main" id="{CDC67133-6522-176E-A1E2-076AC9891B25}"/>
              </a:ext>
            </a:extLst>
          </p:cNvPr>
          <p:cNvPicPr preferRelativeResize="0">
            <a:picLocks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66800" y="3810000"/>
            <a:ext cx="2362200" cy="1600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96" name="Picture 58">
            <a:extLst>
              <a:ext uri="{FF2B5EF4-FFF2-40B4-BE49-F238E27FC236}">
                <a16:creationId xmlns:a16="http://schemas.microsoft.com/office/drawing/2014/main" id="{9C4DBD66-DA10-7A49-D54A-79BADCF72C1C}"/>
              </a:ext>
            </a:extLst>
          </p:cNvPr>
          <p:cNvPicPr preferRelativeResize="0">
            <a:picLocks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581400" y="3810000"/>
            <a:ext cx="2362200" cy="1600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97" name="Picture 59">
            <a:extLst>
              <a:ext uri="{FF2B5EF4-FFF2-40B4-BE49-F238E27FC236}">
                <a16:creationId xmlns:a16="http://schemas.microsoft.com/office/drawing/2014/main" id="{AD569401-3A4C-10AA-61F4-43BD47D44049}"/>
              </a:ext>
            </a:extLst>
          </p:cNvPr>
          <p:cNvPicPr preferRelativeResize="0">
            <a:picLocks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096000" y="3810000"/>
            <a:ext cx="2209800" cy="1600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98" name="Rectangle 60">
            <a:extLst>
              <a:ext uri="{FF2B5EF4-FFF2-40B4-BE49-F238E27FC236}">
                <a16:creationId xmlns:a16="http://schemas.microsoft.com/office/drawing/2014/main" id="{DCF0CAB6-BA1D-5547-73B4-03799FA86D52}"/>
              </a:ext>
            </a:extLst>
          </p:cNvPr>
          <p:cNvSpPr>
            <a:spLocks noChangeArrowheads="1"/>
          </p:cNvSpPr>
          <p:nvPr/>
        </p:nvSpPr>
        <p:spPr bwMode="auto">
          <a:xfrm>
            <a:off x="1066800" y="838200"/>
            <a:ext cx="793750" cy="274638"/>
          </a:xfrm>
          <a:prstGeom prst="rect">
            <a:avLst/>
          </a:prstGeom>
          <a:solidFill>
            <a:srgbClr val="FFFFFF"/>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200">
                <a:ea typeface="宋体" panose="02010600030101010101" pitchFamily="2" charset="-122"/>
              </a:rPr>
              <a:t>台湾长庚</a:t>
            </a:r>
          </a:p>
        </p:txBody>
      </p:sp>
      <p:sp>
        <p:nvSpPr>
          <p:cNvPr id="2099" name="Rectangle 61">
            <a:extLst>
              <a:ext uri="{FF2B5EF4-FFF2-40B4-BE49-F238E27FC236}">
                <a16:creationId xmlns:a16="http://schemas.microsoft.com/office/drawing/2014/main" id="{35C11FC1-4406-6635-1DF4-43F94E203236}"/>
              </a:ext>
            </a:extLst>
          </p:cNvPr>
          <p:cNvSpPr>
            <a:spLocks noChangeArrowheads="1"/>
          </p:cNvSpPr>
          <p:nvPr/>
        </p:nvSpPr>
        <p:spPr bwMode="auto">
          <a:xfrm>
            <a:off x="3565525" y="788988"/>
            <a:ext cx="1403350" cy="274637"/>
          </a:xfrm>
          <a:prstGeom prst="rect">
            <a:avLst/>
          </a:prstGeom>
          <a:solidFill>
            <a:srgbClr val="FFFFFF"/>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200">
                <a:ea typeface="宋体" panose="02010600030101010101" pitchFamily="2" charset="-122"/>
              </a:rPr>
              <a:t>北京太申祥和山庄</a:t>
            </a:r>
          </a:p>
        </p:txBody>
      </p:sp>
      <p:sp>
        <p:nvSpPr>
          <p:cNvPr id="2100" name="Rectangle 62">
            <a:extLst>
              <a:ext uri="{FF2B5EF4-FFF2-40B4-BE49-F238E27FC236}">
                <a16:creationId xmlns:a16="http://schemas.microsoft.com/office/drawing/2014/main" id="{32B257BF-D5CB-B370-6A89-A56A5B8193D2}"/>
              </a:ext>
            </a:extLst>
          </p:cNvPr>
          <p:cNvSpPr>
            <a:spLocks noChangeArrowheads="1"/>
          </p:cNvSpPr>
          <p:nvPr/>
        </p:nvSpPr>
        <p:spPr bwMode="auto">
          <a:xfrm>
            <a:off x="6096000" y="762000"/>
            <a:ext cx="1403350" cy="274638"/>
          </a:xfrm>
          <a:prstGeom prst="rect">
            <a:avLst/>
          </a:prstGeom>
          <a:solidFill>
            <a:srgbClr val="FFFFFF"/>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200">
                <a:ea typeface="宋体" panose="02010600030101010101" pitchFamily="2" charset="-122"/>
              </a:rPr>
              <a:t>云南金曦卧云仙居</a:t>
            </a:r>
          </a:p>
        </p:txBody>
      </p:sp>
      <p:sp>
        <p:nvSpPr>
          <p:cNvPr id="2101" name="Rectangle 63">
            <a:extLst>
              <a:ext uri="{FF2B5EF4-FFF2-40B4-BE49-F238E27FC236}">
                <a16:creationId xmlns:a16="http://schemas.microsoft.com/office/drawing/2014/main" id="{2E481275-EBE0-6E6C-2904-B60E0AE9FAC2}"/>
              </a:ext>
            </a:extLst>
          </p:cNvPr>
          <p:cNvSpPr>
            <a:spLocks noChangeArrowheads="1"/>
          </p:cNvSpPr>
          <p:nvPr/>
        </p:nvSpPr>
        <p:spPr bwMode="auto">
          <a:xfrm>
            <a:off x="1050925" y="3760788"/>
            <a:ext cx="1403350" cy="274637"/>
          </a:xfrm>
          <a:prstGeom prst="rect">
            <a:avLst/>
          </a:prstGeom>
          <a:solidFill>
            <a:srgbClr val="FFFFFF"/>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200">
                <a:ea typeface="宋体" panose="02010600030101010101" pitchFamily="2" charset="-122"/>
              </a:rPr>
              <a:t>北京银龄国际公寓</a:t>
            </a:r>
          </a:p>
        </p:txBody>
      </p:sp>
      <p:sp>
        <p:nvSpPr>
          <p:cNvPr id="2102" name="Rectangle 64">
            <a:extLst>
              <a:ext uri="{FF2B5EF4-FFF2-40B4-BE49-F238E27FC236}">
                <a16:creationId xmlns:a16="http://schemas.microsoft.com/office/drawing/2014/main" id="{DAE852C4-3684-C80D-F620-335F88E39EA1}"/>
              </a:ext>
            </a:extLst>
          </p:cNvPr>
          <p:cNvSpPr>
            <a:spLocks noChangeArrowheads="1"/>
          </p:cNvSpPr>
          <p:nvPr/>
        </p:nvSpPr>
        <p:spPr bwMode="auto">
          <a:xfrm>
            <a:off x="3581400" y="3733800"/>
            <a:ext cx="946150" cy="274638"/>
          </a:xfrm>
          <a:prstGeom prst="rect">
            <a:avLst/>
          </a:prstGeom>
          <a:solidFill>
            <a:srgbClr val="FFFFFF"/>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200">
                <a:ea typeface="宋体" panose="02010600030101010101" pitchFamily="2" charset="-122"/>
              </a:rPr>
              <a:t>浙江城仙居</a:t>
            </a:r>
          </a:p>
        </p:txBody>
      </p:sp>
      <p:sp>
        <p:nvSpPr>
          <p:cNvPr id="2103" name="Rectangle 65">
            <a:extLst>
              <a:ext uri="{FF2B5EF4-FFF2-40B4-BE49-F238E27FC236}">
                <a16:creationId xmlns:a16="http://schemas.microsoft.com/office/drawing/2014/main" id="{5829FCDB-2E90-D7C5-775A-D51082559410}"/>
              </a:ext>
            </a:extLst>
          </p:cNvPr>
          <p:cNvSpPr>
            <a:spLocks noChangeArrowheads="1"/>
          </p:cNvSpPr>
          <p:nvPr/>
        </p:nvSpPr>
        <p:spPr bwMode="auto">
          <a:xfrm>
            <a:off x="5943600" y="3763963"/>
            <a:ext cx="1403350" cy="274637"/>
          </a:xfrm>
          <a:prstGeom prst="rect">
            <a:avLst/>
          </a:prstGeom>
          <a:solidFill>
            <a:srgbClr val="FFFFFF"/>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200">
                <a:ea typeface="宋体" panose="02010600030101010101" pitchFamily="2" charset="-122"/>
              </a:rPr>
              <a:t>三亚老年休闲中心</a:t>
            </a:r>
          </a:p>
        </p:txBody>
      </p:sp>
      <p:sp>
        <p:nvSpPr>
          <p:cNvPr id="2104" name="PB10"/>
          <p:cNvSpPr/>
          <p:nvPr/>
        </p:nvSpPr>
        <p:spPr>
          <a:xfrm>
            <a:off x="0" y="6839712"/>
            <a:ext cx="1406769"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105" name="PageNumberTextBox10"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106" name="Rectangle 68">
            <a:extLst>
              <a:ext uri="{FF2B5EF4-FFF2-40B4-BE49-F238E27FC236}">
                <a16:creationId xmlns:a16="http://schemas.microsoft.com/office/drawing/2014/main" id="{485C8286-D742-9D1B-687B-A215EC6D534B}"/>
              </a:ext>
            </a:extLst>
          </p:cNvPr>
          <p:cNvSpPr>
            <a:spLocks noChangeArrowheads="1"/>
          </p:cNvSpPr>
          <p:nvPr>
            <p:ph type="body" idx="4294967295"/>
          </p:nvPr>
        </p:nvSpPr>
        <p:spPr>
          <a:xfrm>
            <a:off x="1752600" y="457200"/>
            <a:ext cx="5715000" cy="5715000"/>
          </a:xfrm>
          <a:ln w="57150" cap="flat" cmpd="thinThick" algn="ctr">
            <a:solidFill>
              <a:srgbClr val="009999"/>
            </a:solidFill>
            <a:miter lim="800000"/>
            <a:headEnd type="none" w="med" len="med"/>
            <a:tailEnd type="none" w="med" len="med"/>
          </a:ln>
        </p:spPr>
        <p:txBody>
          <a:bodyPr/>
          <a:lstStyle/>
          <a:p>
            <a:pPr eaLnBrk="1" hangingPunct="1">
              <a:buFontTx/>
              <a:buNone/>
            </a:pPr>
            <a:r>
              <a:rPr lang="ru-RU" altLang="zh-CN" sz="1600"/>
              <a:t>                             台湾长庚养生文化村</a:t>
            </a:r>
          </a:p>
          <a:p>
            <a:pPr eaLnBrk="1" hangingPunct="1">
              <a:buFontTx/>
              <a:buNone/>
            </a:pPr>
            <a:r>
              <a:rPr lang="ru-RU" altLang="zh-CN" sz="1600"/>
              <a:t>           是社区，又像医院；是医院，又像社区，这就是台湾最新推出的房地产概念——养生文化村。这个集养老、医疗、生活、娱乐等功能于一体的养生文化村是台湾“经营之神〞、台塑集团董事长王永庆的创意。它以长庚医院雄厚的医疗资源为后盾，延伸出“银发族〞养生效劳，据介绍，该文化村占地34公顷，内有养老住宅3600多户。村内的养生休闲生活也多姿多彩，包括运动养生〕、娱乐交谊、艺文技艺、民俗活动、宗教活动。村内绿地广阔，甚至还可提供种菜的菜地。村里还拥有完整的社区功能。</a:t>
            </a:r>
          </a:p>
          <a:p>
            <a:pPr eaLnBrk="1" hangingPunct="1">
              <a:buFontTx/>
              <a:buNone/>
            </a:pPr>
            <a:r>
              <a:rPr lang="ru-RU" altLang="zh-CN" sz="1600"/>
              <a:t>     养生文化村的入住资格是：年满60岁、配偶年满50岁且接受长庚医院身体检查证明健康状况合格者</a:t>
            </a:r>
          </a:p>
          <a:p>
            <a:pPr eaLnBrk="1" hangingPunct="1">
              <a:buFontTx/>
              <a:buNone/>
            </a:pPr>
            <a:r>
              <a:rPr lang="ru-RU" altLang="zh-CN" sz="1600"/>
              <a:t>                                </a:t>
            </a:r>
          </a:p>
          <a:p>
            <a:pPr eaLnBrk="1" hangingPunct="1">
              <a:buFontTx/>
              <a:buNone/>
            </a:pPr>
            <a:r>
              <a:rPr lang="ru-RU" altLang="zh-CN" sz="1600"/>
              <a:t> 云南卧云仙居</a:t>
            </a:r>
          </a:p>
          <a:p>
            <a:pPr eaLnBrk="1" hangingPunct="1">
              <a:buFontTx/>
              <a:buNone/>
            </a:pPr>
            <a:r>
              <a:rPr lang="ru-RU" altLang="zh-CN" sz="1600"/>
              <a:t>       云南金曦〔国际〕老年俱乐部斥资1.68亿元，在西山区谷律乡建设占地703亩的养老俱乐部卧云仙居，以其独特的分时度假式养老，成为全国首创的养老模式。 </a:t>
            </a:r>
          </a:p>
          <a:p>
            <a:pPr eaLnBrk="1" hangingPunct="1">
              <a:buFontTx/>
              <a:buNone/>
            </a:pPr>
            <a:r>
              <a:rPr lang="ru-RU" altLang="zh-CN" sz="1600"/>
              <a:t>     据介绍，卧云仙居按五星级宾馆的标准建设，是集老年公寓、别墅、宾馆、会所为一体的综合性老年俱乐部。                 </a:t>
            </a:r>
          </a:p>
        </p:txBody>
      </p:sp>
      <p:sp>
        <p:nvSpPr>
          <p:cNvPr id="2107" name="Line 69">
            <a:extLst>
              <a:ext uri="{FF2B5EF4-FFF2-40B4-BE49-F238E27FC236}">
                <a16:creationId xmlns:a16="http://schemas.microsoft.com/office/drawing/2014/main" id="{3569EED3-68AB-D0B3-3A0C-6C1DC53D6EB6}"/>
              </a:ext>
            </a:extLst>
          </p:cNvPr>
          <p:cNvSpPr>
            <a:spLocks noChangeShapeType="1"/>
          </p:cNvSpPr>
          <p:nvPr/>
        </p:nvSpPr>
        <p:spPr bwMode="auto">
          <a:xfrm>
            <a:off x="1752600" y="3733800"/>
            <a:ext cx="5715000" cy="0"/>
          </a:xfrm>
          <a:prstGeom prst="line">
            <a:avLst/>
          </a:prstGeom>
          <a:noFill/>
          <a:ln w="57150" cap="flat" cmpd="thinThick" algn="ctr">
            <a:solidFill>
              <a:srgbClr val="009999"/>
            </a:solidFill>
            <a:prstDash val="solid"/>
            <a:round/>
            <a:headEnd type="none" w="med" len="med"/>
            <a:tailEnd type="none" w="med" len="med"/>
          </a:ln>
          <a:extLst>
            <a:ext uri="{909E8E84-426E-40DD-AFC4-6F175D3DCCD1}">
              <a14:hiddenFill xmlns:a14="http://schemas.microsoft.com/office/drawing/2010/main">
                <a:noFill/>
              </a14:hiddenFill>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108" name="PB11"/>
          <p:cNvSpPr/>
          <p:nvPr/>
        </p:nvSpPr>
        <p:spPr>
          <a:xfrm>
            <a:off x="0" y="6839712"/>
            <a:ext cx="1547446"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109" name="PageNumberTextBox11"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110" name="Rectangle 72">
            <a:extLst>
              <a:ext uri="{FF2B5EF4-FFF2-40B4-BE49-F238E27FC236}">
                <a16:creationId xmlns:a16="http://schemas.microsoft.com/office/drawing/2014/main" id="{384510DE-7A4B-84B9-0AA1-9D8DE6B7B094}"/>
              </a:ext>
            </a:extLst>
          </p:cNvPr>
          <p:cNvSpPr>
            <a:spLocks noChangeArrowheads="1"/>
          </p:cNvSpPr>
          <p:nvPr>
            <p:ph type="body" idx="4294967295"/>
          </p:nvPr>
        </p:nvSpPr>
        <p:spPr>
          <a:xfrm>
            <a:off x="1524000" y="457200"/>
            <a:ext cx="6019800" cy="5334000"/>
          </a:xfrm>
          <a:ln w="57150" cap="flat" cmpd="thinThick" algn="ctr">
            <a:solidFill>
              <a:srgbClr val="009999"/>
            </a:solidFill>
            <a:miter lim="800000"/>
            <a:headEnd type="none" w="med" len="med"/>
            <a:tailEnd type="none" w="med" len="med"/>
          </a:ln>
          <a:extLst>
            <a:ext uri="{909E8E84-426E-40DD-AFC4-6F175D3DCCD1}">
              <a14:hiddenFill xmlns:a14="http://schemas.microsoft.com/office/drawing/2010/main">
                <a:solidFill>
                  <a:schemeClr val="folHlink"/>
                </a:solidFill>
              </a14:hiddenFill>
            </a:ext>
          </a:extLst>
        </p:spPr>
        <p:txBody>
          <a:bodyPr/>
          <a:lstStyle/>
          <a:p>
            <a:pPr algn="ctr" eaLnBrk="1" hangingPunct="1">
              <a:lnSpc>
                <a:spcPct val="80000"/>
              </a:lnSpc>
              <a:buFontTx/>
              <a:buNone/>
            </a:pPr>
            <a:endParaRPr lang="ru-RU" altLang="zh-CN" sz="1600"/>
          </a:p>
          <a:p>
            <a:pPr algn="ctr" eaLnBrk="1" hangingPunct="1">
              <a:lnSpc>
                <a:spcPct val="80000"/>
              </a:lnSpc>
              <a:buFontTx/>
              <a:buNone/>
            </a:pPr>
            <a:r>
              <a:rPr lang="ru-RU" altLang="zh-CN" sz="1600"/>
              <a:t>北京太申祥和山庄</a:t>
            </a:r>
          </a:p>
          <a:p>
            <a:pPr algn="ctr" eaLnBrk="1" hangingPunct="1">
              <a:lnSpc>
                <a:spcPct val="80000"/>
              </a:lnSpc>
              <a:buFontTx/>
              <a:buNone/>
            </a:pPr>
            <a:r>
              <a:rPr lang="ru-RU" altLang="zh-CN" sz="1600"/>
              <a:t>             太申祥和山庄采用中国传统古典园林建筑，辅以苏州园林式山水，是集养老、康体、娱乐、餐饮、住宿、医疗为一体的大型综合性效劳机构，是全国首家推行会员制新型养老模式的国际敬老院，会员老人可享受优惠价位及为其提供的各项效劳。</a:t>
            </a:r>
          </a:p>
          <a:p>
            <a:pPr algn="ctr" eaLnBrk="1" hangingPunct="1">
              <a:lnSpc>
                <a:spcPct val="80000"/>
              </a:lnSpc>
              <a:buFontTx/>
              <a:buNone/>
            </a:pPr>
            <a:r>
              <a:rPr lang="ru-RU" altLang="zh-CN" sz="1600"/>
              <a:t>       专为老年人设计的养老会籍有：祥和会籍、太申养老会籍、太申尊老会籍、太申至尊尊老会籍共计四种。祥和会籍和太申养老会籍会员在山庄居住，可享受会员房价；太申尊老会籍会员可享受免费专属标准房间的居住权；太申至尊尊老会籍会员可享受我院提供的免费专属一居室套房的居住权。</a:t>
            </a:r>
          </a:p>
          <a:p>
            <a:pPr algn="ctr" eaLnBrk="1" hangingPunct="1">
              <a:lnSpc>
                <a:spcPct val="80000"/>
              </a:lnSpc>
              <a:buFontTx/>
              <a:buNone/>
            </a:pPr>
            <a:endParaRPr lang="ru-RU" altLang="zh-CN" sz="1600"/>
          </a:p>
          <a:p>
            <a:pPr algn="ctr" eaLnBrk="1" hangingPunct="1">
              <a:lnSpc>
                <a:spcPct val="80000"/>
              </a:lnSpc>
              <a:buFontTx/>
              <a:buNone/>
            </a:pPr>
            <a:endParaRPr lang="ru-RU" altLang="zh-CN" sz="1600"/>
          </a:p>
          <a:p>
            <a:pPr algn="ctr" eaLnBrk="1" hangingPunct="1">
              <a:lnSpc>
                <a:spcPct val="80000"/>
              </a:lnSpc>
              <a:buFontTx/>
              <a:buNone/>
            </a:pPr>
            <a:r>
              <a:rPr lang="ru-RU" altLang="zh-CN" sz="1600"/>
              <a:t>北京银龄国际养老公寓</a:t>
            </a:r>
          </a:p>
          <a:p>
            <a:pPr algn="ctr" eaLnBrk="1" hangingPunct="1">
              <a:lnSpc>
                <a:spcPct val="80000"/>
              </a:lnSpc>
              <a:buFontTx/>
              <a:buNone/>
            </a:pPr>
            <a:r>
              <a:rPr lang="ru-RU" altLang="zh-CN" sz="1600"/>
              <a:t>       银龄〔Silver Age〕是首批进入大陆新兴养老院产业的公司之一，它方案在北京市中心西北40多公里的小汤山建立拥有525幢房屋的养老住宅区，被命名为自在人家老年公寓〔敬老院，养老机构〕。作为工程的一局部，该公司还将为需要不断接受治疗的老年人建立一所疗养院，并为来访者建一所拥有20个房间的宾馆。首批300幢房屋将于2021年4月完工。由于政府的减税措施和该工程低廉的土地本钱，预计，4年内股东们将得到37%的回报率。该公司总投资估计到达2300万美元。</a:t>
            </a:r>
          </a:p>
        </p:txBody>
      </p:sp>
      <p:sp>
        <p:nvSpPr>
          <p:cNvPr id="2111" name="Line 73">
            <a:extLst>
              <a:ext uri="{FF2B5EF4-FFF2-40B4-BE49-F238E27FC236}">
                <a16:creationId xmlns:a16="http://schemas.microsoft.com/office/drawing/2014/main" id="{0EC2BF88-E197-F255-75E3-302A4FC78850}"/>
              </a:ext>
            </a:extLst>
          </p:cNvPr>
          <p:cNvSpPr>
            <a:spLocks noChangeShapeType="1"/>
          </p:cNvSpPr>
          <p:nvPr/>
        </p:nvSpPr>
        <p:spPr bwMode="auto">
          <a:xfrm>
            <a:off x="1524000" y="3276600"/>
            <a:ext cx="6019800" cy="0"/>
          </a:xfrm>
          <a:prstGeom prst="line">
            <a:avLst/>
          </a:prstGeom>
          <a:noFill/>
          <a:ln w="57150" cap="flat" cmpd="thinThick" algn="ctr">
            <a:solidFill>
              <a:srgbClr val="009999"/>
            </a:solidFill>
            <a:prstDash val="solid"/>
            <a:round/>
            <a:headEnd type="none" w="med" len="med"/>
            <a:tailEnd type="none" w="med" len="med"/>
          </a:ln>
          <a:extLst>
            <a:ext uri="{909E8E84-426E-40DD-AFC4-6F175D3DCCD1}">
              <a14:hiddenFill xmlns:a14="http://schemas.microsoft.com/office/drawing/2010/main">
                <a:noFill/>
              </a14:hiddenFill>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112" name="PB12"/>
          <p:cNvSpPr/>
          <p:nvPr/>
        </p:nvSpPr>
        <p:spPr>
          <a:xfrm>
            <a:off x="0" y="6839712"/>
            <a:ext cx="1688123"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113" name="PageNumberTextBox12"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114" name="Rectangle 76">
            <a:extLst>
              <a:ext uri="{FF2B5EF4-FFF2-40B4-BE49-F238E27FC236}">
                <a16:creationId xmlns:a16="http://schemas.microsoft.com/office/drawing/2014/main" id="{87BF540E-7529-E3E4-D896-97D8B8528AB3}"/>
              </a:ext>
            </a:extLst>
          </p:cNvPr>
          <p:cNvSpPr>
            <a:spLocks noChangeArrowheads="1"/>
          </p:cNvSpPr>
          <p:nvPr>
            <p:ph type="body" idx="4294967295"/>
          </p:nvPr>
        </p:nvSpPr>
        <p:spPr>
          <a:xfrm>
            <a:off x="1219200" y="762000"/>
            <a:ext cx="6400800" cy="5562600"/>
          </a:xfrm>
          <a:ln w="57150" cap="flat" cmpd="thinThick" algn="ctr">
            <a:solidFill>
              <a:srgbClr val="009999"/>
            </a:solidFill>
            <a:miter lim="800000"/>
            <a:headEnd type="none" w="med" len="med"/>
            <a:tailEnd type="none" w="med" len="med"/>
          </a:ln>
        </p:spPr>
        <p:txBody>
          <a:bodyPr/>
          <a:lstStyle/>
          <a:p>
            <a:pPr algn="ctr" eaLnBrk="1" hangingPunct="1">
              <a:buFontTx/>
              <a:buNone/>
            </a:pPr>
            <a:r>
              <a:rPr lang="ru-RU" altLang="zh-CN" sz="1600"/>
              <a:t> 北京金港家苑</a:t>
            </a:r>
          </a:p>
          <a:p>
            <a:pPr algn="ctr" eaLnBrk="1" hangingPunct="1">
              <a:buFontTx/>
              <a:buNone/>
            </a:pPr>
            <a:r>
              <a:rPr lang="ru-RU" altLang="zh-CN" sz="1600"/>
              <a:t>              金港家苑是由中国老年学学会北京东方阳光国际老年颐养中心、北京绚丽阳光老年效劳承办的老年综合性效劳机构。它实施以北京为中心，把对老人的效劳模式推向全国，在经济较兴旺的沿海城市，风景优美的旅游胜地，如上海、海口、衡山、成都、桂林等地设立分部，届时入住老人可在全国各分部异地居住，旅游休闲，度假养老。</a:t>
            </a:r>
          </a:p>
          <a:p>
            <a:pPr algn="ctr" eaLnBrk="1" hangingPunct="1">
              <a:buFontTx/>
              <a:buNone/>
            </a:pPr>
            <a:r>
              <a:rPr lang="ru-RU" altLang="zh-CN" sz="1600"/>
              <a:t>      金港家苑建立的是一套高标准的效劳模式，力求切实符合人心开展和需求的具有高品位、真情感、开拓新视野、集保健、养生、康复、护理、健身、娱乐、文化、送终为一体的养老幸福家园。</a:t>
            </a:r>
          </a:p>
          <a:p>
            <a:pPr algn="ctr" eaLnBrk="1" hangingPunct="1">
              <a:buFontTx/>
              <a:buNone/>
            </a:pPr>
            <a:endParaRPr lang="ru-RU" altLang="zh-CN" sz="1600"/>
          </a:p>
          <a:p>
            <a:pPr algn="ctr" eaLnBrk="1" hangingPunct="1">
              <a:buFontTx/>
              <a:buNone/>
            </a:pPr>
            <a:endParaRPr lang="ru-RU" altLang="zh-CN" sz="1600"/>
          </a:p>
          <a:p>
            <a:pPr algn="ctr" eaLnBrk="1" hangingPunct="1">
              <a:buFontTx/>
              <a:buNone/>
            </a:pPr>
            <a:r>
              <a:rPr lang="ru-RU" altLang="zh-CN" sz="1600"/>
              <a:t> 浙江城仙居</a:t>
            </a:r>
          </a:p>
          <a:p>
            <a:pPr algn="ctr" eaLnBrk="1" hangingPunct="1">
              <a:buFontTx/>
              <a:buNone/>
            </a:pPr>
            <a:r>
              <a:rPr lang="ru-RU" altLang="zh-CN" sz="1600"/>
              <a:t>        农家乐公寓“城仙居〞，是浙江联众乡村资源开发在浙江临安兴建的新型养老模式。公司在生态良好、风景优美的村落，与村民签订协议，由公司出资，按统一标准对他们的住房进行改建装修。改建后的“城仙居〞，房间按宾馆标准间建造，房子的产权仍归农民所有，农民可任选两间居住，一楼的餐厅也由农民经营。其余房间30年的使用权和经营权那么归联众公司所有，期满后归还村民。</a:t>
            </a:r>
          </a:p>
        </p:txBody>
      </p:sp>
      <p:sp>
        <p:nvSpPr>
          <p:cNvPr id="2115" name="Line 77">
            <a:extLst>
              <a:ext uri="{FF2B5EF4-FFF2-40B4-BE49-F238E27FC236}">
                <a16:creationId xmlns:a16="http://schemas.microsoft.com/office/drawing/2014/main" id="{78942B91-62D2-9A72-467B-D271B3D6214F}"/>
              </a:ext>
            </a:extLst>
          </p:cNvPr>
          <p:cNvSpPr>
            <a:spLocks noChangeShapeType="1"/>
          </p:cNvSpPr>
          <p:nvPr/>
        </p:nvSpPr>
        <p:spPr bwMode="auto">
          <a:xfrm>
            <a:off x="1219200" y="3733800"/>
            <a:ext cx="6400800" cy="0"/>
          </a:xfrm>
          <a:prstGeom prst="line">
            <a:avLst/>
          </a:prstGeom>
          <a:noFill/>
          <a:ln w="57150" cap="flat" cmpd="thinThick" algn="ctr">
            <a:solidFill>
              <a:srgbClr val="009999"/>
            </a:solidFill>
            <a:prstDash val="solid"/>
            <a:round/>
            <a:headEnd type="none" w="med" len="med"/>
            <a:tailEnd type="none" w="med" len="med"/>
          </a:ln>
          <a:extLst>
            <a:ext uri="{909E8E84-426E-40DD-AFC4-6F175D3DCCD1}">
              <a14:hiddenFill xmlns:a14="http://schemas.microsoft.com/office/drawing/2010/main">
                <a:noFill/>
              </a14:hiddenFill>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116" name="PB13"/>
          <p:cNvSpPr/>
          <p:nvPr/>
        </p:nvSpPr>
        <p:spPr>
          <a:xfrm>
            <a:off x="0" y="6839712"/>
            <a:ext cx="18288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117" name="PageNumberTextBox13"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118" name="Rectangle 80">
            <a:extLst>
              <a:ext uri="{FF2B5EF4-FFF2-40B4-BE49-F238E27FC236}">
                <a16:creationId xmlns:a16="http://schemas.microsoft.com/office/drawing/2014/main" id="{48426A67-D812-0406-193B-0A300CDA774B}"/>
              </a:ext>
            </a:extLst>
          </p:cNvPr>
          <p:cNvSpPr>
            <a:spLocks noChangeArrowheads="1"/>
          </p:cNvSpPr>
          <p:nvPr>
            <p:ph type="title" idx="4294967295"/>
          </p:nvPr>
        </p:nvSpPr>
        <p:spPr>
          <a:xfrm>
            <a:off x="457200" y="2057400"/>
            <a:ext cx="8229600" cy="1143000"/>
          </a:xfrm>
        </p:spPr>
        <p:txBody>
          <a:bodyPr/>
          <a:lstStyle/>
          <a:p>
            <a:pPr eaLnBrk="1" hangingPunct="1"/>
            <a:r>
              <a:rPr lang="zh-CN" altLang="ru-RU">
                <a:ea typeface="微软雅黑" panose="020b0503020204020204" pitchFamily="34" charset="-122"/>
              </a:rPr>
              <a:t>我国老龄市场现状分析</a:t>
            </a:r>
          </a:p>
        </p:txBody>
      </p:sp>
      <p:sp>
        <p:nvSpPr>
          <p:cNvPr id="2119" name="PB14"/>
          <p:cNvSpPr/>
          <p:nvPr/>
        </p:nvSpPr>
        <p:spPr>
          <a:xfrm>
            <a:off x="0" y="6839712"/>
            <a:ext cx="1969476"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120" name="PageNumberTextBox14"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121" name="Rectangle 83">
            <a:extLst>
              <a:ext uri="{FF2B5EF4-FFF2-40B4-BE49-F238E27FC236}">
                <a16:creationId xmlns:a16="http://schemas.microsoft.com/office/drawing/2014/main" id="{2A90A585-6139-DA81-358A-686A9C0964D1}"/>
              </a:ext>
            </a:extLst>
          </p:cNvPr>
          <p:cNvSpPr>
            <a:spLocks noChangeArrowheads="1"/>
          </p:cNvSpPr>
          <p:nvPr>
            <p:ph type="body" idx="4294967295"/>
          </p:nvPr>
        </p:nvSpPr>
        <p:spPr>
          <a:xfrm>
            <a:off x="838200" y="2362200"/>
            <a:ext cx="7543800" cy="609600"/>
          </a:xfrm>
          <a:solidFill>
            <a:srgbClr val="FF9900"/>
          </a:solidFill>
          <a:ln w="57150" cap="flat" cmpd="thinThick" algn="ctr">
            <a:solidFill>
              <a:srgbClr val="009999"/>
            </a:solidFill>
            <a:miter lim="800000"/>
            <a:headEnd type="none" w="med" len="med"/>
            <a:tailEnd type="none" w="med" len="med"/>
          </a:ln>
        </p:spPr>
        <p:txBody>
          <a:bodyPr anchor="ctr" anchorCtr="1"/>
          <a:lstStyle/>
          <a:p>
            <a:pPr eaLnBrk="1" hangingPunct="1">
              <a:buFontTx/>
              <a:buNone/>
            </a:pPr>
            <a:r>
              <a:rPr lang="zh-CN" altLang="ru-RU" b="1">
                <a:latin typeface="微软雅黑" panose="020b0503020204020204" pitchFamily="34" charset="-122"/>
                <a:ea typeface="微软雅黑" panose="020b0503020204020204" pitchFamily="34" charset="-122"/>
              </a:rPr>
              <a:t>实际上中国在</a:t>
            </a:r>
            <a:r>
              <a:rPr lang="ru-RU" altLang="zh-CN" b="1">
                <a:latin typeface="微软雅黑" panose="020b0503020204020204" pitchFamily="34" charset="-122"/>
                <a:ea typeface="微软雅黑" panose="020b0503020204020204" pitchFamily="34" charset="-122"/>
              </a:rPr>
              <a:t>2001</a:t>
            </a:r>
            <a:r>
              <a:rPr lang="zh-CN" altLang="ru-RU" b="1">
                <a:latin typeface="微软雅黑" panose="020b0503020204020204" pitchFamily="34" charset="-122"/>
                <a:ea typeface="微软雅黑" panose="020b0503020204020204" pitchFamily="34" charset="-122"/>
              </a:rPr>
              <a:t>年就已开始进入了老龄化社会</a:t>
            </a:r>
          </a:p>
        </p:txBody>
      </p:sp>
      <p:sp>
        <p:nvSpPr>
          <p:cNvPr id="2122" name="Rectangle 84">
            <a:extLst>
              <a:ext uri="{FF2B5EF4-FFF2-40B4-BE49-F238E27FC236}">
                <a16:creationId xmlns:a16="http://schemas.microsoft.com/office/drawing/2014/main" id="{BE7572F1-20FE-E38E-FF1F-02D3310F248B}"/>
              </a:ext>
            </a:extLst>
          </p:cNvPr>
          <p:cNvSpPr>
            <a:spLocks noChangeArrowheads="1"/>
          </p:cNvSpPr>
          <p:nvPr/>
        </p:nvSpPr>
        <p:spPr bwMode="auto">
          <a:xfrm>
            <a:off x="914400" y="685800"/>
            <a:ext cx="7391400" cy="1219200"/>
          </a:xfrm>
          <a:prstGeom prst="rect">
            <a:avLst/>
          </a:prstGeom>
          <a:noFill/>
          <a:ln w="57150" cap="flat" cmpd="thinThick" algn="ctr">
            <a:solidFill>
              <a:srgbClr val="009999"/>
            </a:solidFill>
            <a:prstDash val="solid"/>
            <a:miter lim="800000"/>
            <a:headEnd type="none" w="med" len="med"/>
            <a:tailEnd type="none" w="med" len="med"/>
          </a:ln>
          <a:extLst>
            <a:ext uri="{909E8E84-426E-40DD-AFC4-6F175D3DCCD1}">
              <a14:hiddenFill xmlns:a14="http://schemas.microsoft.com/office/drawing/2010/main">
                <a:solidFill>
                  <a:schemeClr val="hlink"/>
                </a:solidFill>
              </a14:hiddenFill>
            </a:ext>
          </a:extLst>
        </p:spPr>
        <p:txBody>
          <a:bodyPr anchor="ctr" anchorCtr="1"/>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eaLnBrk="1" hangingPunct="1"/>
            <a:r>
              <a:rPr lang="zh-CN" altLang="ru-RU" sz="1800">
                <a:latin typeface="微软雅黑" panose="020b0503020204020204" pitchFamily="34" charset="-122"/>
              </a:rPr>
              <a:t>通常，65岁以上的人口比率超过总人口的7%，就被称为“老龄化社会〞，而超过了14%就被称为“老龄社会〞。</a:t>
            </a:r>
          </a:p>
        </p:txBody>
      </p:sp>
      <p:sp>
        <p:nvSpPr>
          <p:cNvPr id="2123" name="Rectangle 85">
            <a:extLst>
              <a:ext uri="{FF2B5EF4-FFF2-40B4-BE49-F238E27FC236}">
                <a16:creationId xmlns:a16="http://schemas.microsoft.com/office/drawing/2014/main" id="{BE98EC34-0F13-4644-31C4-03BDE269E939}"/>
              </a:ext>
            </a:extLst>
          </p:cNvPr>
          <p:cNvSpPr>
            <a:spLocks noChangeArrowheads="1"/>
          </p:cNvSpPr>
          <p:nvPr/>
        </p:nvSpPr>
        <p:spPr bwMode="auto">
          <a:xfrm>
            <a:off x="838200" y="3429000"/>
            <a:ext cx="7543800" cy="2286000"/>
          </a:xfrm>
          <a:prstGeom prst="rect">
            <a:avLst/>
          </a:prstGeom>
          <a:noFill/>
          <a:ln w="57150" cap="flat" cmpd="thinThick" algn="ctr">
            <a:solidFill>
              <a:srgbClr val="009999"/>
            </a:solidFill>
            <a:prstDash val="solid"/>
            <a:miter lim="800000"/>
            <a:headEnd type="none" w="med" len="med"/>
            <a:tailEnd type="none" w="med" len="med"/>
          </a:ln>
          <a:extLst>
            <a:ext uri="{909E8E84-426E-40DD-AFC4-6F175D3DCCD1}">
              <a14:hiddenFill xmlns:a14="http://schemas.microsoft.com/office/drawing/2010/main">
                <a:solidFill>
                  <a:schemeClr val="accent1"/>
                </a:solidFill>
              </a14:hiddenFill>
            </a:ext>
          </a:extLst>
        </p:spPr>
        <p:txBody>
          <a:bodyPr anchor="ct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eaLnBrk="1" hangingPunct="1"/>
            <a:r>
              <a:rPr lang="zh-CN" altLang="ru-RU" sz="1800" b="1">
                <a:ea typeface="宋体" panose="02010600030101010101" pitchFamily="2" charset="-122"/>
              </a:rPr>
              <a:t>民政部发布的?2021年民政事业开展统计报告?显示，</a:t>
            </a:r>
          </a:p>
          <a:p>
            <a:pPr algn="ctr" eaLnBrk="1" hangingPunct="1"/>
            <a:r>
              <a:rPr lang="zh-CN" altLang="ru-RU" sz="1800" b="1">
                <a:ea typeface="宋体" panose="02010600030101010101" pitchFamily="2" charset="-122"/>
              </a:rPr>
              <a:t>截至2021年底，全国65岁及以上人口10956万人，占全国总人口的8.3%，比上年上升了0.2个百分点。60岁及以上人口15989万人，约占全国总人口的12%，比上年上升了0.4个百分点。报告说，我国面临严重的人口老龄化趋势</a:t>
            </a:r>
          </a:p>
        </p:txBody>
      </p:sp>
      <p:sp>
        <p:nvSpPr>
          <p:cNvPr id="2124" name="PB15"/>
          <p:cNvSpPr/>
          <p:nvPr/>
        </p:nvSpPr>
        <p:spPr>
          <a:xfrm>
            <a:off x="0" y="6839712"/>
            <a:ext cx="2110153"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125" name="PageNumberTextBox15"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126" name="Rectangle 88">
            <a:extLst>
              <a:ext uri="{FF2B5EF4-FFF2-40B4-BE49-F238E27FC236}">
                <a16:creationId xmlns:a16="http://schemas.microsoft.com/office/drawing/2014/main" id="{00AE5226-D27D-BE0B-742A-952F61A62889}"/>
              </a:ext>
            </a:extLst>
          </p:cNvPr>
          <p:cNvSpPr>
            <a:spLocks noChangeArrowheads="1"/>
          </p:cNvSpPr>
          <p:nvPr/>
        </p:nvSpPr>
        <p:spPr bwMode="auto">
          <a:xfrm>
            <a:off x="1127125" y="1889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zh-CN" sz="1800">
              <a:ea typeface="宋体" panose="02010600030101010101" pitchFamily="2" charset="-122"/>
            </a:endParaRPr>
          </a:p>
        </p:txBody>
      </p:sp>
      <p:sp>
        <p:nvSpPr>
          <p:cNvPr id="2127" name="Rectangle 89">
            <a:extLst>
              <a:ext uri="{FF2B5EF4-FFF2-40B4-BE49-F238E27FC236}">
                <a16:creationId xmlns:a16="http://schemas.microsoft.com/office/drawing/2014/main" id="{3495111D-4A71-F014-7452-97C8C6B774A4}"/>
              </a:ext>
            </a:extLst>
          </p:cNvPr>
          <p:cNvSpPr>
            <a:spLocks noChangeArrowheads="1"/>
          </p:cNvSpPr>
          <p:nvPr/>
        </p:nvSpPr>
        <p:spPr bwMode="auto">
          <a:xfrm>
            <a:off x="4114800" y="3200400"/>
            <a:ext cx="1633538" cy="1463675"/>
          </a:xfrm>
          <a:prstGeom prst="rect">
            <a:avLst/>
          </a:prstGeom>
          <a:solidFill>
            <a:srgbClr val="6699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eaLnBrk="1" hangingPunct="1"/>
            <a:r>
              <a:rPr lang="zh-CN" altLang="ru-RU" sz="2400" b="1">
                <a:solidFill>
                  <a:schemeClr val="bg1"/>
                </a:solidFill>
                <a:ea typeface="新宋体" panose="02010609030101010101" pitchFamily="49" charset="-122"/>
              </a:rPr>
              <a:t>我国已进</a:t>
            </a:r>
          </a:p>
          <a:p>
            <a:pPr algn="ctr" eaLnBrk="1" hangingPunct="1"/>
            <a:r>
              <a:rPr lang="zh-CN" altLang="ru-RU" sz="2400" b="1">
                <a:solidFill>
                  <a:schemeClr val="bg1"/>
                </a:solidFill>
                <a:ea typeface="新宋体" panose="02010609030101010101" pitchFamily="49" charset="-122"/>
              </a:rPr>
              <a:t>入人口老</a:t>
            </a:r>
          </a:p>
          <a:p>
            <a:pPr algn="ctr" eaLnBrk="1" hangingPunct="1"/>
            <a:r>
              <a:rPr lang="zh-CN" altLang="ru-RU" sz="2400" b="1">
                <a:solidFill>
                  <a:schemeClr val="bg1"/>
                </a:solidFill>
                <a:ea typeface="新宋体" panose="02010609030101010101" pitchFamily="49" charset="-122"/>
              </a:rPr>
              <a:t>龄化</a:t>
            </a:r>
            <a:r>
              <a:rPr lang="zh-CN" altLang="ru-RU" sz="2400">
                <a:ea typeface="宋体" panose="02010600030101010101" pitchFamily="2" charset="-122"/>
              </a:rPr>
              <a:t> </a:t>
            </a:r>
          </a:p>
        </p:txBody>
      </p:sp>
      <p:sp>
        <p:nvSpPr>
          <p:cNvPr id="2128" name="未知">
            <a:extLst>
              <a:ext uri="{FF2B5EF4-FFF2-40B4-BE49-F238E27FC236}">
                <a16:creationId xmlns:a16="http://schemas.microsoft.com/office/drawing/2014/main" id="{A9763F63-B3B5-F54A-EF14-D9709022DEE5}"/>
              </a:ext>
            </a:extLst>
          </p:cNvPr>
          <p:cNvSpPr/>
          <p:nvPr/>
        </p:nvSpPr>
        <p:spPr bwMode="auto">
          <a:xfrm>
            <a:off x="1481138" y="2819400"/>
            <a:ext cx="2632075" cy="414338"/>
          </a:xfrm>
          <a:custGeom>
            <a:gdLst>
              <a:gd name="T0" fmla="*/ 1982 w 1982"/>
              <a:gd name="T1" fmla="*/ 214 h 214"/>
              <a:gd name="T2" fmla="*/ 1768 w 1982"/>
              <a:gd name="T3" fmla="*/ 0 h 214"/>
              <a:gd name="T4" fmla="*/ 0 w 1982"/>
              <a:gd name="T5" fmla="*/ 0 h 214"/>
            </a:gdLst>
            <a:cxnLst>
              <a:cxn ang="0">
                <a:pos x="T0" y="T1"/>
              </a:cxn>
              <a:cxn ang="0">
                <a:pos x="T2" y="T3"/>
              </a:cxn>
              <a:cxn ang="0">
                <a:pos x="T4" y="T5"/>
              </a:cxn>
            </a:cxnLst>
            <a:rect l="0" t="0" r="r" b="b"/>
            <a:pathLst>
              <a:path w="1982" h="214">
                <a:moveTo>
                  <a:pt x="1982" y="214"/>
                </a:moveTo>
                <a:lnTo>
                  <a:pt x="1768" y="0"/>
                </a:lnTo>
                <a:lnTo>
                  <a:pt x="0" y="0"/>
                </a:lnTo>
              </a:path>
            </a:pathLst>
          </a:custGeom>
          <a:noFill/>
          <a:ln w="22225" cap="flat" algn="ctr">
            <a:solidFill>
              <a:srgbClr val="333399"/>
            </a:solidFill>
            <a:prstDash val="solid"/>
            <a:round/>
            <a:headEnd type="triangle" w="med" len="lg"/>
            <a:tailEnd type="none" w="med" len="med"/>
          </a:ln>
          <a:extLst>
            <a:ext uri="{909E8E84-426E-40DD-AFC4-6F175D3DCCD1}">
              <a14:hiddenFill xmlns:a14="http://schemas.microsoft.com/office/drawing/2010/main">
                <a:solidFill>
                  <a:schemeClr val="accent1"/>
                </a:solidFill>
              </a14:hiddenFill>
            </a:ext>
          </a:extLst>
        </p:spPr>
        <p:txBody>
          <a:bodyPr wrap="none"/>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129" name="未知">
            <a:extLst>
              <a:ext uri="{FF2B5EF4-FFF2-40B4-BE49-F238E27FC236}">
                <a16:creationId xmlns:a16="http://schemas.microsoft.com/office/drawing/2014/main" id="{4918E06F-7571-E9AB-7962-05EF8B370897}"/>
              </a:ext>
            </a:extLst>
          </p:cNvPr>
          <p:cNvSpPr/>
          <p:nvPr/>
        </p:nvSpPr>
        <p:spPr bwMode="auto">
          <a:xfrm flipV="1">
            <a:off x="1176338" y="4648200"/>
            <a:ext cx="3049587" cy="381000"/>
          </a:xfrm>
          <a:custGeom>
            <a:gdLst>
              <a:gd name="T0" fmla="*/ 1982 w 1982"/>
              <a:gd name="T1" fmla="*/ 214 h 214"/>
              <a:gd name="T2" fmla="*/ 1768 w 1982"/>
              <a:gd name="T3" fmla="*/ 0 h 214"/>
              <a:gd name="T4" fmla="*/ 0 w 1982"/>
              <a:gd name="T5" fmla="*/ 0 h 214"/>
            </a:gdLst>
            <a:cxnLst>
              <a:cxn ang="0">
                <a:pos x="T0" y="T1"/>
              </a:cxn>
              <a:cxn ang="0">
                <a:pos x="T2" y="T3"/>
              </a:cxn>
              <a:cxn ang="0">
                <a:pos x="T4" y="T5"/>
              </a:cxn>
            </a:cxnLst>
            <a:rect l="0" t="0" r="r" b="b"/>
            <a:pathLst>
              <a:path w="1982" h="214">
                <a:moveTo>
                  <a:pt x="1982" y="214"/>
                </a:moveTo>
                <a:lnTo>
                  <a:pt x="1768" y="0"/>
                </a:lnTo>
                <a:lnTo>
                  <a:pt x="0" y="0"/>
                </a:lnTo>
              </a:path>
            </a:pathLst>
          </a:custGeom>
          <a:noFill/>
          <a:ln w="22225" cap="flat" algn="ctr">
            <a:solidFill>
              <a:srgbClr val="333399"/>
            </a:solidFill>
            <a:prstDash val="solid"/>
            <a:round/>
            <a:headEnd type="triangle" w="med" len="lg"/>
            <a:tailEnd type="none" w="med" len="med"/>
          </a:ln>
          <a:extLst>
            <a:ext uri="{909E8E84-426E-40DD-AFC4-6F175D3DCCD1}">
              <a14:hiddenFill xmlns:a14="http://schemas.microsoft.com/office/drawing/2010/main">
                <a:solidFill>
                  <a:schemeClr val="accent1"/>
                </a:solidFill>
              </a14:hiddenFill>
            </a:ext>
          </a:extLst>
        </p:spPr>
        <p:txBody>
          <a:bodyPr wrap="none"/>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130" name="未知">
            <a:extLst>
              <a:ext uri="{FF2B5EF4-FFF2-40B4-BE49-F238E27FC236}">
                <a16:creationId xmlns:a16="http://schemas.microsoft.com/office/drawing/2014/main" id="{6EE40703-E4E7-FEB8-20D5-08C86C70D06A}"/>
              </a:ext>
            </a:extLst>
          </p:cNvPr>
          <p:cNvSpPr/>
          <p:nvPr/>
        </p:nvSpPr>
        <p:spPr bwMode="auto">
          <a:xfrm flipH="1">
            <a:off x="5595938" y="2819400"/>
            <a:ext cx="2971800" cy="377825"/>
          </a:xfrm>
          <a:custGeom>
            <a:gdLst>
              <a:gd name="T0" fmla="*/ 1982 w 1982"/>
              <a:gd name="T1" fmla="*/ 214 h 214"/>
              <a:gd name="T2" fmla="*/ 1768 w 1982"/>
              <a:gd name="T3" fmla="*/ 0 h 214"/>
              <a:gd name="T4" fmla="*/ 0 w 1982"/>
              <a:gd name="T5" fmla="*/ 0 h 214"/>
            </a:gdLst>
            <a:cxnLst>
              <a:cxn ang="0">
                <a:pos x="T0" y="T1"/>
              </a:cxn>
              <a:cxn ang="0">
                <a:pos x="T2" y="T3"/>
              </a:cxn>
              <a:cxn ang="0">
                <a:pos x="T4" y="T5"/>
              </a:cxn>
            </a:cxnLst>
            <a:rect l="0" t="0" r="r" b="b"/>
            <a:pathLst>
              <a:path w="1982" h="214">
                <a:moveTo>
                  <a:pt x="1982" y="214"/>
                </a:moveTo>
                <a:lnTo>
                  <a:pt x="1768" y="0"/>
                </a:lnTo>
                <a:lnTo>
                  <a:pt x="0" y="0"/>
                </a:lnTo>
              </a:path>
            </a:pathLst>
          </a:custGeom>
          <a:noFill/>
          <a:ln w="22225" cap="flat" algn="ctr">
            <a:solidFill>
              <a:srgbClr val="669900"/>
            </a:solidFill>
            <a:prstDash val="solid"/>
            <a:round/>
            <a:headEnd type="triangle" w="med" len="lg"/>
            <a:tailEnd type="none" w="med" len="med"/>
          </a:ln>
          <a:extLst>
            <a:ext uri="{909E8E84-426E-40DD-AFC4-6F175D3DCCD1}">
              <a14:hiddenFill xmlns:a14="http://schemas.microsoft.com/office/drawing/2010/main">
                <a:solidFill>
                  <a:schemeClr val="accent1"/>
                </a:solidFill>
              </a14:hiddenFill>
            </a:ext>
          </a:extLst>
        </p:spPr>
        <p:txBody>
          <a:bodyPr wrap="none"/>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131" name="未知">
            <a:extLst>
              <a:ext uri="{FF2B5EF4-FFF2-40B4-BE49-F238E27FC236}">
                <a16:creationId xmlns:a16="http://schemas.microsoft.com/office/drawing/2014/main" id="{8565DE7A-3CA5-1986-B197-B2B8D2B97227}"/>
              </a:ext>
            </a:extLst>
          </p:cNvPr>
          <p:cNvSpPr/>
          <p:nvPr/>
        </p:nvSpPr>
        <p:spPr bwMode="auto">
          <a:xfrm flipH="1" flipV="1">
            <a:off x="5519738" y="4648200"/>
            <a:ext cx="2819400" cy="381000"/>
          </a:xfrm>
          <a:custGeom>
            <a:gdLst>
              <a:gd name="T0" fmla="*/ 1982 w 1982"/>
              <a:gd name="T1" fmla="*/ 214 h 214"/>
              <a:gd name="T2" fmla="*/ 1768 w 1982"/>
              <a:gd name="T3" fmla="*/ 0 h 214"/>
              <a:gd name="T4" fmla="*/ 0 w 1982"/>
              <a:gd name="T5" fmla="*/ 0 h 214"/>
            </a:gdLst>
            <a:cxnLst>
              <a:cxn ang="0">
                <a:pos x="T0" y="T1"/>
              </a:cxn>
              <a:cxn ang="0">
                <a:pos x="T2" y="T3"/>
              </a:cxn>
              <a:cxn ang="0">
                <a:pos x="T4" y="T5"/>
              </a:cxn>
            </a:cxnLst>
            <a:rect l="0" t="0" r="r" b="b"/>
            <a:pathLst>
              <a:path w="1982" h="214">
                <a:moveTo>
                  <a:pt x="1982" y="214"/>
                </a:moveTo>
                <a:lnTo>
                  <a:pt x="1768" y="0"/>
                </a:lnTo>
                <a:lnTo>
                  <a:pt x="0" y="0"/>
                </a:lnTo>
              </a:path>
            </a:pathLst>
          </a:custGeom>
          <a:noFill/>
          <a:ln w="22225" cap="flat" algn="ctr">
            <a:solidFill>
              <a:srgbClr val="333399"/>
            </a:solidFill>
            <a:prstDash val="solid"/>
            <a:round/>
            <a:headEnd type="triangle" w="med" len="lg"/>
            <a:tailEnd type="none" w="med" len="med"/>
          </a:ln>
          <a:extLst>
            <a:ext uri="{909E8E84-426E-40DD-AFC4-6F175D3DCCD1}">
              <a14:hiddenFill xmlns:a14="http://schemas.microsoft.com/office/drawing/2010/main">
                <a:solidFill>
                  <a:schemeClr val="accent1"/>
                </a:solidFill>
              </a14:hiddenFill>
            </a:ext>
          </a:extLst>
        </p:spPr>
        <p:txBody>
          <a:bodyPr wrap="none"/>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sp>
        <p:nvSpPr>
          <p:cNvPr id="2132" name="Rectangle 94">
            <a:extLst>
              <a:ext uri="{FF2B5EF4-FFF2-40B4-BE49-F238E27FC236}">
                <a16:creationId xmlns:a16="http://schemas.microsoft.com/office/drawing/2014/main" id="{493B48F2-59E8-0D1A-AD24-3BF2B4FF0E14}"/>
              </a:ext>
            </a:extLst>
          </p:cNvPr>
          <p:cNvSpPr>
            <a:spLocks noChangeArrowheads="1"/>
          </p:cNvSpPr>
          <p:nvPr/>
        </p:nvSpPr>
        <p:spPr bwMode="auto">
          <a:xfrm>
            <a:off x="1447800" y="1676400"/>
            <a:ext cx="2178050" cy="915988"/>
          </a:xfrm>
          <a:prstGeom prst="rect">
            <a:avLst/>
          </a:prstGeom>
          <a:noFill/>
          <a:ln w="9525" cap="flat" algn="ctr">
            <a:solidFill>
              <a:srgbClr val="FFFFFF"/>
            </a:solidFill>
            <a:prstDash val="solid"/>
            <a:miter lim="800000"/>
            <a:headEnd type="none" w="med" len="med"/>
            <a:tailEnd type="none" w="med" len="med"/>
          </a:ln>
          <a:extLst>
            <a:ext uri="{909E8E84-426E-40DD-AFC4-6F175D3DCCD1}">
              <a14:hiddenFill xmlns:a14="http://schemas.microsoft.com/office/drawing/2010/main">
                <a:solidFill>
                  <a:schemeClr val="accent1"/>
                </a:solidFill>
              </a14:hiddenFill>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据民政部发布的?2021年民政事业开展统计报告?显示</a:t>
            </a:r>
          </a:p>
        </p:txBody>
      </p:sp>
      <p:sp>
        <p:nvSpPr>
          <p:cNvPr id="2133" name="Rectangle 95">
            <a:extLst>
              <a:ext uri="{FF2B5EF4-FFF2-40B4-BE49-F238E27FC236}">
                <a16:creationId xmlns:a16="http://schemas.microsoft.com/office/drawing/2014/main" id="{AF93AACC-FE9B-64E4-A71D-ECD0C37ECE30}"/>
              </a:ext>
            </a:extLst>
          </p:cNvPr>
          <p:cNvSpPr>
            <a:spLocks noChangeArrowheads="1"/>
          </p:cNvSpPr>
          <p:nvPr/>
        </p:nvSpPr>
        <p:spPr bwMode="auto">
          <a:xfrm>
            <a:off x="5943600" y="1828800"/>
            <a:ext cx="2047875" cy="925513"/>
          </a:xfrm>
          <a:prstGeom prst="rect">
            <a:avLst/>
          </a:prstGeom>
          <a:noFill/>
          <a:ln w="9525" cap="flat" algn="ctr">
            <a:solidFill>
              <a:srgbClr val="FFFFFF"/>
            </a:solidFill>
            <a:prstDash val="solid"/>
            <a:miter lim="800000"/>
            <a:headEnd type="none" w="med" len="med"/>
            <a:tailEnd type="none" w="med" len="med"/>
          </a:ln>
          <a:extLst>
            <a:ext uri="{909E8E84-426E-40DD-AFC4-6F175D3DCCD1}">
              <a14:hiddenFill xmlns:a14="http://schemas.microsoft.com/office/drawing/2010/main">
                <a:solidFill>
                  <a:schemeClr val="accent1"/>
                </a:solidFill>
              </a14:hiddenFill>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ru-RU" altLang="zh-CN" sz="1800">
                <a:ea typeface="宋体" panose="02010600030101010101" pitchFamily="2" charset="-122"/>
              </a:rPr>
              <a:t>60</a:t>
            </a:r>
            <a:r>
              <a:rPr lang="zh-CN" altLang="ru-RU" sz="1800">
                <a:ea typeface="宋体" panose="02010600030101010101" pitchFamily="2" charset="-122"/>
              </a:rPr>
              <a:t>岁以上老年人口</a:t>
            </a:r>
          </a:p>
          <a:p>
            <a:pPr eaLnBrk="1" hangingPunct="1"/>
            <a:r>
              <a:rPr lang="zh-CN" altLang="ru-RU" sz="1800">
                <a:ea typeface="宋体" panose="02010600030101010101" pitchFamily="2" charset="-122"/>
              </a:rPr>
              <a:t>已达</a:t>
            </a:r>
            <a:r>
              <a:rPr lang="ru-RU" altLang="zh-CN" sz="1800">
                <a:ea typeface="宋体" panose="02010600030101010101" pitchFamily="2" charset="-122"/>
              </a:rPr>
              <a:t>1.59</a:t>
            </a:r>
            <a:r>
              <a:rPr lang="zh-CN" altLang="ru-RU" sz="1800">
                <a:ea typeface="宋体" panose="02010600030101010101" pitchFamily="2" charset="-122"/>
              </a:rPr>
              <a:t>亿 ，</a:t>
            </a:r>
          </a:p>
          <a:p>
            <a:pPr eaLnBrk="1" hangingPunct="1"/>
            <a:r>
              <a:rPr lang="zh-CN" altLang="ru-RU" sz="1800">
                <a:ea typeface="宋体" panose="02010600030101010101" pitchFamily="2" charset="-122"/>
              </a:rPr>
              <a:t>占全国总人口</a:t>
            </a:r>
            <a:r>
              <a:rPr lang="ru-RU" altLang="zh-CN" sz="1800">
                <a:ea typeface="宋体" panose="02010600030101010101" pitchFamily="2" charset="-122"/>
              </a:rPr>
              <a:t>12%</a:t>
            </a:r>
          </a:p>
        </p:txBody>
      </p:sp>
      <p:sp>
        <p:nvSpPr>
          <p:cNvPr id="2134" name="Rectangle 96">
            <a:extLst>
              <a:ext uri="{FF2B5EF4-FFF2-40B4-BE49-F238E27FC236}">
                <a16:creationId xmlns:a16="http://schemas.microsoft.com/office/drawing/2014/main" id="{AA65D62B-D370-885F-792D-0A0BA93D2269}"/>
              </a:ext>
            </a:extLst>
          </p:cNvPr>
          <p:cNvSpPr>
            <a:spLocks noChangeArrowheads="1"/>
          </p:cNvSpPr>
          <p:nvPr/>
        </p:nvSpPr>
        <p:spPr bwMode="auto">
          <a:xfrm>
            <a:off x="838200" y="4267200"/>
            <a:ext cx="30797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其中</a:t>
            </a:r>
            <a:r>
              <a:rPr lang="ru-RU" altLang="zh-CN" sz="1800">
                <a:ea typeface="宋体" panose="02010600030101010101" pitchFamily="2" charset="-122"/>
              </a:rPr>
              <a:t>65</a:t>
            </a:r>
            <a:r>
              <a:rPr lang="zh-CN" altLang="ru-RU" sz="1800">
                <a:ea typeface="宋体" panose="02010600030101010101" pitchFamily="2" charset="-122"/>
              </a:rPr>
              <a:t>岁以上的老年</a:t>
            </a:r>
          </a:p>
          <a:p>
            <a:pPr eaLnBrk="1" hangingPunct="1"/>
            <a:r>
              <a:rPr lang="zh-CN" altLang="ru-RU" sz="1800">
                <a:ea typeface="宋体" panose="02010600030101010101" pitchFamily="2" charset="-122"/>
              </a:rPr>
              <a:t>人口近</a:t>
            </a:r>
            <a:r>
              <a:rPr lang="ru-RU" altLang="zh-CN" sz="1800">
                <a:ea typeface="宋体" panose="02010600030101010101" pitchFamily="2" charset="-122"/>
              </a:rPr>
              <a:t>1.1</a:t>
            </a:r>
            <a:r>
              <a:rPr lang="zh-CN" altLang="ru-RU" sz="1800">
                <a:ea typeface="宋体" panose="02010600030101010101" pitchFamily="2" charset="-122"/>
              </a:rPr>
              <a:t>亿，占总人口</a:t>
            </a:r>
            <a:r>
              <a:rPr lang="ru-RU" altLang="zh-CN" sz="1800">
                <a:ea typeface="宋体" panose="02010600030101010101" pitchFamily="2" charset="-122"/>
              </a:rPr>
              <a:t>8.3%</a:t>
            </a:r>
          </a:p>
        </p:txBody>
      </p:sp>
      <p:sp>
        <p:nvSpPr>
          <p:cNvPr id="2135" name="Rectangle 97">
            <a:extLst>
              <a:ext uri="{FF2B5EF4-FFF2-40B4-BE49-F238E27FC236}">
                <a16:creationId xmlns:a16="http://schemas.microsoft.com/office/drawing/2014/main" id="{0DA36A67-D23C-4E9D-8D35-62733645E2D1}"/>
              </a:ext>
            </a:extLst>
          </p:cNvPr>
          <p:cNvSpPr>
            <a:spLocks noChangeArrowheads="1"/>
          </p:cNvSpPr>
          <p:nvPr/>
        </p:nvSpPr>
        <p:spPr bwMode="auto">
          <a:xfrm>
            <a:off x="5824538" y="4267200"/>
            <a:ext cx="2432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到</a:t>
            </a:r>
            <a:r>
              <a:rPr lang="ru-RU" altLang="zh-CN" sz="1800">
                <a:ea typeface="宋体" panose="02010600030101010101" pitchFamily="2" charset="-122"/>
              </a:rPr>
              <a:t>21</a:t>
            </a:r>
            <a:r>
              <a:rPr lang="zh-CN" altLang="ru-RU" sz="1800">
                <a:ea typeface="宋体" panose="02010600030101010101" pitchFamily="2" charset="-122"/>
              </a:rPr>
              <a:t>世纪中叶，中国</a:t>
            </a:r>
          </a:p>
          <a:p>
            <a:pPr eaLnBrk="1" hangingPunct="1"/>
            <a:r>
              <a:rPr lang="zh-CN" altLang="ru-RU" sz="1800">
                <a:ea typeface="宋体" panose="02010600030101010101" pitchFamily="2" charset="-122"/>
              </a:rPr>
              <a:t>老年人口将到达</a:t>
            </a:r>
            <a:r>
              <a:rPr lang="ru-RU" altLang="zh-CN" sz="1800">
                <a:ea typeface="宋体" panose="02010600030101010101" pitchFamily="2" charset="-122"/>
              </a:rPr>
              <a:t>4</a:t>
            </a:r>
            <a:r>
              <a:rPr lang="zh-CN" altLang="ru-RU" sz="1800">
                <a:ea typeface="宋体" panose="02010600030101010101" pitchFamily="2" charset="-122"/>
              </a:rPr>
              <a:t>亿人 </a:t>
            </a:r>
          </a:p>
        </p:txBody>
      </p:sp>
      <p:sp>
        <p:nvSpPr>
          <p:cNvPr id="2136" name="Rectangle 98">
            <a:extLst>
              <a:ext uri="{FF2B5EF4-FFF2-40B4-BE49-F238E27FC236}">
                <a16:creationId xmlns:a16="http://schemas.microsoft.com/office/drawing/2014/main" id="{24E2F46B-9527-838A-7596-FECDCAC7EDE5}"/>
              </a:ext>
            </a:extLst>
          </p:cNvPr>
          <p:cNvSpPr>
            <a:spLocks noChangeArrowheads="1"/>
          </p:cNvSpPr>
          <p:nvPr/>
        </p:nvSpPr>
        <p:spPr bwMode="auto">
          <a:xfrm>
            <a:off x="304800" y="533400"/>
            <a:ext cx="8229600" cy="366713"/>
          </a:xfrm>
          <a:prstGeom prst="rect">
            <a:avLst/>
          </a:prstGeom>
          <a:solidFill>
            <a:srgbClr val="FF99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b="1">
                <a:solidFill>
                  <a:schemeClr val="bg1"/>
                </a:solidFill>
                <a:ea typeface="宋体" panose="02010600030101010101" pitchFamily="2" charset="-122"/>
              </a:rPr>
              <a:t>我国已进入人口严重老龄化阶段</a:t>
            </a:r>
            <a:r>
              <a:rPr lang="zh-CN" altLang="ru-RU" sz="1800">
                <a:solidFill>
                  <a:schemeClr val="bg1"/>
                </a:solidFill>
                <a:ea typeface="宋体" panose="02010600030101010101" pitchFamily="2" charset="-122"/>
              </a:rPr>
              <a:t> </a:t>
            </a:r>
          </a:p>
        </p:txBody>
      </p:sp>
      <p:sp>
        <p:nvSpPr>
          <p:cNvPr id="2137" name="PB16"/>
          <p:cNvSpPr/>
          <p:nvPr/>
        </p:nvSpPr>
        <p:spPr>
          <a:xfrm>
            <a:off x="0" y="6839712"/>
            <a:ext cx="225083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138" name="PageNumberTextBox16"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grpSp>
        <p:nvGrpSpPr>
          <p:cNvPr id="2139" name="Group 91">
            <a:extLst>
              <a:ext uri="{FF2B5EF4-FFF2-40B4-BE49-F238E27FC236}">
                <a16:creationId xmlns:a16="http://schemas.microsoft.com/office/drawing/2014/main" id="{98138DC9-0552-9A6C-8CB9-778F2ACDA2ED}"/>
              </a:ext>
            </a:extLst>
          </p:cNvPr>
          <p:cNvGrpSpPr/>
          <p:nvPr/>
        </p:nvGrpSpPr>
        <p:grpSpPr>
          <a:xfrm>
            <a:off x="1036638" y="1065213"/>
            <a:ext cx="7543800" cy="4405312"/>
            <a:chExt cx="4752" cy="2775"/>
          </a:xfrm>
        </p:grpSpPr>
        <p:sp>
          <p:nvSpPr>
            <p:cNvPr id="2140" name="Oval 102">
              <a:extLst>
                <a:ext uri="{FF2B5EF4-FFF2-40B4-BE49-F238E27FC236}">
                  <a16:creationId xmlns:a16="http://schemas.microsoft.com/office/drawing/2014/main" id="{492BC7DF-8518-74E8-9871-F6A812D5A5DE}"/>
                </a:ext>
              </a:extLst>
            </p:cNvPr>
            <p:cNvSpPr>
              <a:spLocks noChangeArrowheads="1"/>
            </p:cNvSpPr>
            <p:nvPr/>
          </p:nvSpPr>
          <p:spPr bwMode="auto">
            <a:xfrm>
              <a:off x="1210" y="441"/>
              <a:ext cx="2289" cy="2334"/>
            </a:xfrm>
            <a:prstGeom prst="ellipse">
              <a:avLst/>
            </a:prstGeom>
            <a:gradFill rotWithShape="1">
              <a:gsLst>
                <a:gs pos="0">
                  <a:srgbClr val="99CC00"/>
                </a:gs>
                <a:gs pos="100000">
                  <a:srgbClr val="E3F1BB"/>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nvGrpSpPr>
            <p:cNvPr id="2141" name="Group 93">
              <a:extLst>
                <a:ext uri="{FF2B5EF4-FFF2-40B4-BE49-F238E27FC236}">
                  <a16:creationId xmlns:a16="http://schemas.microsoft.com/office/drawing/2014/main" id="{A1E885CF-DC1D-A7E6-8565-562B727C71CF}"/>
                </a:ext>
              </a:extLst>
            </p:cNvPr>
            <p:cNvGrpSpPr/>
            <p:nvPr/>
          </p:nvGrpSpPr>
          <p:grpSpPr>
            <a:xfrm>
              <a:off x="1771" y="1024"/>
              <a:ext cx="1167" cy="1257"/>
              <a:chExt cx="1680" cy="1680"/>
            </a:xfrm>
          </p:grpSpPr>
          <p:sp>
            <p:nvSpPr>
              <p:cNvPr id="2142" name="Oval 104">
                <a:extLst>
                  <a:ext uri="{FF2B5EF4-FFF2-40B4-BE49-F238E27FC236}">
                    <a16:creationId xmlns:a16="http://schemas.microsoft.com/office/drawing/2014/main" id="{139B8463-66B0-49ED-A29E-E2534F2A6F8B}"/>
                  </a:ext>
                </a:extLst>
              </p:cNvPr>
              <p:cNvSpPr>
                <a:spLocks noChangeArrowheads="1"/>
              </p:cNvSpPr>
              <p:nvPr/>
            </p:nvSpPr>
            <p:spPr bwMode="auto">
              <a:xfrm>
                <a:off x="0" y="0"/>
                <a:ext cx="1680" cy="1680"/>
              </a:xfrm>
              <a:prstGeom prst="ellipse">
                <a:avLst/>
              </a:prstGeom>
              <a:gradFill rotWithShape="1">
                <a:gsLst>
                  <a:gs pos="0">
                    <a:srgbClr val="FF6600"/>
                  </a:gs>
                  <a:gs pos="100000">
                    <a:srgbClr val="762E00"/>
                  </a:gs>
                </a:gsLst>
                <a:lin ang="5400000"/>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43" name="未知">
                <a:extLst>
                  <a:ext uri="{FF2B5EF4-FFF2-40B4-BE49-F238E27FC236}">
                    <a16:creationId xmlns:a16="http://schemas.microsoft.com/office/drawing/2014/main" id="{4FE47EFA-9DDF-E1D8-A81F-F04A04682412}"/>
                  </a:ext>
                </a:extLst>
              </p:cNvPr>
              <p:cNvSpPr/>
              <p:nvPr/>
            </p:nvSpPr>
            <p:spPr bwMode="auto">
              <a:xfrm>
                <a:off x="192" y="28"/>
                <a:ext cx="1296" cy="634"/>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759 w 1321"/>
                  <a:gd name="T85" fmla="*/ 6 h 712"/>
                  <a:gd name="T86" fmla="*/ 847 w 1321"/>
                  <a:gd name="T87" fmla="*/ 23 h 712"/>
                  <a:gd name="T88" fmla="*/ 932 w 1321"/>
                  <a:gd name="T89" fmla="*/ 53 h 712"/>
                  <a:gd name="T90" fmla="*/ 1010 w 1321"/>
                  <a:gd name="T91" fmla="*/ 90 h 712"/>
                  <a:gd name="T92" fmla="*/ 1082 w 1321"/>
                  <a:gd name="T93" fmla="*/ 137 h 712"/>
                  <a:gd name="T94" fmla="*/ 1149 w 1321"/>
                  <a:gd name="T95" fmla="*/ 194 h 712"/>
                  <a:gd name="T96" fmla="*/ 1208 w 1321"/>
                  <a:gd name="T97" fmla="*/ 256 h 712"/>
                  <a:gd name="T98" fmla="*/ 1258 w 1321"/>
                  <a:gd name="T99" fmla="*/ 325 h 712"/>
                  <a:gd name="T100" fmla="*/ 1301 w 1321"/>
                  <a:gd name="T101" fmla="*/ 401 h 7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FF6600"/>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grpSp>
        <p:sp>
          <p:nvSpPr>
            <p:cNvPr id="2144" name="Rectangle 106">
              <a:extLst>
                <a:ext uri="{FF2B5EF4-FFF2-40B4-BE49-F238E27FC236}">
                  <a16:creationId xmlns:a16="http://schemas.microsoft.com/office/drawing/2014/main" id="{B68176FB-1E88-1D21-DDCB-FC3B60B59D2D}"/>
                </a:ext>
              </a:extLst>
            </p:cNvPr>
            <p:cNvSpPr>
              <a:spLocks noChangeArrowheads="1"/>
            </p:cNvSpPr>
            <p:nvPr/>
          </p:nvSpPr>
          <p:spPr bwMode="auto">
            <a:xfrm>
              <a:off x="2320" y="1519"/>
              <a:ext cx="116"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endParaRPr lang="zh-CN" altLang="zh-CN" sz="2400">
                <a:solidFill>
                  <a:srgbClr val="FFFF00"/>
                </a:solidFill>
                <a:effectLst>
                  <a:outerShdw blurRad="38100" dist="38100" dir="2700000" algn="tl">
                    <a:srgbClr val="C0C0C0"/>
                  </a:outerShdw>
                </a:effectLst>
                <a:latin typeface="微软雅黑" panose="020b0503020204020204" pitchFamily="34" charset="-122"/>
              </a:endParaRPr>
            </a:p>
          </p:txBody>
        </p:sp>
        <p:grpSp>
          <p:nvGrpSpPr>
            <p:cNvPr id="2145" name="Group 97">
              <a:extLst>
                <a:ext uri="{FF2B5EF4-FFF2-40B4-BE49-F238E27FC236}">
                  <a16:creationId xmlns:a16="http://schemas.microsoft.com/office/drawing/2014/main" id="{ACA0ECCC-DDF8-279F-66DE-884E8B095804}"/>
                </a:ext>
              </a:extLst>
            </p:cNvPr>
            <p:cNvGrpSpPr/>
            <p:nvPr/>
          </p:nvGrpSpPr>
          <p:grpSpPr>
            <a:xfrm>
              <a:off x="2117" y="216"/>
              <a:ext cx="389" cy="388"/>
              <a:chExt cx="432" cy="415"/>
            </a:xfrm>
          </p:grpSpPr>
          <p:grpSp>
            <p:nvGrpSpPr>
              <p:cNvPr id="2146" name="Group 98">
                <a:extLst>
                  <a:ext uri="{FF2B5EF4-FFF2-40B4-BE49-F238E27FC236}">
                    <a16:creationId xmlns:a16="http://schemas.microsoft.com/office/drawing/2014/main" id="{A1D0D024-B6EC-D4AB-0184-E851B66882B1}"/>
                  </a:ext>
                </a:extLst>
              </p:cNvPr>
              <p:cNvGrpSpPr/>
              <p:nvPr/>
            </p:nvGrpSpPr>
            <p:grpSpPr>
              <a:xfrm>
                <a:off x="0" y="0"/>
                <a:ext cx="432" cy="415"/>
                <a:chExt cx="1680" cy="1680"/>
              </a:xfrm>
            </p:grpSpPr>
            <p:sp>
              <p:nvSpPr>
                <p:cNvPr id="2147" name="Oval 109">
                  <a:extLst>
                    <a:ext uri="{FF2B5EF4-FFF2-40B4-BE49-F238E27FC236}">
                      <a16:creationId xmlns:a16="http://schemas.microsoft.com/office/drawing/2014/main" id="{1952CD56-6E39-B05F-ED22-FE9F4ED782E3}"/>
                    </a:ext>
                  </a:extLst>
                </p:cNvPr>
                <p:cNvSpPr>
                  <a:spLocks noChangeArrowheads="1"/>
                </p:cNvSpPr>
                <p:nvPr/>
              </p:nvSpPr>
              <p:spPr bwMode="auto">
                <a:xfrm>
                  <a:off x="0" y="0"/>
                  <a:ext cx="1680" cy="1680"/>
                </a:xfrm>
                <a:prstGeom prst="ellipse">
                  <a:avLst/>
                </a:prstGeom>
                <a:gradFill rotWithShape="1">
                  <a:gsLst>
                    <a:gs pos="0">
                      <a:srgbClr val="333399"/>
                    </a:gs>
                    <a:gs pos="100000">
                      <a:srgbClr val="151541"/>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48" name="未知">
                  <a:extLst>
                    <a:ext uri="{FF2B5EF4-FFF2-40B4-BE49-F238E27FC236}">
                      <a16:creationId xmlns:a16="http://schemas.microsoft.com/office/drawing/2014/main" id="{A97E38D3-5333-217A-A021-AE20CA58123E}"/>
                    </a:ext>
                  </a:extLst>
                </p:cNvPr>
                <p:cNvSpPr/>
                <p:nvPr/>
              </p:nvSpPr>
              <p:spPr bwMode="auto">
                <a:xfrm>
                  <a:off x="192" y="28"/>
                  <a:ext cx="1296" cy="634"/>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759 w 1321"/>
                    <a:gd name="T85" fmla="*/ 6 h 712"/>
                    <a:gd name="T86" fmla="*/ 847 w 1321"/>
                    <a:gd name="T87" fmla="*/ 23 h 712"/>
                    <a:gd name="T88" fmla="*/ 932 w 1321"/>
                    <a:gd name="T89" fmla="*/ 53 h 712"/>
                    <a:gd name="T90" fmla="*/ 1010 w 1321"/>
                    <a:gd name="T91" fmla="*/ 90 h 712"/>
                    <a:gd name="T92" fmla="*/ 1082 w 1321"/>
                    <a:gd name="T93" fmla="*/ 137 h 712"/>
                    <a:gd name="T94" fmla="*/ 1149 w 1321"/>
                    <a:gd name="T95" fmla="*/ 194 h 712"/>
                    <a:gd name="T96" fmla="*/ 1208 w 1321"/>
                    <a:gd name="T97" fmla="*/ 256 h 712"/>
                    <a:gd name="T98" fmla="*/ 1258 w 1321"/>
                    <a:gd name="T99" fmla="*/ 325 h 712"/>
                    <a:gd name="T100" fmla="*/ 1301 w 1321"/>
                    <a:gd name="T101" fmla="*/ 401 h 7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333399"/>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grpSp>
          <p:sp>
            <p:nvSpPr>
              <p:cNvPr id="2149" name="Rectangle 111">
                <a:extLst>
                  <a:ext uri="{FF2B5EF4-FFF2-40B4-BE49-F238E27FC236}">
                    <a16:creationId xmlns:a16="http://schemas.microsoft.com/office/drawing/2014/main" id="{37B5A223-B3CD-56F4-EEB8-BCE1EF21A913}"/>
                  </a:ext>
                </a:extLst>
              </p:cNvPr>
              <p:cNvSpPr>
                <a:spLocks noChangeArrowheads="1"/>
              </p:cNvSpPr>
              <p:nvPr/>
            </p:nvSpPr>
            <p:spPr bwMode="auto">
              <a:xfrm>
                <a:off x="93" y="71"/>
                <a:ext cx="262" cy="3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r>
                  <a:rPr lang="ru-RU" altLang="zh-CN" sz="2400">
                    <a:solidFill>
                      <a:srgbClr val="FFFFFF"/>
                    </a:solidFill>
                    <a:effectLst>
                      <a:outerShdw blurRad="38100" dist="38100" dir="2700000" algn="tl">
                        <a:srgbClr val="C0C0C0"/>
                      </a:outerShdw>
                    </a:effectLst>
                    <a:latin typeface="微软雅黑" panose="020b0503020204020204" pitchFamily="34" charset="-122"/>
                  </a:rPr>
                  <a:t>B</a:t>
                </a:r>
              </a:p>
            </p:txBody>
          </p:sp>
        </p:grpSp>
        <p:grpSp>
          <p:nvGrpSpPr>
            <p:cNvPr id="2150" name="Group 102">
              <a:extLst>
                <a:ext uri="{FF2B5EF4-FFF2-40B4-BE49-F238E27FC236}">
                  <a16:creationId xmlns:a16="http://schemas.microsoft.com/office/drawing/2014/main" id="{12BB9F5C-C936-6A67-78C4-056B46917A30}"/>
                </a:ext>
              </a:extLst>
            </p:cNvPr>
            <p:cNvGrpSpPr/>
            <p:nvPr/>
          </p:nvGrpSpPr>
          <p:grpSpPr>
            <a:xfrm>
              <a:off x="1753" y="2168"/>
              <a:ext cx="181" cy="165"/>
              <a:chExt cx="201" cy="176"/>
            </a:xfrm>
          </p:grpSpPr>
          <p:sp>
            <p:nvSpPr>
              <p:cNvPr id="2151" name="Oval 113">
                <a:extLst>
                  <a:ext uri="{FF2B5EF4-FFF2-40B4-BE49-F238E27FC236}">
                    <a16:creationId xmlns:a16="http://schemas.microsoft.com/office/drawing/2014/main" id="{6AFC3759-7B7E-2461-1AB6-4A9BA3B86D7C}"/>
                  </a:ext>
                </a:extLst>
              </p:cNvPr>
              <p:cNvSpPr>
                <a:spLocks noChangeArrowheads="1"/>
              </p:cNvSpPr>
              <p:nvPr/>
            </p:nvSpPr>
            <p:spPr bwMode="auto">
              <a:xfrm rot="18180000">
                <a:off x="3" y="90"/>
                <a:ext cx="82" cy="87"/>
              </a:xfrm>
              <a:prstGeom prst="ellipse">
                <a:avLst/>
              </a:prstGeom>
              <a:gradFill rotWithShape="1">
                <a:gsLst>
                  <a:gs pos="0">
                    <a:srgbClr val="99CC00"/>
                  </a:gs>
                  <a:gs pos="100000">
                    <a:srgbClr val="678900"/>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52" name="Oval 114">
                <a:extLst>
                  <a:ext uri="{FF2B5EF4-FFF2-40B4-BE49-F238E27FC236}">
                    <a16:creationId xmlns:a16="http://schemas.microsoft.com/office/drawing/2014/main" id="{1BFD2DCE-9FDF-7E26-68F4-F92EC9BA2747}"/>
                  </a:ext>
                </a:extLst>
              </p:cNvPr>
              <p:cNvSpPr>
                <a:spLocks noChangeArrowheads="1"/>
              </p:cNvSpPr>
              <p:nvPr/>
            </p:nvSpPr>
            <p:spPr bwMode="auto">
              <a:xfrm rot="18180000">
                <a:off x="116" y="-3"/>
                <a:ext cx="82" cy="87"/>
              </a:xfrm>
              <a:prstGeom prst="ellipse">
                <a:avLst/>
              </a:prstGeom>
              <a:gradFill rotWithShape="1">
                <a:gsLst>
                  <a:gs pos="0">
                    <a:srgbClr val="99CC00"/>
                  </a:gs>
                  <a:gs pos="100000">
                    <a:srgbClr val="678900"/>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grpSp>
          <p:nvGrpSpPr>
            <p:cNvPr id="2153" name="Group 105">
              <a:extLst>
                <a:ext uri="{FF2B5EF4-FFF2-40B4-BE49-F238E27FC236}">
                  <a16:creationId xmlns:a16="http://schemas.microsoft.com/office/drawing/2014/main" id="{09FEC8D2-2E52-7AE0-90C4-2793F6BFD394}"/>
                </a:ext>
              </a:extLst>
            </p:cNvPr>
            <p:cNvGrpSpPr/>
            <p:nvPr/>
          </p:nvGrpSpPr>
          <p:grpSpPr>
            <a:xfrm>
              <a:off x="1382" y="2323"/>
              <a:ext cx="389" cy="405"/>
              <a:chExt cx="432" cy="432"/>
            </a:xfrm>
          </p:grpSpPr>
          <p:grpSp>
            <p:nvGrpSpPr>
              <p:cNvPr id="2154" name="Group 106">
                <a:extLst>
                  <a:ext uri="{FF2B5EF4-FFF2-40B4-BE49-F238E27FC236}">
                    <a16:creationId xmlns:a16="http://schemas.microsoft.com/office/drawing/2014/main" id="{130E6CE2-B75A-F351-4B99-8D7A0FD15BB2}"/>
                  </a:ext>
                </a:extLst>
              </p:cNvPr>
              <p:cNvGrpSpPr/>
              <p:nvPr/>
            </p:nvGrpSpPr>
            <p:grpSpPr>
              <a:xfrm>
                <a:off x="0" y="0"/>
                <a:ext cx="432" cy="432"/>
                <a:chExt cx="1680" cy="1680"/>
              </a:xfrm>
            </p:grpSpPr>
            <p:sp>
              <p:nvSpPr>
                <p:cNvPr id="2155" name="Oval 117">
                  <a:extLst>
                    <a:ext uri="{FF2B5EF4-FFF2-40B4-BE49-F238E27FC236}">
                      <a16:creationId xmlns:a16="http://schemas.microsoft.com/office/drawing/2014/main" id="{D641F94B-DE81-A3E7-035A-730CC06C5329}"/>
                    </a:ext>
                  </a:extLst>
                </p:cNvPr>
                <p:cNvSpPr>
                  <a:spLocks noChangeArrowheads="1"/>
                </p:cNvSpPr>
                <p:nvPr/>
              </p:nvSpPr>
              <p:spPr bwMode="auto">
                <a:xfrm>
                  <a:off x="0" y="0"/>
                  <a:ext cx="1680" cy="1680"/>
                </a:xfrm>
                <a:prstGeom prst="ellipse">
                  <a:avLst/>
                </a:prstGeom>
                <a:gradFill rotWithShape="1">
                  <a:gsLst>
                    <a:gs pos="0">
                      <a:srgbClr val="99CC00"/>
                    </a:gs>
                    <a:gs pos="100000">
                      <a:srgbClr val="253200"/>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56" name="未知">
                  <a:extLst>
                    <a:ext uri="{FF2B5EF4-FFF2-40B4-BE49-F238E27FC236}">
                      <a16:creationId xmlns:a16="http://schemas.microsoft.com/office/drawing/2014/main" id="{D365186A-B799-4869-9D28-6611DF72CA9F}"/>
                    </a:ext>
                  </a:extLst>
                </p:cNvPr>
                <p:cNvSpPr/>
                <p:nvPr/>
              </p:nvSpPr>
              <p:spPr bwMode="auto">
                <a:xfrm>
                  <a:off x="192" y="28"/>
                  <a:ext cx="1296" cy="634"/>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759 w 1321"/>
                    <a:gd name="T85" fmla="*/ 6 h 712"/>
                    <a:gd name="T86" fmla="*/ 847 w 1321"/>
                    <a:gd name="T87" fmla="*/ 23 h 712"/>
                    <a:gd name="T88" fmla="*/ 932 w 1321"/>
                    <a:gd name="T89" fmla="*/ 53 h 712"/>
                    <a:gd name="T90" fmla="*/ 1010 w 1321"/>
                    <a:gd name="T91" fmla="*/ 90 h 712"/>
                    <a:gd name="T92" fmla="*/ 1082 w 1321"/>
                    <a:gd name="T93" fmla="*/ 137 h 712"/>
                    <a:gd name="T94" fmla="*/ 1149 w 1321"/>
                    <a:gd name="T95" fmla="*/ 194 h 712"/>
                    <a:gd name="T96" fmla="*/ 1208 w 1321"/>
                    <a:gd name="T97" fmla="*/ 256 h 712"/>
                    <a:gd name="T98" fmla="*/ 1258 w 1321"/>
                    <a:gd name="T99" fmla="*/ 325 h 712"/>
                    <a:gd name="T100" fmla="*/ 1301 w 1321"/>
                    <a:gd name="T101" fmla="*/ 401 h 7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99CC00"/>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grpSp>
          <p:sp>
            <p:nvSpPr>
              <p:cNvPr id="2157" name="Rectangle 119">
                <a:extLst>
                  <a:ext uri="{FF2B5EF4-FFF2-40B4-BE49-F238E27FC236}">
                    <a16:creationId xmlns:a16="http://schemas.microsoft.com/office/drawing/2014/main" id="{B6E483D7-8E6E-0B1A-2C42-772ED75DEBCF}"/>
                  </a:ext>
                </a:extLst>
              </p:cNvPr>
              <p:cNvSpPr>
                <a:spLocks noChangeArrowheads="1"/>
              </p:cNvSpPr>
              <p:nvPr/>
            </p:nvSpPr>
            <p:spPr bwMode="auto">
              <a:xfrm>
                <a:off x="87" y="87"/>
                <a:ext cx="246" cy="3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r>
                  <a:rPr lang="ru-RU" altLang="zh-CN" sz="2400">
                    <a:solidFill>
                      <a:srgbClr val="FFFFFF"/>
                    </a:solidFill>
                    <a:effectLst>
                      <a:outerShdw blurRad="38100" dist="38100" dir="2700000" algn="tl">
                        <a:srgbClr val="C0C0C0"/>
                      </a:outerShdw>
                    </a:effectLst>
                    <a:latin typeface="微软雅黑" panose="020b0503020204020204" pitchFamily="34" charset="-122"/>
                  </a:rPr>
                  <a:t>E</a:t>
                </a:r>
              </a:p>
            </p:txBody>
          </p:sp>
        </p:grpSp>
        <p:grpSp>
          <p:nvGrpSpPr>
            <p:cNvPr id="2158" name="Group 110">
              <a:extLst>
                <a:ext uri="{FF2B5EF4-FFF2-40B4-BE49-F238E27FC236}">
                  <a16:creationId xmlns:a16="http://schemas.microsoft.com/office/drawing/2014/main" id="{37D46D9F-00DF-F972-4325-6B6A4DE55D95}"/>
                </a:ext>
              </a:extLst>
            </p:cNvPr>
            <p:cNvGrpSpPr/>
            <p:nvPr/>
          </p:nvGrpSpPr>
          <p:grpSpPr>
            <a:xfrm>
              <a:off x="3285" y="1024"/>
              <a:ext cx="387" cy="409"/>
              <a:chExt cx="430" cy="437"/>
            </a:xfrm>
          </p:grpSpPr>
          <p:grpSp>
            <p:nvGrpSpPr>
              <p:cNvPr id="2159" name="Group 111">
                <a:extLst>
                  <a:ext uri="{FF2B5EF4-FFF2-40B4-BE49-F238E27FC236}">
                    <a16:creationId xmlns:a16="http://schemas.microsoft.com/office/drawing/2014/main" id="{018F3ECC-9645-E6D3-9402-34B26F63B502}"/>
                  </a:ext>
                </a:extLst>
              </p:cNvPr>
              <p:cNvGrpSpPr/>
              <p:nvPr/>
            </p:nvGrpSpPr>
            <p:grpSpPr>
              <a:xfrm>
                <a:off x="0" y="0"/>
                <a:ext cx="430" cy="437"/>
                <a:chExt cx="1680" cy="1680"/>
              </a:xfrm>
            </p:grpSpPr>
            <p:sp>
              <p:nvSpPr>
                <p:cNvPr id="2160" name="Oval 122">
                  <a:extLst>
                    <a:ext uri="{FF2B5EF4-FFF2-40B4-BE49-F238E27FC236}">
                      <a16:creationId xmlns:a16="http://schemas.microsoft.com/office/drawing/2014/main" id="{9C0CF20C-C385-9751-1C00-C443559F100D}"/>
                    </a:ext>
                  </a:extLst>
                </p:cNvPr>
                <p:cNvSpPr>
                  <a:spLocks noChangeArrowheads="1"/>
                </p:cNvSpPr>
                <p:nvPr/>
              </p:nvSpPr>
              <p:spPr bwMode="auto">
                <a:xfrm>
                  <a:off x="0" y="0"/>
                  <a:ext cx="1680" cy="1680"/>
                </a:xfrm>
                <a:prstGeom prst="ellipse">
                  <a:avLst/>
                </a:prstGeom>
                <a:gradFill rotWithShape="1">
                  <a:gsLst>
                    <a:gs pos="0">
                      <a:srgbClr val="009999"/>
                    </a:gs>
                    <a:gs pos="100000">
                      <a:srgbClr val="6EC5C5"/>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61" name="未知">
                  <a:extLst>
                    <a:ext uri="{FF2B5EF4-FFF2-40B4-BE49-F238E27FC236}">
                      <a16:creationId xmlns:a16="http://schemas.microsoft.com/office/drawing/2014/main" id="{B29C3776-5401-12D7-A2CF-6A844199645D}"/>
                    </a:ext>
                  </a:extLst>
                </p:cNvPr>
                <p:cNvSpPr/>
                <p:nvPr/>
              </p:nvSpPr>
              <p:spPr bwMode="auto">
                <a:xfrm>
                  <a:off x="192" y="28"/>
                  <a:ext cx="1296" cy="634"/>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759 w 1321"/>
                    <a:gd name="T85" fmla="*/ 6 h 712"/>
                    <a:gd name="T86" fmla="*/ 847 w 1321"/>
                    <a:gd name="T87" fmla="*/ 23 h 712"/>
                    <a:gd name="T88" fmla="*/ 932 w 1321"/>
                    <a:gd name="T89" fmla="*/ 53 h 712"/>
                    <a:gd name="T90" fmla="*/ 1010 w 1321"/>
                    <a:gd name="T91" fmla="*/ 90 h 712"/>
                    <a:gd name="T92" fmla="*/ 1082 w 1321"/>
                    <a:gd name="T93" fmla="*/ 137 h 712"/>
                    <a:gd name="T94" fmla="*/ 1149 w 1321"/>
                    <a:gd name="T95" fmla="*/ 194 h 712"/>
                    <a:gd name="T96" fmla="*/ 1208 w 1321"/>
                    <a:gd name="T97" fmla="*/ 256 h 712"/>
                    <a:gd name="T98" fmla="*/ 1258 w 1321"/>
                    <a:gd name="T99" fmla="*/ 325 h 712"/>
                    <a:gd name="T100" fmla="*/ 1301 w 1321"/>
                    <a:gd name="T101" fmla="*/ 401 h 7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009999"/>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grpSp>
          <p:sp>
            <p:nvSpPr>
              <p:cNvPr id="2162" name="Rectangle 124">
                <a:extLst>
                  <a:ext uri="{FF2B5EF4-FFF2-40B4-BE49-F238E27FC236}">
                    <a16:creationId xmlns:a16="http://schemas.microsoft.com/office/drawing/2014/main" id="{F0D32FEC-5EA0-86E3-7539-1342FCBC0C74}"/>
                  </a:ext>
                </a:extLst>
              </p:cNvPr>
              <p:cNvSpPr>
                <a:spLocks noChangeArrowheads="1"/>
              </p:cNvSpPr>
              <p:nvPr/>
            </p:nvSpPr>
            <p:spPr bwMode="auto">
              <a:xfrm>
                <a:off x="73" y="66"/>
                <a:ext cx="273" cy="3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r>
                  <a:rPr lang="ru-RU" altLang="zh-CN" sz="2400">
                    <a:solidFill>
                      <a:srgbClr val="FFFFFF"/>
                    </a:solidFill>
                    <a:effectLst>
                      <a:outerShdw blurRad="38100" dist="38100" dir="2700000" algn="tl">
                        <a:srgbClr val="C0C0C0"/>
                      </a:outerShdw>
                    </a:effectLst>
                    <a:latin typeface="微软雅黑" panose="020b0503020204020204" pitchFamily="34" charset="-122"/>
                  </a:rPr>
                  <a:t>C</a:t>
                </a:r>
              </a:p>
            </p:txBody>
          </p:sp>
        </p:grpSp>
        <p:grpSp>
          <p:nvGrpSpPr>
            <p:cNvPr id="2163" name="Group 115">
              <a:extLst>
                <a:ext uri="{FF2B5EF4-FFF2-40B4-BE49-F238E27FC236}">
                  <a16:creationId xmlns:a16="http://schemas.microsoft.com/office/drawing/2014/main" id="{62D49E59-1A37-3EA5-F291-F78E86AAEAAC}"/>
                </a:ext>
              </a:extLst>
            </p:cNvPr>
            <p:cNvGrpSpPr/>
            <p:nvPr/>
          </p:nvGrpSpPr>
          <p:grpSpPr>
            <a:xfrm>
              <a:off x="2938" y="2326"/>
              <a:ext cx="370" cy="367"/>
              <a:chExt cx="412" cy="392"/>
            </a:xfrm>
          </p:grpSpPr>
          <p:grpSp>
            <p:nvGrpSpPr>
              <p:cNvPr id="2164" name="Group 116">
                <a:extLst>
                  <a:ext uri="{FF2B5EF4-FFF2-40B4-BE49-F238E27FC236}">
                    <a16:creationId xmlns:a16="http://schemas.microsoft.com/office/drawing/2014/main" id="{90CA9802-E40B-DDE7-40D7-D33450902B2B}"/>
                  </a:ext>
                </a:extLst>
              </p:cNvPr>
              <p:cNvGrpSpPr/>
              <p:nvPr/>
            </p:nvGrpSpPr>
            <p:grpSpPr>
              <a:xfrm>
                <a:off x="0" y="0"/>
                <a:ext cx="412" cy="392"/>
                <a:chExt cx="1680" cy="1680"/>
              </a:xfrm>
            </p:grpSpPr>
            <p:sp>
              <p:nvSpPr>
                <p:cNvPr id="2165" name="Oval 127">
                  <a:extLst>
                    <a:ext uri="{FF2B5EF4-FFF2-40B4-BE49-F238E27FC236}">
                      <a16:creationId xmlns:a16="http://schemas.microsoft.com/office/drawing/2014/main" id="{CB07F5EF-B843-C449-B210-B90C47FDECCF}"/>
                    </a:ext>
                  </a:extLst>
                </p:cNvPr>
                <p:cNvSpPr>
                  <a:spLocks noChangeArrowheads="1"/>
                </p:cNvSpPr>
                <p:nvPr/>
              </p:nvSpPr>
              <p:spPr bwMode="auto">
                <a:xfrm>
                  <a:off x="0" y="0"/>
                  <a:ext cx="1680" cy="1680"/>
                </a:xfrm>
                <a:prstGeom prst="ellipse">
                  <a:avLst/>
                </a:prstGeom>
                <a:gradFill rotWithShape="1">
                  <a:gsLst>
                    <a:gs pos="0">
                      <a:srgbClr val="808080"/>
                    </a:gs>
                    <a:gs pos="100000">
                      <a:srgbClr val="3A3A3A"/>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66" name="未知">
                  <a:extLst>
                    <a:ext uri="{FF2B5EF4-FFF2-40B4-BE49-F238E27FC236}">
                      <a16:creationId xmlns:a16="http://schemas.microsoft.com/office/drawing/2014/main" id="{1975092A-4891-9CD4-70D2-ACE6413EF978}"/>
                    </a:ext>
                  </a:extLst>
                </p:cNvPr>
                <p:cNvSpPr/>
                <p:nvPr/>
              </p:nvSpPr>
              <p:spPr bwMode="auto">
                <a:xfrm>
                  <a:off x="192" y="28"/>
                  <a:ext cx="1296" cy="634"/>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759 w 1321"/>
                    <a:gd name="T85" fmla="*/ 6 h 712"/>
                    <a:gd name="T86" fmla="*/ 847 w 1321"/>
                    <a:gd name="T87" fmla="*/ 23 h 712"/>
                    <a:gd name="T88" fmla="*/ 932 w 1321"/>
                    <a:gd name="T89" fmla="*/ 53 h 712"/>
                    <a:gd name="T90" fmla="*/ 1010 w 1321"/>
                    <a:gd name="T91" fmla="*/ 90 h 712"/>
                    <a:gd name="T92" fmla="*/ 1082 w 1321"/>
                    <a:gd name="T93" fmla="*/ 137 h 712"/>
                    <a:gd name="T94" fmla="*/ 1149 w 1321"/>
                    <a:gd name="T95" fmla="*/ 194 h 712"/>
                    <a:gd name="T96" fmla="*/ 1208 w 1321"/>
                    <a:gd name="T97" fmla="*/ 256 h 712"/>
                    <a:gd name="T98" fmla="*/ 1258 w 1321"/>
                    <a:gd name="T99" fmla="*/ 325 h 712"/>
                    <a:gd name="T100" fmla="*/ 1301 w 1321"/>
                    <a:gd name="T101" fmla="*/ 401 h 7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808080"/>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grpSp>
          <p:sp>
            <p:nvSpPr>
              <p:cNvPr id="2167" name="Rectangle 129">
                <a:extLst>
                  <a:ext uri="{FF2B5EF4-FFF2-40B4-BE49-F238E27FC236}">
                    <a16:creationId xmlns:a16="http://schemas.microsoft.com/office/drawing/2014/main" id="{67309C5B-E88B-810D-56F3-29D1483B92C3}"/>
                  </a:ext>
                </a:extLst>
              </p:cNvPr>
              <p:cNvSpPr>
                <a:spLocks noChangeArrowheads="1"/>
              </p:cNvSpPr>
              <p:nvPr/>
            </p:nvSpPr>
            <p:spPr bwMode="auto">
              <a:xfrm>
                <a:off x="80" y="28"/>
                <a:ext cx="292" cy="3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r>
                  <a:rPr lang="ru-RU" altLang="zh-CN" sz="2400">
                    <a:solidFill>
                      <a:srgbClr val="FFFFFF"/>
                    </a:solidFill>
                    <a:effectLst>
                      <a:outerShdw blurRad="38100" dist="38100" dir="2700000" algn="tl">
                        <a:srgbClr val="C0C0C0"/>
                      </a:outerShdw>
                    </a:effectLst>
                    <a:latin typeface="微软雅黑" panose="020b0503020204020204" pitchFamily="34" charset="-122"/>
                  </a:rPr>
                  <a:t>D</a:t>
                </a:r>
              </a:p>
            </p:txBody>
          </p:sp>
        </p:grpSp>
        <p:grpSp>
          <p:nvGrpSpPr>
            <p:cNvPr id="2168" name="Group 120">
              <a:extLst>
                <a:ext uri="{FF2B5EF4-FFF2-40B4-BE49-F238E27FC236}">
                  <a16:creationId xmlns:a16="http://schemas.microsoft.com/office/drawing/2014/main" id="{192648D5-DB2A-B1CE-CC77-AF705F3F698A}"/>
                </a:ext>
              </a:extLst>
            </p:cNvPr>
            <p:cNvGrpSpPr/>
            <p:nvPr/>
          </p:nvGrpSpPr>
          <p:grpSpPr>
            <a:xfrm>
              <a:off x="1080" y="1024"/>
              <a:ext cx="389" cy="404"/>
              <a:chExt cx="432" cy="432"/>
            </a:xfrm>
          </p:grpSpPr>
          <p:grpSp>
            <p:nvGrpSpPr>
              <p:cNvPr id="2169" name="Group 121">
                <a:extLst>
                  <a:ext uri="{FF2B5EF4-FFF2-40B4-BE49-F238E27FC236}">
                    <a16:creationId xmlns:a16="http://schemas.microsoft.com/office/drawing/2014/main" id="{639A6D44-ED6D-0C34-488D-5F805B903FF3}"/>
                  </a:ext>
                </a:extLst>
              </p:cNvPr>
              <p:cNvGrpSpPr/>
              <p:nvPr/>
            </p:nvGrpSpPr>
            <p:grpSpPr>
              <a:xfrm>
                <a:off x="0" y="0"/>
                <a:ext cx="432" cy="432"/>
                <a:chExt cx="1680" cy="1680"/>
              </a:xfrm>
            </p:grpSpPr>
            <p:sp>
              <p:nvSpPr>
                <p:cNvPr id="2170" name="Oval 132">
                  <a:extLst>
                    <a:ext uri="{FF2B5EF4-FFF2-40B4-BE49-F238E27FC236}">
                      <a16:creationId xmlns:a16="http://schemas.microsoft.com/office/drawing/2014/main" id="{9DCC184D-994E-44B5-5528-973357096388}"/>
                    </a:ext>
                  </a:extLst>
                </p:cNvPr>
                <p:cNvSpPr>
                  <a:spLocks noChangeArrowheads="1"/>
                </p:cNvSpPr>
                <p:nvPr/>
              </p:nvSpPr>
              <p:spPr bwMode="auto">
                <a:xfrm>
                  <a:off x="0" y="0"/>
                  <a:ext cx="1680" cy="1680"/>
                </a:xfrm>
                <a:prstGeom prst="ellipse">
                  <a:avLst/>
                </a:prstGeom>
                <a:gradFill rotWithShape="1">
                  <a:gsLst>
                    <a:gs pos="0">
                      <a:srgbClr val="BBE0E3"/>
                    </a:gs>
                    <a:gs pos="100000">
                      <a:srgbClr val="566769"/>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71" name="未知">
                  <a:extLst>
                    <a:ext uri="{FF2B5EF4-FFF2-40B4-BE49-F238E27FC236}">
                      <a16:creationId xmlns:a16="http://schemas.microsoft.com/office/drawing/2014/main" id="{FAED04F3-A47E-DCE0-12DE-8704BF4CA144}"/>
                    </a:ext>
                  </a:extLst>
                </p:cNvPr>
                <p:cNvSpPr/>
                <p:nvPr/>
              </p:nvSpPr>
              <p:spPr bwMode="auto">
                <a:xfrm>
                  <a:off x="192" y="28"/>
                  <a:ext cx="1296" cy="634"/>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759 w 1321"/>
                    <a:gd name="T85" fmla="*/ 6 h 712"/>
                    <a:gd name="T86" fmla="*/ 847 w 1321"/>
                    <a:gd name="T87" fmla="*/ 23 h 712"/>
                    <a:gd name="T88" fmla="*/ 932 w 1321"/>
                    <a:gd name="T89" fmla="*/ 53 h 712"/>
                    <a:gd name="T90" fmla="*/ 1010 w 1321"/>
                    <a:gd name="T91" fmla="*/ 90 h 712"/>
                    <a:gd name="T92" fmla="*/ 1082 w 1321"/>
                    <a:gd name="T93" fmla="*/ 137 h 712"/>
                    <a:gd name="T94" fmla="*/ 1149 w 1321"/>
                    <a:gd name="T95" fmla="*/ 194 h 712"/>
                    <a:gd name="T96" fmla="*/ 1208 w 1321"/>
                    <a:gd name="T97" fmla="*/ 256 h 712"/>
                    <a:gd name="T98" fmla="*/ 1258 w 1321"/>
                    <a:gd name="T99" fmla="*/ 325 h 712"/>
                    <a:gd name="T100" fmla="*/ 1301 w 1321"/>
                    <a:gd name="T101" fmla="*/ 401 h 7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BBE0E3"/>
                    </a:gs>
                  </a:gsLst>
                  <a:lin ang="5400000"/>
                </a:gradFill>
                <a:ln>
                  <a:noFill/>
                </a:ln>
                <a:effectLst/>
                <a:extLs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endParaRPr lang="zh-CN" altLang="en-US"/>
                </a:p>
              </p:txBody>
            </p:sp>
          </p:grpSp>
          <p:sp>
            <p:nvSpPr>
              <p:cNvPr id="2172" name="Rectangle 134">
                <a:extLst>
                  <a:ext uri="{FF2B5EF4-FFF2-40B4-BE49-F238E27FC236}">
                    <a16:creationId xmlns:a16="http://schemas.microsoft.com/office/drawing/2014/main" id="{B71F5E24-2EA3-BA71-2E83-F898D2E183D7}"/>
                  </a:ext>
                </a:extLst>
              </p:cNvPr>
              <p:cNvSpPr>
                <a:spLocks noChangeArrowheads="1"/>
              </p:cNvSpPr>
              <p:nvPr/>
            </p:nvSpPr>
            <p:spPr bwMode="auto">
              <a:xfrm>
                <a:off x="84" y="55"/>
                <a:ext cx="279" cy="3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r>
                  <a:rPr lang="ru-RU" altLang="zh-CN" sz="2400">
                    <a:solidFill>
                      <a:srgbClr val="FFFFFF"/>
                    </a:solidFill>
                    <a:effectLst>
                      <a:outerShdw blurRad="38100" dist="38100" dir="2700000" algn="tl">
                        <a:srgbClr val="C0C0C0"/>
                      </a:outerShdw>
                    </a:effectLst>
                    <a:latin typeface="微软雅黑" panose="020b0503020204020204" pitchFamily="34" charset="-122"/>
                  </a:rPr>
                  <a:t>A</a:t>
                </a:r>
              </a:p>
            </p:txBody>
          </p:sp>
        </p:grpSp>
        <p:sp>
          <p:nvSpPr>
            <p:cNvPr id="2173" name="Oval 135">
              <a:extLst>
                <a:ext uri="{FF2B5EF4-FFF2-40B4-BE49-F238E27FC236}">
                  <a16:creationId xmlns:a16="http://schemas.microsoft.com/office/drawing/2014/main" id="{288FEF51-3F47-C2E3-B365-FEB233DAFEF6}"/>
                </a:ext>
              </a:extLst>
            </p:cNvPr>
            <p:cNvSpPr>
              <a:spLocks noChangeArrowheads="1"/>
            </p:cNvSpPr>
            <p:nvPr/>
          </p:nvSpPr>
          <p:spPr bwMode="auto">
            <a:xfrm rot="18180000">
              <a:off x="2894" y="2234"/>
              <a:ext cx="77" cy="79"/>
            </a:xfrm>
            <a:prstGeom prst="ellipse">
              <a:avLst/>
            </a:prstGeom>
            <a:gradFill rotWithShape="1">
              <a:gsLst>
                <a:gs pos="0">
                  <a:srgbClr val="808080"/>
                </a:gs>
                <a:gs pos="100000">
                  <a:srgbClr val="565656"/>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74" name="Oval 136">
              <a:extLst>
                <a:ext uri="{FF2B5EF4-FFF2-40B4-BE49-F238E27FC236}">
                  <a16:creationId xmlns:a16="http://schemas.microsoft.com/office/drawing/2014/main" id="{B3E9674A-9AF7-85AF-0A3D-C9118F2B5453}"/>
                </a:ext>
              </a:extLst>
            </p:cNvPr>
            <p:cNvSpPr>
              <a:spLocks noChangeArrowheads="1"/>
            </p:cNvSpPr>
            <p:nvPr/>
          </p:nvSpPr>
          <p:spPr bwMode="auto">
            <a:xfrm rot="18180000">
              <a:off x="2809" y="2146"/>
              <a:ext cx="76" cy="78"/>
            </a:xfrm>
            <a:prstGeom prst="ellipse">
              <a:avLst/>
            </a:prstGeom>
            <a:gradFill rotWithShape="1">
              <a:gsLst>
                <a:gs pos="0">
                  <a:srgbClr val="808080"/>
                </a:gs>
                <a:gs pos="100000">
                  <a:srgbClr val="565656"/>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nvGrpSpPr>
            <p:cNvPr id="2175" name="Group 127">
              <a:extLst>
                <a:ext uri="{FF2B5EF4-FFF2-40B4-BE49-F238E27FC236}">
                  <a16:creationId xmlns:a16="http://schemas.microsoft.com/office/drawing/2014/main" id="{946BBE51-5EDC-2572-0CE1-E3149BB03BC2}"/>
                </a:ext>
              </a:extLst>
            </p:cNvPr>
            <p:cNvGrpSpPr/>
            <p:nvPr/>
          </p:nvGrpSpPr>
          <p:grpSpPr>
            <a:xfrm>
              <a:off x="1512" y="1294"/>
              <a:ext cx="208" cy="121"/>
              <a:chExt cx="231" cy="130"/>
            </a:xfrm>
          </p:grpSpPr>
          <p:sp>
            <p:nvSpPr>
              <p:cNvPr id="2176" name="Oval 138">
                <a:extLst>
                  <a:ext uri="{FF2B5EF4-FFF2-40B4-BE49-F238E27FC236}">
                    <a16:creationId xmlns:a16="http://schemas.microsoft.com/office/drawing/2014/main" id="{D5ADA32A-C365-71FF-6015-E9971BFAF089}"/>
                  </a:ext>
                </a:extLst>
              </p:cNvPr>
              <p:cNvSpPr>
                <a:spLocks noChangeArrowheads="1"/>
              </p:cNvSpPr>
              <p:nvPr/>
            </p:nvSpPr>
            <p:spPr bwMode="auto">
              <a:xfrm rot="18180000">
                <a:off x="3" y="-3"/>
                <a:ext cx="82" cy="87"/>
              </a:xfrm>
              <a:prstGeom prst="ellipse">
                <a:avLst/>
              </a:prstGeom>
              <a:gradFill rotWithShape="1">
                <a:gsLst>
                  <a:gs pos="0">
                    <a:srgbClr val="BBE0E3"/>
                  </a:gs>
                  <a:gs pos="100000">
                    <a:srgbClr val="6D8385"/>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77" name="Oval 139">
                <a:extLst>
                  <a:ext uri="{FF2B5EF4-FFF2-40B4-BE49-F238E27FC236}">
                    <a16:creationId xmlns:a16="http://schemas.microsoft.com/office/drawing/2014/main" id="{8C0CBE92-A8BB-3499-D8E3-03BD4E3FFCA4}"/>
                  </a:ext>
                </a:extLst>
              </p:cNvPr>
              <p:cNvSpPr>
                <a:spLocks noChangeArrowheads="1"/>
              </p:cNvSpPr>
              <p:nvPr/>
            </p:nvSpPr>
            <p:spPr bwMode="auto">
              <a:xfrm rot="18180000">
                <a:off x="146" y="44"/>
                <a:ext cx="82" cy="87"/>
              </a:xfrm>
              <a:prstGeom prst="ellipse">
                <a:avLst/>
              </a:prstGeom>
              <a:gradFill rotWithShape="1">
                <a:gsLst>
                  <a:gs pos="0">
                    <a:srgbClr val="BBE0E3"/>
                  </a:gs>
                  <a:gs pos="100000">
                    <a:srgbClr val="5C6F70"/>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grpSp>
          <p:nvGrpSpPr>
            <p:cNvPr id="2178" name="Group 130">
              <a:extLst>
                <a:ext uri="{FF2B5EF4-FFF2-40B4-BE49-F238E27FC236}">
                  <a16:creationId xmlns:a16="http://schemas.microsoft.com/office/drawing/2014/main" id="{2FC4BB60-4028-2531-A72D-579CAA2EF526}"/>
                </a:ext>
              </a:extLst>
            </p:cNvPr>
            <p:cNvGrpSpPr/>
            <p:nvPr/>
          </p:nvGrpSpPr>
          <p:grpSpPr>
            <a:xfrm>
              <a:off x="2290" y="691"/>
              <a:ext cx="78" cy="243"/>
              <a:chExt cx="87" cy="260"/>
            </a:xfrm>
          </p:grpSpPr>
          <p:sp>
            <p:nvSpPr>
              <p:cNvPr id="2179" name="Oval 141">
                <a:extLst>
                  <a:ext uri="{FF2B5EF4-FFF2-40B4-BE49-F238E27FC236}">
                    <a16:creationId xmlns:a16="http://schemas.microsoft.com/office/drawing/2014/main" id="{488F2EBF-5D12-A6F0-4BFA-5DA55B4545A4}"/>
                  </a:ext>
                </a:extLst>
              </p:cNvPr>
              <p:cNvSpPr>
                <a:spLocks noChangeArrowheads="1"/>
              </p:cNvSpPr>
              <p:nvPr/>
            </p:nvSpPr>
            <p:spPr bwMode="auto">
              <a:xfrm rot="18180000">
                <a:off x="3" y="-3"/>
                <a:ext cx="82" cy="87"/>
              </a:xfrm>
              <a:prstGeom prst="ellipse">
                <a:avLst/>
              </a:prstGeom>
              <a:gradFill rotWithShape="1">
                <a:gsLst>
                  <a:gs pos="0">
                    <a:srgbClr val="333399"/>
                  </a:gs>
                  <a:gs pos="100000">
                    <a:srgbClr val="161646"/>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80" name="Oval 142">
                <a:extLst>
                  <a:ext uri="{FF2B5EF4-FFF2-40B4-BE49-F238E27FC236}">
                    <a16:creationId xmlns:a16="http://schemas.microsoft.com/office/drawing/2014/main" id="{61898457-A2CF-1DDF-1C52-CBE138493064}"/>
                  </a:ext>
                </a:extLst>
              </p:cNvPr>
              <p:cNvSpPr>
                <a:spLocks noChangeArrowheads="1"/>
              </p:cNvSpPr>
              <p:nvPr/>
            </p:nvSpPr>
            <p:spPr bwMode="auto">
              <a:xfrm rot="18180000">
                <a:off x="3" y="174"/>
                <a:ext cx="82" cy="87"/>
              </a:xfrm>
              <a:prstGeom prst="ellipse">
                <a:avLst/>
              </a:prstGeom>
              <a:gradFill rotWithShape="1">
                <a:gsLst>
                  <a:gs pos="0">
                    <a:srgbClr val="333399"/>
                  </a:gs>
                  <a:gs pos="100000">
                    <a:srgbClr val="18184B"/>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sp>
          <p:nvSpPr>
            <p:cNvPr id="2181" name="Oval 143">
              <a:extLst>
                <a:ext uri="{FF2B5EF4-FFF2-40B4-BE49-F238E27FC236}">
                  <a16:creationId xmlns:a16="http://schemas.microsoft.com/office/drawing/2014/main" id="{3A59D0F0-3B6E-C041-9810-B47A51FF41CB}"/>
                </a:ext>
              </a:extLst>
            </p:cNvPr>
            <p:cNvSpPr>
              <a:spLocks noChangeArrowheads="1"/>
            </p:cNvSpPr>
            <p:nvPr/>
          </p:nvSpPr>
          <p:spPr bwMode="auto">
            <a:xfrm rot="18180000">
              <a:off x="3121" y="1308"/>
              <a:ext cx="77" cy="79"/>
            </a:xfrm>
            <a:prstGeom prst="ellipse">
              <a:avLst/>
            </a:prstGeom>
            <a:gradFill rotWithShape="1">
              <a:gsLst>
                <a:gs pos="0">
                  <a:srgbClr val="3FB2B2"/>
                </a:gs>
                <a:gs pos="100000">
                  <a:srgbClr val="009999"/>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82" name="Oval 144">
              <a:extLst>
                <a:ext uri="{FF2B5EF4-FFF2-40B4-BE49-F238E27FC236}">
                  <a16:creationId xmlns:a16="http://schemas.microsoft.com/office/drawing/2014/main" id="{21F7ACCE-9056-275E-5400-84C3E9918E30}"/>
                </a:ext>
              </a:extLst>
            </p:cNvPr>
            <p:cNvSpPr>
              <a:spLocks noChangeArrowheads="1"/>
            </p:cNvSpPr>
            <p:nvPr/>
          </p:nvSpPr>
          <p:spPr bwMode="auto">
            <a:xfrm rot="18180000">
              <a:off x="2980" y="1382"/>
              <a:ext cx="77" cy="78"/>
            </a:xfrm>
            <a:prstGeom prst="ellipse">
              <a:avLst/>
            </a:prstGeom>
            <a:gradFill rotWithShape="1">
              <a:gsLst>
                <a:gs pos="0">
                  <a:srgbClr val="3FB2B2"/>
                </a:gs>
                <a:gs pos="100000">
                  <a:srgbClr val="009999"/>
                </a:gs>
              </a:gsLst>
              <a:path path="shape">
                <a:fillToRect l="50000" t="50000" r="50000" b="50000"/>
              </a:path>
            </a:gradFill>
            <a:ln w="9525" cap="flat" algn="ctr">
              <a:solidFill>
                <a:srgbClr val="000000"/>
              </a:solidFill>
              <a:prstDash val="solid"/>
              <a:round/>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183" name="Rectangle 145">
              <a:extLst>
                <a:ext uri="{FF2B5EF4-FFF2-40B4-BE49-F238E27FC236}">
                  <a16:creationId xmlns:a16="http://schemas.microsoft.com/office/drawing/2014/main" id="{8B817B07-00DA-C5CB-49B9-AB1C9DE97F1C}"/>
                </a:ext>
              </a:extLst>
            </p:cNvPr>
            <p:cNvSpPr>
              <a:spLocks noChangeArrowheads="1"/>
            </p:cNvSpPr>
            <p:nvPr/>
          </p:nvSpPr>
          <p:spPr bwMode="auto">
            <a:xfrm>
              <a:off x="0" y="1114"/>
              <a:ext cx="108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endParaRPr lang="zh-CN" altLang="zh-CN" sz="1600">
                <a:latin typeface="微软雅黑" panose="020b0503020204020204" pitchFamily="34" charset="-122"/>
              </a:endParaRPr>
            </a:p>
          </p:txBody>
        </p:sp>
        <p:sp>
          <p:nvSpPr>
            <p:cNvPr id="2184" name="Rectangle 146">
              <a:extLst>
                <a:ext uri="{FF2B5EF4-FFF2-40B4-BE49-F238E27FC236}">
                  <a16:creationId xmlns:a16="http://schemas.microsoft.com/office/drawing/2014/main" id="{74032FAE-41DD-24F6-0B92-690393A9E151}"/>
                </a:ext>
              </a:extLst>
            </p:cNvPr>
            <p:cNvSpPr>
              <a:spLocks noChangeArrowheads="1"/>
            </p:cNvSpPr>
            <p:nvPr/>
          </p:nvSpPr>
          <p:spPr bwMode="auto">
            <a:xfrm>
              <a:off x="1771" y="0"/>
              <a:ext cx="108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endParaRPr lang="zh-CN" altLang="zh-CN" sz="1600">
                <a:latin typeface="微软雅黑" panose="020b0503020204020204" pitchFamily="34" charset="-122"/>
              </a:endParaRPr>
            </a:p>
          </p:txBody>
        </p:sp>
        <p:sp>
          <p:nvSpPr>
            <p:cNvPr id="2185" name="Rectangle 147">
              <a:extLst>
                <a:ext uri="{FF2B5EF4-FFF2-40B4-BE49-F238E27FC236}">
                  <a16:creationId xmlns:a16="http://schemas.microsoft.com/office/drawing/2014/main" id="{8794EE83-F254-82A9-0283-17F8FFAC64AE}"/>
                </a:ext>
              </a:extLst>
            </p:cNvPr>
            <p:cNvSpPr>
              <a:spLocks noChangeArrowheads="1"/>
            </p:cNvSpPr>
            <p:nvPr/>
          </p:nvSpPr>
          <p:spPr bwMode="auto">
            <a:xfrm>
              <a:off x="3672" y="1122"/>
              <a:ext cx="108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endParaRPr lang="zh-CN" altLang="zh-CN" sz="1600">
                <a:latin typeface="微软雅黑" panose="020b0503020204020204" pitchFamily="34" charset="-122"/>
              </a:endParaRPr>
            </a:p>
          </p:txBody>
        </p:sp>
        <p:sp>
          <p:nvSpPr>
            <p:cNvPr id="2186" name="Rectangle 148">
              <a:extLst>
                <a:ext uri="{FF2B5EF4-FFF2-40B4-BE49-F238E27FC236}">
                  <a16:creationId xmlns:a16="http://schemas.microsoft.com/office/drawing/2014/main" id="{598D2646-1F79-F085-1E8D-E447E311E888}"/>
                </a:ext>
              </a:extLst>
            </p:cNvPr>
            <p:cNvSpPr>
              <a:spLocks noChangeArrowheads="1"/>
            </p:cNvSpPr>
            <p:nvPr/>
          </p:nvSpPr>
          <p:spPr bwMode="auto">
            <a:xfrm>
              <a:off x="216" y="2461"/>
              <a:ext cx="108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endParaRPr lang="zh-CN" altLang="zh-CN" sz="1600">
                <a:latin typeface="微软雅黑" panose="020b0503020204020204" pitchFamily="34" charset="-122"/>
              </a:endParaRPr>
            </a:p>
          </p:txBody>
        </p:sp>
        <p:sp>
          <p:nvSpPr>
            <p:cNvPr id="2187" name="Rectangle 149">
              <a:extLst>
                <a:ext uri="{FF2B5EF4-FFF2-40B4-BE49-F238E27FC236}">
                  <a16:creationId xmlns:a16="http://schemas.microsoft.com/office/drawing/2014/main" id="{2873E1B3-8AE3-EF2C-9383-6031AC3224B6}"/>
                </a:ext>
              </a:extLst>
            </p:cNvPr>
            <p:cNvSpPr>
              <a:spLocks noChangeArrowheads="1"/>
            </p:cNvSpPr>
            <p:nvPr/>
          </p:nvSpPr>
          <p:spPr bwMode="auto">
            <a:xfrm>
              <a:off x="3326" y="2461"/>
              <a:ext cx="108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a:endParaRPr lang="zh-CN" altLang="zh-CN" sz="1600">
                <a:latin typeface="微软雅黑" panose="020b0503020204020204" pitchFamily="34" charset="-122"/>
              </a:endParaRPr>
            </a:p>
          </p:txBody>
        </p:sp>
      </p:grpSp>
      <p:sp>
        <p:nvSpPr>
          <p:cNvPr id="2188" name="Rectangle 150">
            <a:extLst>
              <a:ext uri="{FF2B5EF4-FFF2-40B4-BE49-F238E27FC236}">
                <a16:creationId xmlns:a16="http://schemas.microsoft.com/office/drawing/2014/main" id="{C233FDC9-5E2F-BDD7-613C-BCA8E6477A04}"/>
              </a:ext>
            </a:extLst>
          </p:cNvPr>
          <p:cNvSpPr>
            <a:spLocks noChangeArrowheads="1"/>
          </p:cNvSpPr>
          <p:nvPr/>
        </p:nvSpPr>
        <p:spPr bwMode="auto">
          <a:xfrm>
            <a:off x="1265238" y="2665413"/>
            <a:ext cx="1524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我国已进入</a:t>
            </a:r>
          </a:p>
          <a:p>
            <a:pPr eaLnBrk="1" hangingPunct="1"/>
            <a:r>
              <a:rPr lang="zh-CN" altLang="ru-RU" sz="1800">
                <a:latin typeface="微软雅黑" panose="020b0503020204020204" pitchFamily="34" charset="-122"/>
              </a:rPr>
              <a:t>人口老龄化</a:t>
            </a:r>
          </a:p>
        </p:txBody>
      </p:sp>
      <p:sp>
        <p:nvSpPr>
          <p:cNvPr id="2189" name="Rectangle 151">
            <a:extLst>
              <a:ext uri="{FF2B5EF4-FFF2-40B4-BE49-F238E27FC236}">
                <a16:creationId xmlns:a16="http://schemas.microsoft.com/office/drawing/2014/main" id="{AD9C3EB5-D490-801B-FA24-47C1A5178EA4}"/>
              </a:ext>
            </a:extLst>
          </p:cNvPr>
          <p:cNvSpPr>
            <a:spLocks noChangeArrowheads="1"/>
          </p:cNvSpPr>
          <p:nvPr/>
        </p:nvSpPr>
        <p:spPr bwMode="auto">
          <a:xfrm>
            <a:off x="3627438" y="777875"/>
            <a:ext cx="2470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目前我国老龄人市场的</a:t>
            </a:r>
          </a:p>
          <a:p>
            <a:pPr eaLnBrk="1" hangingPunct="1"/>
            <a:r>
              <a:rPr lang="zh-CN" altLang="ru-RU" sz="1800">
                <a:latin typeface="微软雅黑" panose="020b0503020204020204" pitchFamily="34" charset="-122"/>
              </a:rPr>
              <a:t>年需求缺口约</a:t>
            </a:r>
            <a:r>
              <a:rPr lang="ru-RU" altLang="zh-CN" sz="1800">
                <a:latin typeface="微软雅黑" panose="020b0503020204020204" pitchFamily="34" charset="-122"/>
              </a:rPr>
              <a:t>5</a:t>
            </a:r>
            <a:r>
              <a:rPr lang="zh-CN" altLang="ru-RU" sz="1800">
                <a:latin typeface="微软雅黑" panose="020b0503020204020204" pitchFamily="34" charset="-122"/>
              </a:rPr>
              <a:t>千亿 </a:t>
            </a:r>
          </a:p>
        </p:txBody>
      </p:sp>
      <p:sp>
        <p:nvSpPr>
          <p:cNvPr id="2190" name="Rectangle 152">
            <a:extLst>
              <a:ext uri="{FF2B5EF4-FFF2-40B4-BE49-F238E27FC236}">
                <a16:creationId xmlns:a16="http://schemas.microsoft.com/office/drawing/2014/main" id="{DAD4C5DA-5885-C291-D15A-3A4578ED1747}"/>
              </a:ext>
            </a:extLst>
          </p:cNvPr>
          <p:cNvSpPr>
            <a:spLocks noChangeArrowheads="1"/>
          </p:cNvSpPr>
          <p:nvPr/>
        </p:nvSpPr>
        <p:spPr bwMode="auto">
          <a:xfrm>
            <a:off x="6980238" y="2606675"/>
            <a:ext cx="1327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老龄人消费</a:t>
            </a:r>
          </a:p>
          <a:p>
            <a:pPr eaLnBrk="1" hangingPunct="1"/>
            <a:r>
              <a:rPr lang="zh-CN" altLang="ru-RU" sz="1800">
                <a:latin typeface="微软雅黑" panose="020b0503020204020204" pitchFamily="34" charset="-122"/>
              </a:rPr>
              <a:t>潜力巨大 </a:t>
            </a:r>
          </a:p>
        </p:txBody>
      </p:sp>
      <p:sp>
        <p:nvSpPr>
          <p:cNvPr id="2191" name="Rectangle 153">
            <a:extLst>
              <a:ext uri="{FF2B5EF4-FFF2-40B4-BE49-F238E27FC236}">
                <a16:creationId xmlns:a16="http://schemas.microsoft.com/office/drawing/2014/main" id="{A99BAF6D-8965-4A7F-B637-FABC7F5BE719}"/>
              </a:ext>
            </a:extLst>
          </p:cNvPr>
          <p:cNvSpPr>
            <a:spLocks noChangeArrowheads="1"/>
          </p:cNvSpPr>
          <p:nvPr/>
        </p:nvSpPr>
        <p:spPr bwMode="auto">
          <a:xfrm>
            <a:off x="6354763" y="4838700"/>
            <a:ext cx="2243137"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老年保健及旅游缺乏</a:t>
            </a:r>
          </a:p>
          <a:p>
            <a:pPr eaLnBrk="1" hangingPunct="1"/>
            <a:r>
              <a:rPr lang="zh-CN" altLang="ru-RU" sz="1800">
                <a:latin typeface="微软雅黑" panose="020b0503020204020204" pitchFamily="34" charset="-122"/>
              </a:rPr>
              <a:t>专业的综合配套效劳</a:t>
            </a:r>
          </a:p>
          <a:p>
            <a:pPr eaLnBrk="1" hangingPunct="1"/>
            <a:r>
              <a:rPr lang="zh-CN" altLang="ru-RU" sz="1800">
                <a:latin typeface="微软雅黑" panose="020b0503020204020204" pitchFamily="34" charset="-122"/>
              </a:rPr>
              <a:t>机构 </a:t>
            </a:r>
          </a:p>
        </p:txBody>
      </p:sp>
      <p:sp>
        <p:nvSpPr>
          <p:cNvPr id="2192" name="Rectangle 154">
            <a:extLst>
              <a:ext uri="{FF2B5EF4-FFF2-40B4-BE49-F238E27FC236}">
                <a16:creationId xmlns:a16="http://schemas.microsoft.com/office/drawing/2014/main" id="{2A0BDA05-92C5-551E-D906-07185A611C5C}"/>
              </a:ext>
            </a:extLst>
          </p:cNvPr>
          <p:cNvSpPr>
            <a:spLocks noChangeArrowheads="1"/>
          </p:cNvSpPr>
          <p:nvPr/>
        </p:nvSpPr>
        <p:spPr bwMode="auto">
          <a:xfrm>
            <a:off x="884238" y="5045075"/>
            <a:ext cx="224155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现有养老机构远远低</a:t>
            </a:r>
          </a:p>
          <a:p>
            <a:pPr eaLnBrk="1" hangingPunct="1"/>
            <a:r>
              <a:rPr lang="zh-CN" altLang="ru-RU" sz="1800">
                <a:latin typeface="微软雅黑" panose="020b0503020204020204" pitchFamily="34" charset="-122"/>
              </a:rPr>
              <a:t>于市场需求，且缺乏</a:t>
            </a:r>
          </a:p>
          <a:p>
            <a:pPr eaLnBrk="1" hangingPunct="1"/>
            <a:r>
              <a:rPr lang="zh-CN" altLang="ru-RU" sz="1800">
                <a:latin typeface="微软雅黑" panose="020b0503020204020204" pitchFamily="34" charset="-122"/>
              </a:rPr>
              <a:t>中高端配套 </a:t>
            </a:r>
          </a:p>
        </p:txBody>
      </p:sp>
      <p:sp>
        <p:nvSpPr>
          <p:cNvPr id="2193" name="Rectangle 155">
            <a:extLst>
              <a:ext uri="{FF2B5EF4-FFF2-40B4-BE49-F238E27FC236}">
                <a16:creationId xmlns:a16="http://schemas.microsoft.com/office/drawing/2014/main" id="{11B873AF-95F8-4599-EFC2-BE6225B13753}"/>
              </a:ext>
            </a:extLst>
          </p:cNvPr>
          <p:cNvSpPr>
            <a:spLocks noChangeArrowheads="1"/>
          </p:cNvSpPr>
          <p:nvPr/>
        </p:nvSpPr>
        <p:spPr bwMode="auto">
          <a:xfrm>
            <a:off x="3860800" y="3201988"/>
            <a:ext cx="17081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eaLnBrk="1" hangingPunct="1"/>
            <a:r>
              <a:rPr lang="zh-CN" altLang="ru-RU" sz="2000">
                <a:solidFill>
                  <a:schemeClr val="bg1"/>
                </a:solidFill>
                <a:latin typeface="微软雅黑" panose="020b0503020204020204" pitchFamily="34" charset="-122"/>
              </a:rPr>
              <a:t>养生</a:t>
            </a:r>
          </a:p>
          <a:p>
            <a:pPr algn="ctr" eaLnBrk="1" hangingPunct="1"/>
            <a:r>
              <a:rPr lang="zh-CN" altLang="ru-RU" sz="2000">
                <a:solidFill>
                  <a:schemeClr val="bg1"/>
                </a:solidFill>
                <a:latin typeface="微软雅黑" panose="020b0503020204020204" pitchFamily="34" charset="-122"/>
              </a:rPr>
              <a:t>工程行业前景</a:t>
            </a:r>
          </a:p>
        </p:txBody>
      </p:sp>
      <p:sp>
        <p:nvSpPr>
          <p:cNvPr id="2194" name="Rectangle 156">
            <a:extLst>
              <a:ext uri="{FF2B5EF4-FFF2-40B4-BE49-F238E27FC236}">
                <a16:creationId xmlns:a16="http://schemas.microsoft.com/office/drawing/2014/main" id="{0ACC96FB-47C9-CA66-2262-A09352017AAE}"/>
              </a:ext>
            </a:extLst>
          </p:cNvPr>
          <p:cNvSpPr>
            <a:spLocks noChangeArrowheads="1"/>
          </p:cNvSpPr>
          <p:nvPr/>
        </p:nvSpPr>
        <p:spPr bwMode="auto">
          <a:xfrm>
            <a:off x="381000" y="381000"/>
            <a:ext cx="7780338" cy="396875"/>
          </a:xfrm>
          <a:prstGeom prst="rect">
            <a:avLst/>
          </a:prstGeom>
          <a:solidFill>
            <a:srgbClr val="FF99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2000">
                <a:solidFill>
                  <a:schemeClr val="bg1"/>
                </a:solidFill>
              </a:rPr>
              <a:t>养生工程行业前景极佳</a:t>
            </a:r>
          </a:p>
        </p:txBody>
      </p:sp>
      <p:sp>
        <p:nvSpPr>
          <p:cNvPr id="2195" name="PB17"/>
          <p:cNvSpPr/>
          <p:nvPr/>
        </p:nvSpPr>
        <p:spPr>
          <a:xfrm>
            <a:off x="0" y="6839712"/>
            <a:ext cx="239150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196" name="PageNumberTextBox17"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197" name="Rectangle 159">
            <a:extLst>
              <a:ext uri="{FF2B5EF4-FFF2-40B4-BE49-F238E27FC236}">
                <a16:creationId xmlns:a16="http://schemas.microsoft.com/office/drawing/2014/main" id="{4A34649F-B8FC-ABBF-0954-8CE7B00AFD9E}"/>
              </a:ext>
            </a:extLst>
          </p:cNvPr>
          <p:cNvSpPr>
            <a:spLocks noChangeArrowheads="1"/>
          </p:cNvSpPr>
          <p:nvPr/>
        </p:nvSpPr>
        <p:spPr bwMode="auto">
          <a:xfrm>
            <a:off x="2955925" y="1004888"/>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zh-CN" sz="1800">
              <a:latin typeface="微软雅黑" panose="020b0503020204020204" pitchFamily="34" charset="-122"/>
            </a:endParaRPr>
          </a:p>
        </p:txBody>
      </p:sp>
      <p:grpSp>
        <p:nvGrpSpPr>
          <p:cNvPr id="2198" name="Group 150">
            <a:extLst>
              <a:ext uri="{FF2B5EF4-FFF2-40B4-BE49-F238E27FC236}">
                <a16:creationId xmlns:a16="http://schemas.microsoft.com/office/drawing/2014/main" id="{0F53906C-DF4B-D466-DBA5-2AD1B5066D35}"/>
              </a:ext>
            </a:extLst>
          </p:cNvPr>
          <p:cNvGrpSpPr/>
          <p:nvPr/>
        </p:nvGrpSpPr>
        <p:grpSpPr>
          <a:xfrm>
            <a:off x="3048000" y="1905000"/>
            <a:ext cx="3492500" cy="3492500"/>
            <a:chExt cx="2200" cy="2200"/>
          </a:xfrm>
        </p:grpSpPr>
        <p:sp>
          <p:nvSpPr>
            <p:cNvPr id="2199" name="AutoShape 161">
              <a:extLst>
                <a:ext uri="{FF2B5EF4-FFF2-40B4-BE49-F238E27FC236}">
                  <a16:creationId xmlns:a16="http://schemas.microsoft.com/office/drawing/2014/main" id="{B5B2D1B3-8F7C-A69E-C0C0-8ADD61046FBA}"/>
                </a:ext>
              </a:extLst>
            </p:cNvPr>
            <p:cNvSpPr>
              <a:spLocks noChangeArrowheads="1"/>
            </p:cNvSpPr>
            <p:nvPr/>
          </p:nvSpPr>
          <p:spPr bwMode="auto">
            <a:xfrm>
              <a:off x="398" y="398"/>
              <a:ext cx="1404" cy="1404"/>
            </a:xfrm>
            <a:prstGeom prst="octagon">
              <a:avLst>
                <a:gd name="adj" fmla="val 29287"/>
              </a:avLst>
            </a:prstGeom>
            <a:solidFill>
              <a:srgbClr val="FFFFFF"/>
            </a:solidFill>
            <a:ln w="22225"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nvGrpSpPr>
            <p:cNvPr id="2200" name="Group 152">
              <a:extLst>
                <a:ext uri="{FF2B5EF4-FFF2-40B4-BE49-F238E27FC236}">
                  <a16:creationId xmlns:a16="http://schemas.microsoft.com/office/drawing/2014/main" id="{6604438E-1165-63D5-70A8-5B8818ADB90A}"/>
                </a:ext>
              </a:extLst>
            </p:cNvPr>
            <p:cNvGrpSpPr/>
            <p:nvPr/>
          </p:nvGrpSpPr>
          <p:grpSpPr>
            <a:xfrm>
              <a:off x="0" y="837"/>
              <a:ext cx="2200" cy="526"/>
              <a:chExt cx="2200" cy="526"/>
            </a:xfrm>
          </p:grpSpPr>
          <p:sp>
            <p:nvSpPr>
              <p:cNvPr id="2201" name="AutoShape 163">
                <a:extLst>
                  <a:ext uri="{FF2B5EF4-FFF2-40B4-BE49-F238E27FC236}">
                    <a16:creationId xmlns:a16="http://schemas.microsoft.com/office/drawing/2014/main" id="{D15C43F8-285D-29E4-4743-D853E20B4774}"/>
                  </a:ext>
                </a:extLst>
              </p:cNvPr>
              <p:cNvSpPr>
                <a:spLocks noChangeArrowheads="1"/>
              </p:cNvSpPr>
              <p:nvPr/>
            </p:nvSpPr>
            <p:spPr bwMode="auto">
              <a:xfrm rot="16200000">
                <a:off x="1667" y="1"/>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02" name="AutoShape 164">
                <a:extLst>
                  <a:ext uri="{FF2B5EF4-FFF2-40B4-BE49-F238E27FC236}">
                    <a16:creationId xmlns:a16="http://schemas.microsoft.com/office/drawing/2014/main" id="{139B76E8-A657-E297-BEFD-9357602C355C}"/>
                  </a:ext>
                </a:extLst>
              </p:cNvPr>
              <p:cNvSpPr>
                <a:spLocks noChangeArrowheads="1"/>
              </p:cNvSpPr>
              <p:nvPr/>
            </p:nvSpPr>
            <p:spPr bwMode="auto">
              <a:xfrm rot="16200000">
                <a:off x="1675" y="1"/>
                <a:ext cx="526" cy="524"/>
              </a:xfrm>
              <a:prstGeom prst="upArrow">
                <a:avLst>
                  <a:gd name="adj1" fmla="val 47852"/>
                  <a:gd name="adj2" fmla="val 41620"/>
                </a:avLst>
              </a:prstGeom>
              <a:solidFill>
                <a:srgbClr val="BBE0E3"/>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03" name="AutoShape 165">
                <a:extLst>
                  <a:ext uri="{FF2B5EF4-FFF2-40B4-BE49-F238E27FC236}">
                    <a16:creationId xmlns:a16="http://schemas.microsoft.com/office/drawing/2014/main" id="{35895821-1114-27BA-CFDE-0A840AD8C625}"/>
                  </a:ext>
                </a:extLst>
              </p:cNvPr>
              <p:cNvSpPr>
                <a:spLocks noChangeArrowheads="1"/>
              </p:cNvSpPr>
              <p:nvPr/>
            </p:nvSpPr>
            <p:spPr bwMode="auto">
              <a:xfrm rot="5400000">
                <a:off x="7" y="1"/>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04" name="AutoShape 166">
                <a:extLst>
                  <a:ext uri="{FF2B5EF4-FFF2-40B4-BE49-F238E27FC236}">
                    <a16:creationId xmlns:a16="http://schemas.microsoft.com/office/drawing/2014/main" id="{39200C6A-6479-4F27-E0F0-D74ADAAFC0C6}"/>
                  </a:ext>
                </a:extLst>
              </p:cNvPr>
              <p:cNvSpPr>
                <a:spLocks noChangeArrowheads="1"/>
              </p:cNvSpPr>
              <p:nvPr/>
            </p:nvSpPr>
            <p:spPr bwMode="auto">
              <a:xfrm rot="5400000">
                <a:off x="-1" y="1"/>
                <a:ext cx="526" cy="524"/>
              </a:xfrm>
              <a:prstGeom prst="upArrow">
                <a:avLst>
                  <a:gd name="adj1" fmla="val 47852"/>
                  <a:gd name="adj2" fmla="val 41620"/>
                </a:avLst>
              </a:prstGeom>
              <a:solidFill>
                <a:srgbClr val="BBE0E3"/>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grpSp>
          <p:nvGrpSpPr>
            <p:cNvPr id="2205" name="Group 157">
              <a:extLst>
                <a:ext uri="{FF2B5EF4-FFF2-40B4-BE49-F238E27FC236}">
                  <a16:creationId xmlns:a16="http://schemas.microsoft.com/office/drawing/2014/main" id="{D9F37DAA-65BF-D983-BE22-E880A20C8369}"/>
                </a:ext>
              </a:extLst>
            </p:cNvPr>
            <p:cNvGrpSpPr/>
            <p:nvPr/>
          </p:nvGrpSpPr>
          <p:grpSpPr>
            <a:xfrm rot="5400000">
              <a:off x="0" y="837"/>
              <a:ext cx="2200" cy="526"/>
              <a:chExt cx="2200" cy="526"/>
            </a:xfrm>
          </p:grpSpPr>
          <p:sp>
            <p:nvSpPr>
              <p:cNvPr id="2206" name="AutoShape 168">
                <a:extLst>
                  <a:ext uri="{FF2B5EF4-FFF2-40B4-BE49-F238E27FC236}">
                    <a16:creationId xmlns:a16="http://schemas.microsoft.com/office/drawing/2014/main" id="{198348AE-2704-89C0-6246-CD20AF32816F}"/>
                  </a:ext>
                </a:extLst>
              </p:cNvPr>
              <p:cNvSpPr>
                <a:spLocks noChangeArrowheads="1"/>
              </p:cNvSpPr>
              <p:nvPr/>
            </p:nvSpPr>
            <p:spPr bwMode="auto">
              <a:xfrm rot="16200000">
                <a:off x="1667" y="1"/>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07" name="AutoShape 169">
                <a:extLst>
                  <a:ext uri="{FF2B5EF4-FFF2-40B4-BE49-F238E27FC236}">
                    <a16:creationId xmlns:a16="http://schemas.microsoft.com/office/drawing/2014/main" id="{F5FA2BBB-A064-E4FB-CE07-9C7E2EE8C5B6}"/>
                  </a:ext>
                </a:extLst>
              </p:cNvPr>
              <p:cNvSpPr>
                <a:spLocks noChangeArrowheads="1"/>
              </p:cNvSpPr>
              <p:nvPr/>
            </p:nvSpPr>
            <p:spPr bwMode="auto">
              <a:xfrm rot="16200000">
                <a:off x="1675" y="1"/>
                <a:ext cx="526" cy="524"/>
              </a:xfrm>
              <a:prstGeom prst="upArrow">
                <a:avLst>
                  <a:gd name="adj1" fmla="val 47852"/>
                  <a:gd name="adj2" fmla="val 41620"/>
                </a:avLst>
              </a:prstGeom>
              <a:solidFill>
                <a:srgbClr val="BBE0E3"/>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08" name="AutoShape 170">
                <a:extLst>
                  <a:ext uri="{FF2B5EF4-FFF2-40B4-BE49-F238E27FC236}">
                    <a16:creationId xmlns:a16="http://schemas.microsoft.com/office/drawing/2014/main" id="{60E9A1B1-F7BE-08B8-CF81-F762B0217397}"/>
                  </a:ext>
                </a:extLst>
              </p:cNvPr>
              <p:cNvSpPr>
                <a:spLocks noChangeArrowheads="1"/>
              </p:cNvSpPr>
              <p:nvPr/>
            </p:nvSpPr>
            <p:spPr bwMode="auto">
              <a:xfrm rot="5400000">
                <a:off x="7" y="1"/>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09" name="AutoShape 171">
                <a:extLst>
                  <a:ext uri="{FF2B5EF4-FFF2-40B4-BE49-F238E27FC236}">
                    <a16:creationId xmlns:a16="http://schemas.microsoft.com/office/drawing/2014/main" id="{AA0EC470-E58D-CA9D-24E1-3DE3D17EBFF4}"/>
                  </a:ext>
                </a:extLst>
              </p:cNvPr>
              <p:cNvSpPr>
                <a:spLocks noChangeArrowheads="1"/>
              </p:cNvSpPr>
              <p:nvPr/>
            </p:nvSpPr>
            <p:spPr bwMode="auto">
              <a:xfrm rot="5400000">
                <a:off x="-1" y="1"/>
                <a:ext cx="526" cy="524"/>
              </a:xfrm>
              <a:prstGeom prst="upArrow">
                <a:avLst>
                  <a:gd name="adj1" fmla="val 47852"/>
                  <a:gd name="adj2" fmla="val 41620"/>
                </a:avLst>
              </a:prstGeom>
              <a:solidFill>
                <a:srgbClr val="BBE0E3"/>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grpSp>
      <p:sp>
        <p:nvSpPr>
          <p:cNvPr id="2210" name="Rectangle 172">
            <a:extLst>
              <a:ext uri="{FF2B5EF4-FFF2-40B4-BE49-F238E27FC236}">
                <a16:creationId xmlns:a16="http://schemas.microsoft.com/office/drawing/2014/main" id="{6AA43E44-B44E-49BD-D144-321BEBACF440}"/>
              </a:ext>
            </a:extLst>
          </p:cNvPr>
          <p:cNvSpPr>
            <a:spLocks noChangeArrowheads="1"/>
          </p:cNvSpPr>
          <p:nvPr/>
        </p:nvSpPr>
        <p:spPr bwMode="auto">
          <a:xfrm>
            <a:off x="2422525" y="1654175"/>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zh-CN" sz="1800">
              <a:latin typeface="微软雅黑" panose="020b0503020204020204" pitchFamily="34" charset="-122"/>
            </a:endParaRPr>
          </a:p>
        </p:txBody>
      </p:sp>
      <p:sp>
        <p:nvSpPr>
          <p:cNvPr id="2211" name="Rectangle 173">
            <a:extLst>
              <a:ext uri="{FF2B5EF4-FFF2-40B4-BE49-F238E27FC236}">
                <a16:creationId xmlns:a16="http://schemas.microsoft.com/office/drawing/2014/main" id="{5F5E60F2-3571-C46B-E5D6-61884FBFBB24}"/>
              </a:ext>
            </a:extLst>
          </p:cNvPr>
          <p:cNvSpPr>
            <a:spLocks noChangeArrowheads="1"/>
          </p:cNvSpPr>
          <p:nvPr/>
        </p:nvSpPr>
        <p:spPr bwMode="auto">
          <a:xfrm>
            <a:off x="1676400" y="2438400"/>
            <a:ext cx="23177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据全国老龄工作委员会提供的数据 </a:t>
            </a:r>
          </a:p>
        </p:txBody>
      </p:sp>
      <p:sp>
        <p:nvSpPr>
          <p:cNvPr id="2212" name="Rectangle 174">
            <a:extLst>
              <a:ext uri="{FF2B5EF4-FFF2-40B4-BE49-F238E27FC236}">
                <a16:creationId xmlns:a16="http://schemas.microsoft.com/office/drawing/2014/main" id="{6707C63C-9B5F-6BE2-EB24-AE97F786664A}"/>
              </a:ext>
            </a:extLst>
          </p:cNvPr>
          <p:cNvSpPr>
            <a:spLocks noChangeArrowheads="1"/>
          </p:cNvSpPr>
          <p:nvPr/>
        </p:nvSpPr>
        <p:spPr bwMode="auto">
          <a:xfrm>
            <a:off x="2971800" y="1222375"/>
            <a:ext cx="38147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我国老龄人市场的年需求为</a:t>
            </a:r>
            <a:r>
              <a:rPr lang="ru-RU" altLang="zh-CN" sz="1800">
                <a:latin typeface="微软雅黑" panose="020b0503020204020204" pitchFamily="34" charset="-122"/>
              </a:rPr>
              <a:t>6</a:t>
            </a:r>
            <a:r>
              <a:rPr lang="zh-CN" altLang="ru-RU" sz="1800">
                <a:latin typeface="微软雅黑" panose="020b0503020204020204" pitchFamily="34" charset="-122"/>
              </a:rPr>
              <a:t>千亿元 </a:t>
            </a:r>
          </a:p>
        </p:txBody>
      </p:sp>
      <p:sp>
        <p:nvSpPr>
          <p:cNvPr id="2213" name="Rectangle 175">
            <a:extLst>
              <a:ext uri="{FF2B5EF4-FFF2-40B4-BE49-F238E27FC236}">
                <a16:creationId xmlns:a16="http://schemas.microsoft.com/office/drawing/2014/main" id="{8D64D4E3-85CA-1C6B-4279-D0210FEFFB5F}"/>
              </a:ext>
            </a:extLst>
          </p:cNvPr>
          <p:cNvSpPr>
            <a:spLocks noChangeArrowheads="1"/>
          </p:cNvSpPr>
          <p:nvPr/>
        </p:nvSpPr>
        <p:spPr bwMode="auto">
          <a:xfrm>
            <a:off x="5867400" y="2289175"/>
            <a:ext cx="2159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ru-RU" altLang="zh-CN" sz="1800">
                <a:latin typeface="微软雅黑" panose="020b0503020204020204" pitchFamily="34" charset="-122"/>
              </a:rPr>
              <a:t>2021将到达一万亿 </a:t>
            </a:r>
          </a:p>
        </p:txBody>
      </p:sp>
      <p:sp>
        <p:nvSpPr>
          <p:cNvPr id="2214" name="Rectangle 176">
            <a:extLst>
              <a:ext uri="{FF2B5EF4-FFF2-40B4-BE49-F238E27FC236}">
                <a16:creationId xmlns:a16="http://schemas.microsoft.com/office/drawing/2014/main" id="{4266C110-6EF2-BA2A-2FD7-D44B02A4BD58}"/>
              </a:ext>
            </a:extLst>
          </p:cNvPr>
          <p:cNvSpPr>
            <a:spLocks noChangeArrowheads="1"/>
          </p:cNvSpPr>
          <p:nvPr/>
        </p:nvSpPr>
        <p:spPr bwMode="auto">
          <a:xfrm>
            <a:off x="5715000" y="4284663"/>
            <a:ext cx="29289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目前我国每年为老年人提供</a:t>
            </a:r>
          </a:p>
          <a:p>
            <a:pPr eaLnBrk="1" hangingPunct="1"/>
            <a:r>
              <a:rPr lang="zh-CN" altLang="ru-RU" sz="1800">
                <a:latin typeface="微软雅黑" panose="020b0503020204020204" pitchFamily="34" charset="-122"/>
              </a:rPr>
              <a:t>的产品缺乏一千亿元 </a:t>
            </a:r>
          </a:p>
        </p:txBody>
      </p:sp>
      <p:sp>
        <p:nvSpPr>
          <p:cNvPr id="2215" name="Rectangle 177">
            <a:extLst>
              <a:ext uri="{FF2B5EF4-FFF2-40B4-BE49-F238E27FC236}">
                <a16:creationId xmlns:a16="http://schemas.microsoft.com/office/drawing/2014/main" id="{262B1D02-76A8-5779-A314-AC850988EFFC}"/>
              </a:ext>
            </a:extLst>
          </p:cNvPr>
          <p:cNvSpPr>
            <a:spLocks noChangeArrowheads="1"/>
          </p:cNvSpPr>
          <p:nvPr/>
        </p:nvSpPr>
        <p:spPr bwMode="auto">
          <a:xfrm>
            <a:off x="1447800" y="4575175"/>
            <a:ext cx="25384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供需之间存在巨大商机 </a:t>
            </a:r>
          </a:p>
        </p:txBody>
      </p:sp>
      <p:sp>
        <p:nvSpPr>
          <p:cNvPr id="2216" name="Rectangle 178">
            <a:extLst>
              <a:ext uri="{FF2B5EF4-FFF2-40B4-BE49-F238E27FC236}">
                <a16:creationId xmlns:a16="http://schemas.microsoft.com/office/drawing/2014/main" id="{BA8F92BB-31DB-5AAF-F494-DBFAF488DCBB}"/>
              </a:ext>
            </a:extLst>
          </p:cNvPr>
          <p:cNvSpPr>
            <a:spLocks noChangeArrowheads="1"/>
          </p:cNvSpPr>
          <p:nvPr/>
        </p:nvSpPr>
        <p:spPr bwMode="auto">
          <a:xfrm>
            <a:off x="3886200" y="3200400"/>
            <a:ext cx="205740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eaLnBrk="1" hangingPunct="1"/>
            <a:r>
              <a:rPr lang="zh-CN" altLang="ru-RU" sz="1800" b="1">
                <a:latin typeface="微软雅黑" panose="020b0503020204020204" pitchFamily="34" charset="-122"/>
              </a:rPr>
              <a:t>目前我国老龄人</a:t>
            </a:r>
          </a:p>
          <a:p>
            <a:pPr algn="ctr" eaLnBrk="1" hangingPunct="1"/>
            <a:r>
              <a:rPr lang="zh-CN" altLang="ru-RU" sz="1800" b="1">
                <a:latin typeface="微软雅黑" panose="020b0503020204020204" pitchFamily="34" charset="-122"/>
              </a:rPr>
              <a:t>市场的年需求缺</a:t>
            </a:r>
          </a:p>
          <a:p>
            <a:pPr algn="ctr" eaLnBrk="1" hangingPunct="1"/>
            <a:r>
              <a:rPr lang="zh-CN" altLang="ru-RU" sz="1800" b="1">
                <a:latin typeface="微软雅黑" panose="020b0503020204020204" pitchFamily="34" charset="-122"/>
              </a:rPr>
              <a:t>口约</a:t>
            </a:r>
            <a:r>
              <a:rPr lang="ru-RU" altLang="zh-CN" sz="1800" b="1">
                <a:latin typeface="微软雅黑" panose="020b0503020204020204" pitchFamily="34" charset="-122"/>
              </a:rPr>
              <a:t>5</a:t>
            </a:r>
            <a:r>
              <a:rPr lang="zh-CN" altLang="ru-RU" sz="1800" b="1">
                <a:latin typeface="微软雅黑" panose="020b0503020204020204" pitchFamily="34" charset="-122"/>
              </a:rPr>
              <a:t>千亿</a:t>
            </a:r>
            <a:r>
              <a:rPr lang="zh-CN" altLang="ru-RU" sz="1800">
                <a:latin typeface="微软雅黑" panose="020b0503020204020204" pitchFamily="34" charset="-122"/>
              </a:rPr>
              <a:t> </a:t>
            </a:r>
          </a:p>
        </p:txBody>
      </p:sp>
      <p:sp>
        <p:nvSpPr>
          <p:cNvPr id="2217" name="Rectangle 179">
            <a:extLst>
              <a:ext uri="{FF2B5EF4-FFF2-40B4-BE49-F238E27FC236}">
                <a16:creationId xmlns:a16="http://schemas.microsoft.com/office/drawing/2014/main" id="{917CB338-82B1-4E1D-BD7B-02E79D5B8262}"/>
              </a:ext>
            </a:extLst>
          </p:cNvPr>
          <p:cNvSpPr>
            <a:spLocks noChangeArrowheads="1"/>
          </p:cNvSpPr>
          <p:nvPr/>
        </p:nvSpPr>
        <p:spPr bwMode="auto">
          <a:xfrm>
            <a:off x="533400" y="533400"/>
            <a:ext cx="7848600" cy="396875"/>
          </a:xfrm>
          <a:prstGeom prst="rect">
            <a:avLst/>
          </a:prstGeom>
          <a:solidFill>
            <a:srgbClr val="FF99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2000">
                <a:solidFill>
                  <a:schemeClr val="bg1"/>
                </a:solidFill>
                <a:latin typeface="微软雅黑" panose="020b0503020204020204" pitchFamily="34" charset="-122"/>
              </a:rPr>
              <a:t>老龄市场需求缺口巨大</a:t>
            </a:r>
          </a:p>
        </p:txBody>
      </p:sp>
      <p:sp>
        <p:nvSpPr>
          <p:cNvPr id="2218" name="PB18"/>
          <p:cNvSpPr/>
          <p:nvPr/>
        </p:nvSpPr>
        <p:spPr>
          <a:xfrm>
            <a:off x="0" y="6839712"/>
            <a:ext cx="253218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219" name="PageNumberTextBox18"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220" name="Rectangle 182">
            <a:extLst>
              <a:ext uri="{FF2B5EF4-FFF2-40B4-BE49-F238E27FC236}">
                <a16:creationId xmlns:a16="http://schemas.microsoft.com/office/drawing/2014/main" id="{A7313EAB-B92F-5B3B-0F08-F9DB716CCD82}"/>
              </a:ext>
            </a:extLst>
          </p:cNvPr>
          <p:cNvSpPr>
            <a:spLocks noChangeArrowheads="1"/>
          </p:cNvSpPr>
          <p:nvPr/>
        </p:nvSpPr>
        <p:spPr bwMode="auto">
          <a:xfrm>
            <a:off x="1127125" y="1889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zh-CN" sz="1800">
              <a:ea typeface="宋体" panose="02010600030101010101" pitchFamily="2" charset="-122"/>
            </a:endParaRPr>
          </a:p>
        </p:txBody>
      </p:sp>
      <p:sp>
        <p:nvSpPr>
          <p:cNvPr id="2221" name="Rectangle 183">
            <a:extLst>
              <a:ext uri="{FF2B5EF4-FFF2-40B4-BE49-F238E27FC236}">
                <a16:creationId xmlns:a16="http://schemas.microsoft.com/office/drawing/2014/main" id="{97204429-037E-D61A-9734-1CD9636AE220}"/>
              </a:ext>
            </a:extLst>
          </p:cNvPr>
          <p:cNvSpPr>
            <a:spLocks noChangeArrowheads="1"/>
          </p:cNvSpPr>
          <p:nvPr/>
        </p:nvSpPr>
        <p:spPr bwMode="auto">
          <a:xfrm>
            <a:off x="517525" y="11795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zh-CN" sz="1800">
              <a:ea typeface="宋体" panose="02010600030101010101" pitchFamily="2" charset="-122"/>
            </a:endParaRPr>
          </a:p>
        </p:txBody>
      </p:sp>
      <p:grpSp>
        <p:nvGrpSpPr>
          <p:cNvPr id="2222" name="Group 174">
            <a:extLst>
              <a:ext uri="{FF2B5EF4-FFF2-40B4-BE49-F238E27FC236}">
                <a16:creationId xmlns:a16="http://schemas.microsoft.com/office/drawing/2014/main" id="{B727F39C-CBF4-25CA-9DEF-CA920DD8BA07}"/>
              </a:ext>
            </a:extLst>
          </p:cNvPr>
          <p:cNvGrpSpPr/>
          <p:nvPr/>
        </p:nvGrpSpPr>
        <p:grpSpPr>
          <a:xfrm>
            <a:off x="2895600" y="2133600"/>
            <a:ext cx="3492500" cy="3127375"/>
            <a:chExt cx="2200" cy="1970"/>
          </a:xfrm>
        </p:grpSpPr>
        <p:sp>
          <p:nvSpPr>
            <p:cNvPr id="2223" name="AutoShape 185">
              <a:extLst>
                <a:ext uri="{FF2B5EF4-FFF2-40B4-BE49-F238E27FC236}">
                  <a16:creationId xmlns:a16="http://schemas.microsoft.com/office/drawing/2014/main" id="{B40F3B85-ED7D-6715-5FC7-8A7361B9C6B5}"/>
                </a:ext>
              </a:extLst>
            </p:cNvPr>
            <p:cNvSpPr>
              <a:spLocks noChangeArrowheads="1"/>
            </p:cNvSpPr>
            <p:nvPr/>
          </p:nvSpPr>
          <p:spPr bwMode="auto">
            <a:xfrm>
              <a:off x="259" y="240"/>
              <a:ext cx="1696" cy="1466"/>
            </a:xfrm>
            <a:prstGeom prst="hexagon">
              <a:avLst>
                <a:gd name="adj" fmla="val 33443"/>
                <a:gd name="vf" fmla="val 115470"/>
              </a:avLst>
            </a:prstGeom>
            <a:solidFill>
              <a:srgbClr val="FFFFFF"/>
            </a:solidFill>
            <a:ln w="22225" cap="flat" algn="ctr">
              <a:solidFill>
                <a:srgbClr val="99CC00"/>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24" name="AutoShape 186">
              <a:extLst>
                <a:ext uri="{FF2B5EF4-FFF2-40B4-BE49-F238E27FC236}">
                  <a16:creationId xmlns:a16="http://schemas.microsoft.com/office/drawing/2014/main" id="{ECE2970A-53C3-44AF-D8AF-1ACDA0AD72C5}"/>
                </a:ext>
              </a:extLst>
            </p:cNvPr>
            <p:cNvSpPr>
              <a:spLocks noChangeArrowheads="1"/>
            </p:cNvSpPr>
            <p:nvPr/>
          </p:nvSpPr>
          <p:spPr bwMode="auto">
            <a:xfrm rot="19800000" flipH="1">
              <a:off x="1281" y="1439"/>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25" name="AutoShape 187">
              <a:extLst>
                <a:ext uri="{FF2B5EF4-FFF2-40B4-BE49-F238E27FC236}">
                  <a16:creationId xmlns:a16="http://schemas.microsoft.com/office/drawing/2014/main" id="{E8B17F1C-F504-1649-458A-93BEB0775885}"/>
                </a:ext>
              </a:extLst>
            </p:cNvPr>
            <p:cNvSpPr>
              <a:spLocks noChangeArrowheads="1"/>
            </p:cNvSpPr>
            <p:nvPr/>
          </p:nvSpPr>
          <p:spPr bwMode="auto">
            <a:xfrm rot="19800000" flipH="1">
              <a:off x="1286" y="1446"/>
              <a:ext cx="526" cy="524"/>
            </a:xfrm>
            <a:prstGeom prst="upArrow">
              <a:avLst>
                <a:gd name="adj1" fmla="val 47852"/>
                <a:gd name="adj2" fmla="val 41620"/>
              </a:avLst>
            </a:prstGeom>
            <a:solidFill>
              <a:srgbClr val="99CC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26" name="AutoShape 188">
              <a:extLst>
                <a:ext uri="{FF2B5EF4-FFF2-40B4-BE49-F238E27FC236}">
                  <a16:creationId xmlns:a16="http://schemas.microsoft.com/office/drawing/2014/main" id="{61CE4BB0-233C-D6DD-CA2C-3403488F4046}"/>
                </a:ext>
              </a:extLst>
            </p:cNvPr>
            <p:cNvSpPr>
              <a:spLocks noChangeArrowheads="1"/>
            </p:cNvSpPr>
            <p:nvPr/>
          </p:nvSpPr>
          <p:spPr bwMode="auto">
            <a:xfrm rot="9000000" flipH="1">
              <a:off x="441" y="7"/>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27" name="AutoShape 189">
              <a:extLst>
                <a:ext uri="{FF2B5EF4-FFF2-40B4-BE49-F238E27FC236}">
                  <a16:creationId xmlns:a16="http://schemas.microsoft.com/office/drawing/2014/main" id="{894E8606-5D1E-2B8E-4257-93A1028A6D73}"/>
                </a:ext>
              </a:extLst>
            </p:cNvPr>
            <p:cNvSpPr>
              <a:spLocks noChangeArrowheads="1"/>
            </p:cNvSpPr>
            <p:nvPr/>
          </p:nvSpPr>
          <p:spPr bwMode="auto">
            <a:xfrm rot="9000000" flipH="1">
              <a:off x="436" y="0"/>
              <a:ext cx="526" cy="524"/>
            </a:xfrm>
            <a:prstGeom prst="upArrow">
              <a:avLst>
                <a:gd name="adj1" fmla="val 47852"/>
                <a:gd name="adj2" fmla="val 41620"/>
              </a:avLst>
            </a:prstGeom>
            <a:solidFill>
              <a:srgbClr val="99CC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nvGrpSpPr>
            <p:cNvPr id="2228" name="Group 180">
              <a:extLst>
                <a:ext uri="{FF2B5EF4-FFF2-40B4-BE49-F238E27FC236}">
                  <a16:creationId xmlns:a16="http://schemas.microsoft.com/office/drawing/2014/main" id="{8B231185-8CCD-1978-7B52-C01233665E7F}"/>
                </a:ext>
              </a:extLst>
            </p:cNvPr>
            <p:cNvGrpSpPr/>
            <p:nvPr/>
          </p:nvGrpSpPr>
          <p:grpSpPr>
            <a:xfrm>
              <a:off x="0" y="716"/>
              <a:ext cx="2200" cy="526"/>
              <a:chExt cx="2200" cy="526"/>
            </a:xfrm>
          </p:grpSpPr>
          <p:sp>
            <p:nvSpPr>
              <p:cNvPr id="2229" name="AutoShape 191">
                <a:extLst>
                  <a:ext uri="{FF2B5EF4-FFF2-40B4-BE49-F238E27FC236}">
                    <a16:creationId xmlns:a16="http://schemas.microsoft.com/office/drawing/2014/main" id="{36BC3DC2-8D29-4479-6BDD-C9957C12948D}"/>
                  </a:ext>
                </a:extLst>
              </p:cNvPr>
              <p:cNvSpPr>
                <a:spLocks noChangeArrowheads="1"/>
              </p:cNvSpPr>
              <p:nvPr/>
            </p:nvSpPr>
            <p:spPr bwMode="auto">
              <a:xfrm rot="16200000">
                <a:off x="1667" y="1"/>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30" name="AutoShape 192">
                <a:extLst>
                  <a:ext uri="{FF2B5EF4-FFF2-40B4-BE49-F238E27FC236}">
                    <a16:creationId xmlns:a16="http://schemas.microsoft.com/office/drawing/2014/main" id="{31A4ADE5-E7B4-D6B8-26B4-F1C314D72D59}"/>
                  </a:ext>
                </a:extLst>
              </p:cNvPr>
              <p:cNvSpPr>
                <a:spLocks noChangeArrowheads="1"/>
              </p:cNvSpPr>
              <p:nvPr/>
            </p:nvSpPr>
            <p:spPr bwMode="auto">
              <a:xfrm rot="16200000">
                <a:off x="1675" y="1"/>
                <a:ext cx="526" cy="524"/>
              </a:xfrm>
              <a:prstGeom prst="upArrow">
                <a:avLst>
                  <a:gd name="adj1" fmla="val 47852"/>
                  <a:gd name="adj2" fmla="val 41620"/>
                </a:avLst>
              </a:prstGeom>
              <a:solidFill>
                <a:srgbClr val="99CC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31" name="AutoShape 193">
                <a:extLst>
                  <a:ext uri="{FF2B5EF4-FFF2-40B4-BE49-F238E27FC236}">
                    <a16:creationId xmlns:a16="http://schemas.microsoft.com/office/drawing/2014/main" id="{D3ED5C54-B6DF-4A56-EFDB-5F9DE717780E}"/>
                  </a:ext>
                </a:extLst>
              </p:cNvPr>
              <p:cNvSpPr>
                <a:spLocks noChangeArrowheads="1"/>
              </p:cNvSpPr>
              <p:nvPr/>
            </p:nvSpPr>
            <p:spPr bwMode="auto">
              <a:xfrm rot="5400000">
                <a:off x="7" y="1"/>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32" name="AutoShape 194">
                <a:extLst>
                  <a:ext uri="{FF2B5EF4-FFF2-40B4-BE49-F238E27FC236}">
                    <a16:creationId xmlns:a16="http://schemas.microsoft.com/office/drawing/2014/main" id="{525FF7A0-C588-9629-8444-CD081310B2EC}"/>
                  </a:ext>
                </a:extLst>
              </p:cNvPr>
              <p:cNvSpPr>
                <a:spLocks noChangeArrowheads="1"/>
              </p:cNvSpPr>
              <p:nvPr/>
            </p:nvSpPr>
            <p:spPr bwMode="auto">
              <a:xfrm rot="5400000">
                <a:off x="-1" y="1"/>
                <a:ext cx="526" cy="524"/>
              </a:xfrm>
              <a:prstGeom prst="upArrow">
                <a:avLst>
                  <a:gd name="adj1" fmla="val 47852"/>
                  <a:gd name="adj2" fmla="val 41620"/>
                </a:avLst>
              </a:prstGeom>
              <a:solidFill>
                <a:srgbClr val="99CC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sp>
          <p:nvSpPr>
            <p:cNvPr id="2233" name="AutoShape 195">
              <a:extLst>
                <a:ext uri="{FF2B5EF4-FFF2-40B4-BE49-F238E27FC236}">
                  <a16:creationId xmlns:a16="http://schemas.microsoft.com/office/drawing/2014/main" id="{6AA96B97-019D-6B13-2B65-CC3042D7A6C7}"/>
                </a:ext>
              </a:extLst>
            </p:cNvPr>
            <p:cNvSpPr>
              <a:spLocks noChangeArrowheads="1"/>
            </p:cNvSpPr>
            <p:nvPr/>
          </p:nvSpPr>
          <p:spPr bwMode="auto">
            <a:xfrm rot="1800000">
              <a:off x="417" y="1439"/>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34" name="AutoShape 196">
              <a:extLst>
                <a:ext uri="{FF2B5EF4-FFF2-40B4-BE49-F238E27FC236}">
                  <a16:creationId xmlns:a16="http://schemas.microsoft.com/office/drawing/2014/main" id="{6FE2B53B-4F49-C7EC-E593-AEA9CA90CDF9}"/>
                </a:ext>
              </a:extLst>
            </p:cNvPr>
            <p:cNvSpPr>
              <a:spLocks noChangeArrowheads="1"/>
            </p:cNvSpPr>
            <p:nvPr/>
          </p:nvSpPr>
          <p:spPr bwMode="auto">
            <a:xfrm rot="1800000">
              <a:off x="412" y="1446"/>
              <a:ext cx="526" cy="524"/>
            </a:xfrm>
            <a:prstGeom prst="upArrow">
              <a:avLst>
                <a:gd name="adj1" fmla="val 47852"/>
                <a:gd name="adj2" fmla="val 41620"/>
              </a:avLst>
            </a:prstGeom>
            <a:solidFill>
              <a:srgbClr val="99CC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35" name="AutoShape 197">
              <a:extLst>
                <a:ext uri="{FF2B5EF4-FFF2-40B4-BE49-F238E27FC236}">
                  <a16:creationId xmlns:a16="http://schemas.microsoft.com/office/drawing/2014/main" id="{BDC9F88F-CB0E-FF3C-1C6A-4BFBDE03EC95}"/>
                </a:ext>
              </a:extLst>
            </p:cNvPr>
            <p:cNvSpPr>
              <a:spLocks noChangeArrowheads="1"/>
            </p:cNvSpPr>
            <p:nvPr/>
          </p:nvSpPr>
          <p:spPr bwMode="auto">
            <a:xfrm rot="12600000">
              <a:off x="1257" y="7"/>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36" name="AutoShape 198">
              <a:extLst>
                <a:ext uri="{FF2B5EF4-FFF2-40B4-BE49-F238E27FC236}">
                  <a16:creationId xmlns:a16="http://schemas.microsoft.com/office/drawing/2014/main" id="{83FA8B31-8103-A8D0-E1E7-33EF9FD2BA26}"/>
                </a:ext>
              </a:extLst>
            </p:cNvPr>
            <p:cNvSpPr>
              <a:spLocks noChangeArrowheads="1"/>
            </p:cNvSpPr>
            <p:nvPr/>
          </p:nvSpPr>
          <p:spPr bwMode="auto">
            <a:xfrm rot="12600000">
              <a:off x="1262" y="0"/>
              <a:ext cx="526" cy="524"/>
            </a:xfrm>
            <a:prstGeom prst="upArrow">
              <a:avLst>
                <a:gd name="adj1" fmla="val 47852"/>
                <a:gd name="adj2" fmla="val 41620"/>
              </a:avLst>
            </a:prstGeom>
            <a:solidFill>
              <a:srgbClr val="99CC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sp>
        <p:nvSpPr>
          <p:cNvPr id="2237" name="Rectangle 199">
            <a:extLst>
              <a:ext uri="{FF2B5EF4-FFF2-40B4-BE49-F238E27FC236}">
                <a16:creationId xmlns:a16="http://schemas.microsoft.com/office/drawing/2014/main" id="{1A97E6CE-4DE8-B427-2F51-975881D1A024}"/>
              </a:ext>
            </a:extLst>
          </p:cNvPr>
          <p:cNvSpPr>
            <a:spLocks noChangeArrowheads="1"/>
          </p:cNvSpPr>
          <p:nvPr/>
        </p:nvSpPr>
        <p:spPr bwMode="auto">
          <a:xfrm>
            <a:off x="3810000" y="3352800"/>
            <a:ext cx="18288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2400" b="1">
                <a:ea typeface="新宋体" panose="02010609030101010101" pitchFamily="49" charset="-122"/>
              </a:rPr>
              <a:t>老龄人消费</a:t>
            </a:r>
          </a:p>
          <a:p>
            <a:pPr eaLnBrk="1" hangingPunct="1"/>
            <a:r>
              <a:rPr lang="zh-CN" altLang="ru-RU" sz="2400" b="1">
                <a:ea typeface="新宋体" panose="02010609030101010101" pitchFamily="49" charset="-122"/>
              </a:rPr>
              <a:t>  潜力巨大</a:t>
            </a:r>
            <a:r>
              <a:rPr lang="zh-CN" altLang="ru-RU" sz="2400">
                <a:ea typeface="新宋体" panose="02010609030101010101" pitchFamily="49" charset="-122"/>
              </a:rPr>
              <a:t> </a:t>
            </a:r>
          </a:p>
        </p:txBody>
      </p:sp>
      <p:sp>
        <p:nvSpPr>
          <p:cNvPr id="2238" name="Rectangle 200">
            <a:extLst>
              <a:ext uri="{FF2B5EF4-FFF2-40B4-BE49-F238E27FC236}">
                <a16:creationId xmlns:a16="http://schemas.microsoft.com/office/drawing/2014/main" id="{EE4C6FE2-A145-5F3E-DE7A-AB647AF23FEA}"/>
              </a:ext>
            </a:extLst>
          </p:cNvPr>
          <p:cNvSpPr>
            <a:spLocks noChangeArrowheads="1"/>
          </p:cNvSpPr>
          <p:nvPr/>
        </p:nvSpPr>
        <p:spPr bwMode="auto">
          <a:xfrm>
            <a:off x="1219200" y="2667000"/>
            <a:ext cx="2470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中国老龄科学研究中心</a:t>
            </a:r>
          </a:p>
          <a:p>
            <a:pPr eaLnBrk="1" hangingPunct="1"/>
            <a:r>
              <a:rPr lang="zh-CN" altLang="ru-RU" sz="1800">
                <a:ea typeface="宋体" panose="02010600030101010101" pitchFamily="2" charset="-122"/>
              </a:rPr>
              <a:t>         的一项调查 </a:t>
            </a:r>
          </a:p>
        </p:txBody>
      </p:sp>
      <p:sp>
        <p:nvSpPr>
          <p:cNvPr id="2239" name="Rectangle 201">
            <a:extLst>
              <a:ext uri="{FF2B5EF4-FFF2-40B4-BE49-F238E27FC236}">
                <a16:creationId xmlns:a16="http://schemas.microsoft.com/office/drawing/2014/main" id="{04223E33-9C0A-A9DC-92FF-F1FEA507842E}"/>
              </a:ext>
            </a:extLst>
          </p:cNvPr>
          <p:cNvSpPr>
            <a:spLocks noChangeArrowheads="1"/>
          </p:cNvSpPr>
          <p:nvPr/>
        </p:nvSpPr>
        <p:spPr bwMode="auto">
          <a:xfrm>
            <a:off x="2895600" y="1371600"/>
            <a:ext cx="31178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城市老年人口中，有</a:t>
            </a:r>
            <a:r>
              <a:rPr lang="ru-RU" altLang="zh-CN" sz="1800">
                <a:ea typeface="宋体" panose="02010600030101010101" pitchFamily="2" charset="-122"/>
              </a:rPr>
              <a:t>42.8%</a:t>
            </a:r>
            <a:r>
              <a:rPr lang="zh-CN" altLang="ru-RU" sz="1800">
                <a:ea typeface="宋体" panose="02010600030101010101" pitchFamily="2" charset="-122"/>
              </a:rPr>
              <a:t>的</a:t>
            </a:r>
          </a:p>
          <a:p>
            <a:pPr eaLnBrk="1" hangingPunct="1"/>
            <a:r>
              <a:rPr lang="zh-CN" altLang="ru-RU" sz="1800">
                <a:ea typeface="宋体" panose="02010600030101010101" pitchFamily="2" charset="-122"/>
              </a:rPr>
              <a:t>          人拥有储蓄存款 </a:t>
            </a:r>
          </a:p>
        </p:txBody>
      </p:sp>
      <p:sp>
        <p:nvSpPr>
          <p:cNvPr id="2240" name="Rectangle 202">
            <a:extLst>
              <a:ext uri="{FF2B5EF4-FFF2-40B4-BE49-F238E27FC236}">
                <a16:creationId xmlns:a16="http://schemas.microsoft.com/office/drawing/2014/main" id="{D6AE3804-E06F-7F0D-943D-C44F8279CBF6}"/>
              </a:ext>
            </a:extLst>
          </p:cNvPr>
          <p:cNvSpPr>
            <a:spLocks noChangeArrowheads="1"/>
          </p:cNvSpPr>
          <p:nvPr/>
        </p:nvSpPr>
        <p:spPr bwMode="auto">
          <a:xfrm>
            <a:off x="5638800" y="2514600"/>
            <a:ext cx="25225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退休金一项到2021年，</a:t>
            </a:r>
          </a:p>
          <a:p>
            <a:pPr eaLnBrk="1" hangingPunct="1"/>
            <a:r>
              <a:rPr lang="zh-CN" altLang="ru-RU" sz="1800">
                <a:ea typeface="宋体" panose="02010600030101010101" pitchFamily="2" charset="-122"/>
              </a:rPr>
              <a:t>就将增加到8383亿元 </a:t>
            </a:r>
          </a:p>
        </p:txBody>
      </p:sp>
      <p:sp>
        <p:nvSpPr>
          <p:cNvPr id="2241" name="Rectangle 203">
            <a:extLst>
              <a:ext uri="{FF2B5EF4-FFF2-40B4-BE49-F238E27FC236}">
                <a16:creationId xmlns:a16="http://schemas.microsoft.com/office/drawing/2014/main" id="{CA971734-8814-1EED-3446-8CB3F70BDA05}"/>
              </a:ext>
            </a:extLst>
          </p:cNvPr>
          <p:cNvSpPr>
            <a:spLocks noChangeArrowheads="1"/>
          </p:cNvSpPr>
          <p:nvPr/>
        </p:nvSpPr>
        <p:spPr bwMode="auto">
          <a:xfrm>
            <a:off x="5867400" y="4114800"/>
            <a:ext cx="1835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退休金到2021年</a:t>
            </a:r>
          </a:p>
          <a:p>
            <a:pPr eaLnBrk="1" hangingPunct="1"/>
            <a:r>
              <a:rPr lang="zh-CN" altLang="ru-RU" sz="1800">
                <a:ea typeface="宋体" panose="02010600030101010101" pitchFamily="2" charset="-122"/>
              </a:rPr>
              <a:t>为28145亿元 </a:t>
            </a:r>
          </a:p>
        </p:txBody>
      </p:sp>
      <p:sp>
        <p:nvSpPr>
          <p:cNvPr id="2242" name="Rectangle 204">
            <a:extLst>
              <a:ext uri="{FF2B5EF4-FFF2-40B4-BE49-F238E27FC236}">
                <a16:creationId xmlns:a16="http://schemas.microsoft.com/office/drawing/2014/main" id="{F1146E1F-9392-788B-0D3C-9C6F6346F207}"/>
              </a:ext>
            </a:extLst>
          </p:cNvPr>
          <p:cNvSpPr>
            <a:spLocks noChangeArrowheads="1"/>
          </p:cNvSpPr>
          <p:nvPr/>
        </p:nvSpPr>
        <p:spPr bwMode="auto">
          <a:xfrm>
            <a:off x="3581400" y="5334000"/>
            <a:ext cx="20637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退休金到</a:t>
            </a:r>
            <a:r>
              <a:rPr lang="ru-RU" altLang="zh-CN" sz="1800">
                <a:ea typeface="宋体" panose="02010600030101010101" pitchFamily="2" charset="-122"/>
              </a:rPr>
              <a:t>2030</a:t>
            </a:r>
            <a:r>
              <a:rPr lang="zh-CN" altLang="ru-RU" sz="1800">
                <a:ea typeface="宋体" panose="02010600030101010101" pitchFamily="2" charset="-122"/>
              </a:rPr>
              <a:t>年，</a:t>
            </a:r>
          </a:p>
          <a:p>
            <a:pPr eaLnBrk="1" hangingPunct="1"/>
            <a:r>
              <a:rPr lang="zh-CN" altLang="ru-RU" sz="1800">
                <a:ea typeface="宋体" panose="02010600030101010101" pitchFamily="2" charset="-122"/>
              </a:rPr>
              <a:t>为</a:t>
            </a:r>
            <a:r>
              <a:rPr lang="ru-RU" altLang="zh-CN" sz="1800">
                <a:ea typeface="宋体" panose="02010600030101010101" pitchFamily="2" charset="-122"/>
              </a:rPr>
              <a:t>73219</a:t>
            </a:r>
            <a:r>
              <a:rPr lang="zh-CN" altLang="ru-RU" sz="1800">
                <a:ea typeface="宋体" panose="02010600030101010101" pitchFamily="2" charset="-122"/>
              </a:rPr>
              <a:t>亿元 </a:t>
            </a:r>
          </a:p>
        </p:txBody>
      </p:sp>
      <p:sp>
        <p:nvSpPr>
          <p:cNvPr id="2243" name="Rectangle 205">
            <a:extLst>
              <a:ext uri="{FF2B5EF4-FFF2-40B4-BE49-F238E27FC236}">
                <a16:creationId xmlns:a16="http://schemas.microsoft.com/office/drawing/2014/main" id="{1DD3B703-6E1A-10BB-20B0-4EAF9990D87C}"/>
              </a:ext>
            </a:extLst>
          </p:cNvPr>
          <p:cNvSpPr>
            <a:spLocks noChangeArrowheads="1"/>
          </p:cNvSpPr>
          <p:nvPr/>
        </p:nvSpPr>
        <p:spPr bwMode="auto">
          <a:xfrm>
            <a:off x="762000" y="4191000"/>
            <a:ext cx="25495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老年人收入不断提高,老年产业开展空间广阔</a:t>
            </a:r>
          </a:p>
        </p:txBody>
      </p:sp>
      <p:sp>
        <p:nvSpPr>
          <p:cNvPr id="2244" name="Rectangle 206">
            <a:extLst>
              <a:ext uri="{FF2B5EF4-FFF2-40B4-BE49-F238E27FC236}">
                <a16:creationId xmlns:a16="http://schemas.microsoft.com/office/drawing/2014/main" id="{A2BBDCC6-9A3C-23EF-410E-889ABBD08B4B}"/>
              </a:ext>
            </a:extLst>
          </p:cNvPr>
          <p:cNvSpPr>
            <a:spLocks noChangeArrowheads="1"/>
          </p:cNvSpPr>
          <p:nvPr/>
        </p:nvSpPr>
        <p:spPr bwMode="auto">
          <a:xfrm>
            <a:off x="685800" y="431800"/>
            <a:ext cx="7543800" cy="396875"/>
          </a:xfrm>
          <a:prstGeom prst="rect">
            <a:avLst/>
          </a:prstGeom>
          <a:solidFill>
            <a:srgbClr val="FF99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2000">
                <a:solidFill>
                  <a:schemeClr val="bg1"/>
                </a:solidFill>
              </a:rPr>
              <a:t>老龄人群消费潜力巨大</a:t>
            </a:r>
          </a:p>
        </p:txBody>
      </p:sp>
      <p:sp>
        <p:nvSpPr>
          <p:cNvPr id="2245" name="PB19"/>
          <p:cNvSpPr/>
          <p:nvPr/>
        </p:nvSpPr>
        <p:spPr>
          <a:xfrm>
            <a:off x="0" y="6839712"/>
            <a:ext cx="267286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246" name="PageNumberTextBox19"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247" name="New shape">
            <a:extLst>
              <a:ext uri="{FF2B5EF4-FFF2-40B4-BE49-F238E27FC236}">
                <a16:creationId xmlns:a16="http://schemas.microsoft.com/office/drawing/2014/main" id="{54A81941-DEEC-D488-526C-B4101D9AA992}"/>
              </a:ext>
            </a:extLst>
          </p:cNvPr>
          <p:cNvSpPr>
            <a:spLocks noChangeArrowheads="1"/>
          </p:cNvSpPr>
          <p:nvPr/>
        </p:nvSpPr>
        <p:spPr bwMode="auto">
          <a:xfrm>
            <a:off x="0" y="0"/>
            <a:ext cx="9144000" cy="6858000"/>
          </a:xfrm>
          <a:prstGeom prst="rect">
            <a:avLst/>
          </a:prstGeom>
          <a:solidFill>
            <a:srgbClr val="BBE0E3"/>
          </a:solidFill>
          <a:ln w="25400" cap="flat" algn="ctr">
            <a:solidFill>
              <a:srgbClr val="89A4A7"/>
            </a:solidFill>
            <a:prstDash val="solid"/>
            <a:round/>
            <a:headEnd type="none" w="med" len="med"/>
            <a:tailEnd type="none" w="med" len="med"/>
          </a:ln>
        </p:spPr>
        <p:txBody>
          <a:bodyPr anchor="ct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pPr eaLnBrk="0" hangingPunct="0"/>
            <a:r>
              <a:rPr lang="ru-RU" altLang="zh-CN" sz="1200">
                <a:solidFill>
                  <a:srgbClr val="000000"/>
                </a:solidFill>
              </a:rPr>
              <a:t>70—74</a:t>
            </a:r>
            <a:r>
              <a:rPr lang="zh-CN" altLang="ru-RU" sz="1200">
                <a:solidFill>
                  <a:srgbClr val="000000"/>
                </a:solidFill>
              </a:rPr>
              <a:t>岁老年人口</a:t>
            </a:r>
            <a:r>
              <a:rPr lang="ru-RU" altLang="zh-CN" sz="1200">
                <a:solidFill>
                  <a:srgbClr val="000000"/>
                </a:solidFill>
              </a:rPr>
              <a:t>348543</a:t>
            </a:r>
            <a:r>
              <a:rPr lang="zh-CN" altLang="ru-RU" sz="1200">
                <a:solidFill>
                  <a:srgbClr val="000000"/>
                </a:solidFill>
              </a:rPr>
              <a:t>人；</a:t>
            </a:r>
          </a:p>
          <a:p>
            <a:pPr eaLnBrk="0" hangingPunct="0"/>
            <a:r>
              <a:rPr lang="zh-CN" altLang="ru-RU" sz="1200">
                <a:solidFill>
                  <a:srgbClr val="000000"/>
                </a:solidFill>
              </a:rPr>
              <a:t>养生养老房产工程盈利模式</a:t>
            </a:r>
          </a:p>
          <a:p>
            <a:pPr eaLnBrk="0" hangingPunct="0"/>
            <a:r>
              <a:rPr lang="zh-CN" altLang="ru-RU" sz="1200">
                <a:solidFill>
                  <a:srgbClr val="000000"/>
                </a:solidFill>
              </a:rPr>
              <a:t>从中央到各级地方政府均出台假设干政策法规，鼓励民营企业进入养生养老市场</a:t>
            </a:r>
          </a:p>
          <a:p>
            <a:pPr eaLnBrk="0" hangingPunct="0"/>
            <a:r>
              <a:rPr lang="zh-CN" altLang="ru-RU" sz="1200">
                <a:solidFill>
                  <a:srgbClr val="000000"/>
                </a:solidFill>
              </a:rPr>
              <a:t>近些年，房产市场风起云涌，竞相攻城略地大显身手，真金白银赚得盆满钵满；</a:t>
            </a:r>
          </a:p>
          <a:p>
            <a:pPr eaLnBrk="0" hangingPunct="0"/>
            <a:r>
              <a:rPr lang="zh-CN" altLang="ru-RU" sz="1200">
                <a:solidFill>
                  <a:srgbClr val="000000"/>
                </a:solidFill>
              </a:rPr>
              <a:t>将物业功能与养生具体工程高度匹配融合，使得物业富含养生文化内涵进行全方位的功能打造；</a:t>
            </a:r>
          </a:p>
          <a:p>
            <a:pPr eaLnBrk="0" hangingPunct="0"/>
            <a:r>
              <a:rPr lang="zh-CN" altLang="ru-RU" sz="1200">
                <a:solidFill>
                  <a:srgbClr val="000000"/>
                </a:solidFill>
              </a:rPr>
              <a:t>郫    县 </a:t>
            </a:r>
            <a:r>
              <a:rPr lang="ru-RU" altLang="zh-CN" sz="1200">
                <a:solidFill>
                  <a:srgbClr val="000000"/>
                </a:solidFill>
              </a:rPr>
              <a:t>(5</a:t>
            </a:r>
            <a:r>
              <a:rPr lang="zh-CN" altLang="ru-RU" sz="1200">
                <a:solidFill>
                  <a:srgbClr val="000000"/>
                </a:solidFill>
              </a:rPr>
              <a:t>家</a:t>
            </a:r>
            <a:r>
              <a:rPr lang="ru-RU" altLang="zh-CN" sz="1200">
                <a:solidFill>
                  <a:srgbClr val="000000"/>
                </a:solidFill>
              </a:rPr>
              <a:t>)</a:t>
            </a:r>
          </a:p>
          <a:p>
            <a:pPr eaLnBrk="0" hangingPunct="0"/>
            <a:r>
              <a:rPr lang="zh-CN" altLang="ru-RU" sz="1200">
                <a:solidFill>
                  <a:srgbClr val="000000"/>
                </a:solidFill>
              </a:rPr>
              <a:t>针对养生养老核心功能，建立高标准养生养老效劳体系、效劳标准；</a:t>
            </a:r>
          </a:p>
          <a:p>
            <a:pPr eaLnBrk="0" hangingPunct="0"/>
            <a:r>
              <a:rPr lang="zh-CN" altLang="ru-RU" sz="1200">
                <a:solidFill>
                  <a:srgbClr val="000000"/>
                </a:solidFill>
              </a:rPr>
              <a:t>段</a:t>
            </a:r>
            <a:r>
              <a:rPr lang="ru-RU" altLang="zh-CN" sz="1200">
                <a:solidFill>
                  <a:srgbClr val="000000"/>
                </a:solidFill>
              </a:rPr>
              <a:t>〔70</a:t>
            </a:r>
            <a:r>
              <a:rPr lang="zh-CN" altLang="ru-RU" sz="1200">
                <a:solidFill>
                  <a:srgbClr val="000000"/>
                </a:solidFill>
              </a:rPr>
              <a:t>岁以上</a:t>
            </a:r>
            <a:r>
              <a:rPr lang="ru-RU" altLang="zh-CN" sz="1200">
                <a:solidFill>
                  <a:srgbClr val="000000"/>
                </a:solidFill>
              </a:rPr>
              <a:t>〕</a:t>
            </a:r>
            <a:r>
              <a:rPr lang="zh-CN" altLang="ru-RU" sz="1200">
                <a:solidFill>
                  <a:srgbClr val="000000"/>
                </a:solidFill>
              </a:rPr>
              <a:t>的孤寡老人</a:t>
            </a:r>
          </a:p>
          <a:p>
            <a:pPr eaLnBrk="0" hangingPunct="0"/>
            <a:r>
              <a:rPr lang="zh-CN" altLang="ru-RU" sz="1200">
                <a:solidFill>
                  <a:srgbClr val="000000"/>
                </a:solidFill>
              </a:rPr>
              <a:t>效劳工程单一或流于形式，缺乏真正综合性、个性化效劳能力</a:t>
            </a:r>
            <a:r>
              <a:rPr lang="ru-RU" altLang="zh-CN" sz="1200">
                <a:solidFill>
                  <a:srgbClr val="000000"/>
                </a:solidFill>
              </a:rPr>
              <a:t>;</a:t>
            </a:r>
          </a:p>
          <a:p>
            <a:pPr eaLnBrk="0" hangingPunct="0"/>
            <a:r>
              <a:rPr lang="zh-CN" altLang="ru-RU" sz="1200">
                <a:solidFill>
                  <a:srgbClr val="000000"/>
                </a:solidFill>
              </a:rPr>
              <a:t>全面开发程度高，投资规模和投资本钱较高，注重投入本钱的科学管理控制。</a:t>
            </a:r>
          </a:p>
          <a:p>
            <a:pPr eaLnBrk="0" hangingPunct="0"/>
            <a:r>
              <a:rPr lang="zh-CN" altLang="ru-RU" sz="1200">
                <a:solidFill>
                  <a:srgbClr val="000000"/>
                </a:solidFill>
              </a:rPr>
              <a:t>园缘老年公寓</a:t>
            </a:r>
          </a:p>
          <a:p>
            <a:pPr eaLnBrk="0" hangingPunct="0"/>
            <a:r>
              <a:rPr lang="zh-CN" altLang="ru-RU" sz="1200">
                <a:solidFill>
                  <a:srgbClr val="000000"/>
                </a:solidFill>
              </a:rPr>
              <a:t>提供日常医疗效劳、日常体检、保健效劳，养生讲座、工作人员培训等</a:t>
            </a:r>
          </a:p>
          <a:p>
            <a:pPr eaLnBrk="0" hangingPunct="0"/>
            <a:r>
              <a:rPr lang="zh-CN" altLang="ru-RU" sz="1200">
                <a:solidFill>
                  <a:srgbClr val="000000"/>
                </a:solidFill>
              </a:rPr>
              <a:t>通过销售养生别墅、养生公寓、养生酒店入住权、使用权开展会员获取会籍。</a:t>
            </a:r>
          </a:p>
          <a:p>
            <a:pPr eaLnBrk="0" hangingPunct="0"/>
            <a:r>
              <a:rPr lang="zh-CN" altLang="ru-RU" sz="1200">
                <a:solidFill>
                  <a:srgbClr val="000000"/>
                </a:solidFill>
              </a:rPr>
              <a:t>另外，四川旅游资源、文化创意产业资源、国际工程合作资源都相当充足。</a:t>
            </a:r>
          </a:p>
          <a:p>
            <a:pPr eaLnBrk="0" hangingPunct="0"/>
            <a:r>
              <a:rPr lang="zh-CN" altLang="ru-RU" sz="1200">
                <a:solidFill>
                  <a:srgbClr val="000000"/>
                </a:solidFill>
              </a:rPr>
              <a:t>是医院，又像社区，这就是台湾最新推出的房地产概念</a:t>
            </a:r>
            <a:r>
              <a:rPr lang="ru-RU" altLang="zh-CN" sz="1200">
                <a:solidFill>
                  <a:srgbClr val="000000"/>
                </a:solidFill>
              </a:rPr>
              <a:t>——</a:t>
            </a:r>
            <a:r>
              <a:rPr lang="zh-CN" altLang="ru-RU" sz="1200">
                <a:solidFill>
                  <a:srgbClr val="000000"/>
                </a:solidFill>
              </a:rPr>
              <a:t>养生文化村。</a:t>
            </a:r>
          </a:p>
          <a:p>
            <a:pPr eaLnBrk="0" hangingPunct="0"/>
            <a:r>
              <a:rPr lang="zh-CN" altLang="ru-RU" sz="1200">
                <a:solidFill>
                  <a:srgbClr val="000000"/>
                </a:solidFill>
              </a:rPr>
              <a:t>大邑县    社会福利院</a:t>
            </a:r>
          </a:p>
          <a:p>
            <a:pPr eaLnBrk="0" hangingPunct="0"/>
            <a:r>
              <a:rPr lang="zh-CN" altLang="ru-RU" sz="1200">
                <a:solidFill>
                  <a:srgbClr val="000000"/>
                </a:solidFill>
              </a:rPr>
              <a:t>老年人口中，</a:t>
            </a:r>
            <a:r>
              <a:rPr lang="ru-RU" altLang="zh-CN" sz="1200">
                <a:solidFill>
                  <a:srgbClr val="000000"/>
                </a:solidFill>
              </a:rPr>
              <a:t>60—64</a:t>
            </a:r>
            <a:r>
              <a:rPr lang="zh-CN" altLang="ru-RU" sz="1200">
                <a:solidFill>
                  <a:srgbClr val="000000"/>
                </a:solidFill>
              </a:rPr>
              <a:t>岁老年人口</a:t>
            </a:r>
            <a:r>
              <a:rPr lang="ru-RU" altLang="zh-CN" sz="1200">
                <a:solidFill>
                  <a:srgbClr val="000000"/>
                </a:solidFill>
              </a:rPr>
              <a:t>585088</a:t>
            </a:r>
            <a:r>
              <a:rPr lang="zh-CN" altLang="ru-RU" sz="1200">
                <a:solidFill>
                  <a:srgbClr val="000000"/>
                </a:solidFill>
              </a:rPr>
              <a:t>人；</a:t>
            </a:r>
          </a:p>
          <a:p>
            <a:pPr eaLnBrk="0" hangingPunct="0"/>
            <a:r>
              <a:rPr lang="zh-CN" altLang="ru-RU" sz="1200">
                <a:solidFill>
                  <a:srgbClr val="000000"/>
                </a:solidFill>
              </a:rPr>
              <a:t>晚霞生态村</a:t>
            </a:r>
          </a:p>
          <a:p>
            <a:pPr eaLnBrk="0" hangingPunct="0"/>
            <a:r>
              <a:rPr lang="zh-CN" altLang="ru-RU" sz="1200">
                <a:solidFill>
                  <a:srgbClr val="000000"/>
                </a:solidFill>
              </a:rPr>
              <a:t>养生公寓</a:t>
            </a:r>
          </a:p>
          <a:p>
            <a:pPr eaLnBrk="0" hangingPunct="0"/>
            <a:r>
              <a:rPr lang="zh-CN" altLang="ru-RU" sz="1200">
                <a:solidFill>
                  <a:srgbClr val="000000"/>
                </a:solidFill>
              </a:rPr>
              <a:t>武侯区	和信老人康复中心</a:t>
            </a:r>
          </a:p>
        </p:txBody>
      </p:sp>
      <p:pic>
        <p:nvPicPr>
          <p:cNvPr id="2248" name="New picture">
            <a:extLst>
              <a:ext uri="{FF2B5EF4-FFF2-40B4-BE49-F238E27FC236}">
                <a16:creationId xmlns:a16="http://schemas.microsoft.com/office/drawing/2014/main" id="{CC7F46D4-B4DA-52FB-3165-9B8268D7741C}"/>
              </a:ext>
            </a:extLst>
          </p:cNvPr>
          <p:cNvPicPr preferRelativeResize="0">
            <a:picLocks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49" name="Rectangle 209">
            <a:extLst>
              <a:ext uri="{FF2B5EF4-FFF2-40B4-BE49-F238E27FC236}">
                <a16:creationId xmlns:a16="http://schemas.microsoft.com/office/drawing/2014/main" id="{9B92F4F4-F227-9873-4169-16351193427B}"/>
              </a:ext>
            </a:extLst>
          </p:cNvPr>
          <p:cNvSpPr>
            <a:spLocks noChangeArrowheads="1"/>
          </p:cNvSpPr>
          <p:nvPr/>
        </p:nvSpPr>
        <p:spPr bwMode="auto">
          <a:xfrm>
            <a:off x="1184275" y="17764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zh-CN" sz="1800">
              <a:ea typeface="宋体" panose="02010600030101010101" pitchFamily="2" charset="-122"/>
            </a:endParaRPr>
          </a:p>
        </p:txBody>
      </p:sp>
      <p:grpSp>
        <p:nvGrpSpPr>
          <p:cNvPr id="2250" name="Group 202">
            <a:extLst>
              <a:ext uri="{FF2B5EF4-FFF2-40B4-BE49-F238E27FC236}">
                <a16:creationId xmlns:a16="http://schemas.microsoft.com/office/drawing/2014/main" id="{FECC5D24-1479-BDAD-BF39-D2E239DC6868}"/>
              </a:ext>
            </a:extLst>
          </p:cNvPr>
          <p:cNvGrpSpPr/>
          <p:nvPr/>
        </p:nvGrpSpPr>
        <p:grpSpPr>
          <a:xfrm>
            <a:off x="3276600" y="1981200"/>
            <a:ext cx="3492500" cy="3492500"/>
            <a:chExt cx="2200" cy="2200"/>
          </a:xfrm>
        </p:grpSpPr>
        <p:sp>
          <p:nvSpPr>
            <p:cNvPr id="2251" name="AutoShape 211">
              <a:extLst>
                <a:ext uri="{FF2B5EF4-FFF2-40B4-BE49-F238E27FC236}">
                  <a16:creationId xmlns:a16="http://schemas.microsoft.com/office/drawing/2014/main" id="{2BE6EFD8-5F28-31DF-E0B5-578EB1B18AF6}"/>
                </a:ext>
              </a:extLst>
            </p:cNvPr>
            <p:cNvSpPr>
              <a:spLocks noChangeArrowheads="1"/>
            </p:cNvSpPr>
            <p:nvPr/>
          </p:nvSpPr>
          <p:spPr bwMode="auto">
            <a:xfrm>
              <a:off x="398" y="398"/>
              <a:ext cx="1404" cy="1404"/>
            </a:xfrm>
            <a:prstGeom prst="octagon">
              <a:avLst>
                <a:gd name="adj" fmla="val 29287"/>
              </a:avLst>
            </a:prstGeom>
            <a:solidFill>
              <a:srgbClr val="FFFFFF"/>
            </a:solidFill>
            <a:ln w="22225"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nvGrpSpPr>
            <p:cNvPr id="2252" name="Group 204">
              <a:extLst>
                <a:ext uri="{FF2B5EF4-FFF2-40B4-BE49-F238E27FC236}">
                  <a16:creationId xmlns:a16="http://schemas.microsoft.com/office/drawing/2014/main" id="{97F32D58-5BC0-C1B2-E265-FAC60748F462}"/>
                </a:ext>
              </a:extLst>
            </p:cNvPr>
            <p:cNvGrpSpPr/>
            <p:nvPr/>
          </p:nvGrpSpPr>
          <p:grpSpPr>
            <a:xfrm>
              <a:off x="0" y="837"/>
              <a:ext cx="2200" cy="526"/>
              <a:chExt cx="2200" cy="526"/>
            </a:xfrm>
          </p:grpSpPr>
          <p:sp>
            <p:nvSpPr>
              <p:cNvPr id="2253" name="AutoShape 213">
                <a:extLst>
                  <a:ext uri="{FF2B5EF4-FFF2-40B4-BE49-F238E27FC236}">
                    <a16:creationId xmlns:a16="http://schemas.microsoft.com/office/drawing/2014/main" id="{502BE763-F0D1-F82D-1234-057C9B1506EA}"/>
                  </a:ext>
                </a:extLst>
              </p:cNvPr>
              <p:cNvSpPr>
                <a:spLocks noChangeArrowheads="1"/>
              </p:cNvSpPr>
              <p:nvPr/>
            </p:nvSpPr>
            <p:spPr bwMode="auto">
              <a:xfrm rot="16200000">
                <a:off x="1667" y="1"/>
                <a:ext cx="526" cy="524"/>
              </a:xfrm>
              <a:prstGeom prst="upArrow">
                <a:avLst>
                  <a:gd name="adj1" fmla="val 47852"/>
                  <a:gd name="adj2" fmla="val 41620"/>
                </a:avLst>
              </a:prstGeom>
              <a:solidFill>
                <a:srgbClr val="009999"/>
              </a:solidFill>
              <a:ln w="127000"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54" name="AutoShape 214">
                <a:extLst>
                  <a:ext uri="{FF2B5EF4-FFF2-40B4-BE49-F238E27FC236}">
                    <a16:creationId xmlns:a16="http://schemas.microsoft.com/office/drawing/2014/main" id="{2CADE327-7C2D-492A-6334-F701ACC339B2}"/>
                  </a:ext>
                </a:extLst>
              </p:cNvPr>
              <p:cNvSpPr>
                <a:spLocks noChangeArrowheads="1"/>
              </p:cNvSpPr>
              <p:nvPr/>
            </p:nvSpPr>
            <p:spPr bwMode="auto">
              <a:xfrm rot="16200000">
                <a:off x="1675" y="1"/>
                <a:ext cx="526" cy="524"/>
              </a:xfrm>
              <a:prstGeom prst="upArrow">
                <a:avLst>
                  <a:gd name="adj1" fmla="val 47852"/>
                  <a:gd name="adj2" fmla="val 41620"/>
                </a:avLst>
              </a:prstGeom>
              <a:solidFill>
                <a:srgbClr val="BBE0E3"/>
              </a:solidFill>
              <a:ln w="9525"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55" name="AutoShape 215">
                <a:extLst>
                  <a:ext uri="{FF2B5EF4-FFF2-40B4-BE49-F238E27FC236}">
                    <a16:creationId xmlns:a16="http://schemas.microsoft.com/office/drawing/2014/main" id="{FC95769D-16B9-A98F-8459-6CE8A5892428}"/>
                  </a:ext>
                </a:extLst>
              </p:cNvPr>
              <p:cNvSpPr>
                <a:spLocks noChangeArrowheads="1"/>
              </p:cNvSpPr>
              <p:nvPr/>
            </p:nvSpPr>
            <p:spPr bwMode="auto">
              <a:xfrm rot="5400000">
                <a:off x="7" y="1"/>
                <a:ext cx="526" cy="524"/>
              </a:xfrm>
              <a:prstGeom prst="upArrow">
                <a:avLst>
                  <a:gd name="adj1" fmla="val 47852"/>
                  <a:gd name="adj2" fmla="val 41620"/>
                </a:avLst>
              </a:prstGeom>
              <a:solidFill>
                <a:srgbClr val="009999"/>
              </a:solidFill>
              <a:ln w="127000"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56" name="AutoShape 216">
                <a:extLst>
                  <a:ext uri="{FF2B5EF4-FFF2-40B4-BE49-F238E27FC236}">
                    <a16:creationId xmlns:a16="http://schemas.microsoft.com/office/drawing/2014/main" id="{6B19A07C-3390-4A7D-9179-2525CE3299B2}"/>
                  </a:ext>
                </a:extLst>
              </p:cNvPr>
              <p:cNvSpPr>
                <a:spLocks noChangeArrowheads="1"/>
              </p:cNvSpPr>
              <p:nvPr/>
            </p:nvSpPr>
            <p:spPr bwMode="auto">
              <a:xfrm rot="5400000">
                <a:off x="-1" y="1"/>
                <a:ext cx="526" cy="524"/>
              </a:xfrm>
              <a:prstGeom prst="upArrow">
                <a:avLst>
                  <a:gd name="adj1" fmla="val 47852"/>
                  <a:gd name="adj2" fmla="val 41620"/>
                </a:avLst>
              </a:prstGeom>
              <a:solidFill>
                <a:srgbClr val="BBE0E3"/>
              </a:solidFill>
              <a:ln w="9525"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grpSp>
          <p:nvGrpSpPr>
            <p:cNvPr id="2257" name="Group 209">
              <a:extLst>
                <a:ext uri="{FF2B5EF4-FFF2-40B4-BE49-F238E27FC236}">
                  <a16:creationId xmlns:a16="http://schemas.microsoft.com/office/drawing/2014/main" id="{5E151512-9318-EDAB-24EA-B7D6836F10BD}"/>
                </a:ext>
              </a:extLst>
            </p:cNvPr>
            <p:cNvGrpSpPr/>
            <p:nvPr/>
          </p:nvGrpSpPr>
          <p:grpSpPr>
            <a:xfrm rot="5400000">
              <a:off x="0" y="837"/>
              <a:ext cx="2200" cy="526"/>
              <a:chExt cx="2200" cy="526"/>
            </a:xfrm>
          </p:grpSpPr>
          <p:sp>
            <p:nvSpPr>
              <p:cNvPr id="2258" name="AutoShape 218">
                <a:extLst>
                  <a:ext uri="{FF2B5EF4-FFF2-40B4-BE49-F238E27FC236}">
                    <a16:creationId xmlns:a16="http://schemas.microsoft.com/office/drawing/2014/main" id="{9BAFAE65-7112-2419-257D-C57EFB288F42}"/>
                  </a:ext>
                </a:extLst>
              </p:cNvPr>
              <p:cNvSpPr>
                <a:spLocks noChangeArrowheads="1"/>
              </p:cNvSpPr>
              <p:nvPr/>
            </p:nvSpPr>
            <p:spPr bwMode="auto">
              <a:xfrm rot="16200000">
                <a:off x="1667" y="1"/>
                <a:ext cx="526" cy="524"/>
              </a:xfrm>
              <a:prstGeom prst="upArrow">
                <a:avLst>
                  <a:gd name="adj1" fmla="val 47852"/>
                  <a:gd name="adj2" fmla="val 41620"/>
                </a:avLst>
              </a:prstGeom>
              <a:solidFill>
                <a:srgbClr val="009999"/>
              </a:solidFill>
              <a:ln w="127000"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59" name="AutoShape 219">
                <a:extLst>
                  <a:ext uri="{FF2B5EF4-FFF2-40B4-BE49-F238E27FC236}">
                    <a16:creationId xmlns:a16="http://schemas.microsoft.com/office/drawing/2014/main" id="{5FCB118A-E04C-104F-49D9-1068F0E24FB3}"/>
                  </a:ext>
                </a:extLst>
              </p:cNvPr>
              <p:cNvSpPr>
                <a:spLocks noChangeArrowheads="1"/>
              </p:cNvSpPr>
              <p:nvPr/>
            </p:nvSpPr>
            <p:spPr bwMode="auto">
              <a:xfrm rot="16200000">
                <a:off x="1675" y="1"/>
                <a:ext cx="526" cy="524"/>
              </a:xfrm>
              <a:prstGeom prst="upArrow">
                <a:avLst>
                  <a:gd name="adj1" fmla="val 47852"/>
                  <a:gd name="adj2" fmla="val 41620"/>
                </a:avLst>
              </a:prstGeom>
              <a:solidFill>
                <a:srgbClr val="BBE0E3"/>
              </a:solidFill>
              <a:ln w="9525"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60" name="AutoShape 220">
                <a:extLst>
                  <a:ext uri="{FF2B5EF4-FFF2-40B4-BE49-F238E27FC236}">
                    <a16:creationId xmlns:a16="http://schemas.microsoft.com/office/drawing/2014/main" id="{CE5D01A8-EED5-89DD-E333-D8A48EB67FFA}"/>
                  </a:ext>
                </a:extLst>
              </p:cNvPr>
              <p:cNvSpPr>
                <a:spLocks noChangeArrowheads="1"/>
              </p:cNvSpPr>
              <p:nvPr/>
            </p:nvSpPr>
            <p:spPr bwMode="auto">
              <a:xfrm rot="5400000">
                <a:off x="7" y="1"/>
                <a:ext cx="526" cy="524"/>
              </a:xfrm>
              <a:prstGeom prst="upArrow">
                <a:avLst>
                  <a:gd name="adj1" fmla="val 47852"/>
                  <a:gd name="adj2" fmla="val 41620"/>
                </a:avLst>
              </a:prstGeom>
              <a:solidFill>
                <a:srgbClr val="009999"/>
              </a:solidFill>
              <a:ln w="127000"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61" name="AutoShape 221">
                <a:extLst>
                  <a:ext uri="{FF2B5EF4-FFF2-40B4-BE49-F238E27FC236}">
                    <a16:creationId xmlns:a16="http://schemas.microsoft.com/office/drawing/2014/main" id="{DF97CFA4-BC97-98CA-A8C7-EA730639D195}"/>
                  </a:ext>
                </a:extLst>
              </p:cNvPr>
              <p:cNvSpPr>
                <a:spLocks noChangeArrowheads="1"/>
              </p:cNvSpPr>
              <p:nvPr/>
            </p:nvSpPr>
            <p:spPr bwMode="auto">
              <a:xfrm rot="5400000">
                <a:off x="-1" y="1"/>
                <a:ext cx="526" cy="524"/>
              </a:xfrm>
              <a:prstGeom prst="upArrow">
                <a:avLst>
                  <a:gd name="adj1" fmla="val 47852"/>
                  <a:gd name="adj2" fmla="val 41620"/>
                </a:avLst>
              </a:prstGeom>
              <a:solidFill>
                <a:srgbClr val="BBE0E3"/>
              </a:solidFill>
              <a:ln w="9525" cap="flat" algn="ctr">
                <a:solidFill>
                  <a:srgbClr val="BBE0E3"/>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grpSp>
      <p:sp>
        <p:nvSpPr>
          <p:cNvPr id="2262" name="Rectangle 222">
            <a:extLst>
              <a:ext uri="{FF2B5EF4-FFF2-40B4-BE49-F238E27FC236}">
                <a16:creationId xmlns:a16="http://schemas.microsoft.com/office/drawing/2014/main" id="{CDE10571-14E0-E88C-ACCB-D1F1C537F1A6}"/>
              </a:ext>
            </a:extLst>
          </p:cNvPr>
          <p:cNvSpPr>
            <a:spLocks noChangeArrowheads="1"/>
          </p:cNvSpPr>
          <p:nvPr/>
        </p:nvSpPr>
        <p:spPr bwMode="auto">
          <a:xfrm>
            <a:off x="4191000" y="3276600"/>
            <a:ext cx="178435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b="1">
                <a:ea typeface="宋体" panose="02010600030101010101" pitchFamily="2" charset="-122"/>
              </a:rPr>
              <a:t>老年保健及旅游</a:t>
            </a:r>
          </a:p>
          <a:p>
            <a:pPr eaLnBrk="1" hangingPunct="1"/>
            <a:r>
              <a:rPr lang="zh-CN" altLang="ru-RU" sz="1800" b="1">
                <a:ea typeface="宋体" panose="02010600030101010101" pitchFamily="2" charset="-122"/>
              </a:rPr>
              <a:t>缺乏专业的综合</a:t>
            </a:r>
          </a:p>
          <a:p>
            <a:pPr eaLnBrk="1" hangingPunct="1"/>
            <a:r>
              <a:rPr lang="zh-CN" altLang="ru-RU" sz="1800" b="1">
                <a:ea typeface="宋体" panose="02010600030101010101" pitchFamily="2" charset="-122"/>
              </a:rPr>
              <a:t>配套效劳机构 </a:t>
            </a:r>
          </a:p>
        </p:txBody>
      </p:sp>
      <p:sp>
        <p:nvSpPr>
          <p:cNvPr id="2263" name="Rectangle 223">
            <a:extLst>
              <a:ext uri="{FF2B5EF4-FFF2-40B4-BE49-F238E27FC236}">
                <a16:creationId xmlns:a16="http://schemas.microsoft.com/office/drawing/2014/main" id="{E68733F8-5C97-EFF7-DDCB-E49DA456376E}"/>
              </a:ext>
            </a:extLst>
          </p:cNvPr>
          <p:cNvSpPr>
            <a:spLocks noChangeArrowheads="1"/>
          </p:cNvSpPr>
          <p:nvPr/>
        </p:nvSpPr>
        <p:spPr bwMode="auto">
          <a:xfrm>
            <a:off x="1295400" y="1828800"/>
            <a:ext cx="2927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老年人活动仍处于公园健身、免费保健讲座等初级阶段 </a:t>
            </a:r>
          </a:p>
        </p:txBody>
      </p:sp>
      <p:sp>
        <p:nvSpPr>
          <p:cNvPr id="2264" name="Rectangle 224">
            <a:extLst>
              <a:ext uri="{FF2B5EF4-FFF2-40B4-BE49-F238E27FC236}">
                <a16:creationId xmlns:a16="http://schemas.microsoft.com/office/drawing/2014/main" id="{93542A06-BDA5-705D-DC74-F0B217BDA433}"/>
              </a:ext>
            </a:extLst>
          </p:cNvPr>
          <p:cNvSpPr>
            <a:spLocks noChangeArrowheads="1"/>
          </p:cNvSpPr>
          <p:nvPr/>
        </p:nvSpPr>
        <p:spPr bwMode="auto">
          <a:xfrm>
            <a:off x="5791200" y="1828800"/>
            <a:ext cx="27003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老年保健效劳市场待开发</a:t>
            </a:r>
          </a:p>
        </p:txBody>
      </p:sp>
      <p:sp>
        <p:nvSpPr>
          <p:cNvPr id="2265" name="Rectangle 225">
            <a:extLst>
              <a:ext uri="{FF2B5EF4-FFF2-40B4-BE49-F238E27FC236}">
                <a16:creationId xmlns:a16="http://schemas.microsoft.com/office/drawing/2014/main" id="{E19D095B-562D-CD95-7178-AD38F3B15E5F}"/>
              </a:ext>
            </a:extLst>
          </p:cNvPr>
          <p:cNvSpPr>
            <a:spLocks noChangeArrowheads="1"/>
          </p:cNvSpPr>
          <p:nvPr/>
        </p:nvSpPr>
        <p:spPr bwMode="auto">
          <a:xfrm>
            <a:off x="6019800" y="4495800"/>
            <a:ext cx="2495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ru-RU" altLang="zh-CN" sz="1800">
                <a:ea typeface="宋体" panose="02010600030101010101" pitchFamily="2" charset="-122"/>
              </a:rPr>
              <a:t>05</a:t>
            </a:r>
            <a:r>
              <a:rPr lang="zh-CN" altLang="ru-RU" sz="1800">
                <a:ea typeface="宋体" panose="02010600030101010101" pitchFamily="2" charset="-122"/>
              </a:rPr>
              <a:t>年老年旅游份额约占</a:t>
            </a:r>
          </a:p>
          <a:p>
            <a:pPr eaLnBrk="1" hangingPunct="1"/>
            <a:r>
              <a:rPr lang="zh-CN" altLang="ru-RU" sz="1800">
                <a:ea typeface="宋体" panose="02010600030101010101" pitchFamily="2" charset="-122"/>
              </a:rPr>
              <a:t>旅游市场的</a:t>
            </a:r>
            <a:r>
              <a:rPr lang="ru-RU" altLang="zh-CN" sz="1800">
                <a:ea typeface="宋体" panose="02010600030101010101" pitchFamily="2" charset="-122"/>
              </a:rPr>
              <a:t>25% </a:t>
            </a:r>
          </a:p>
        </p:txBody>
      </p:sp>
      <p:sp>
        <p:nvSpPr>
          <p:cNvPr id="2266" name="Rectangle 226">
            <a:extLst>
              <a:ext uri="{FF2B5EF4-FFF2-40B4-BE49-F238E27FC236}">
                <a16:creationId xmlns:a16="http://schemas.microsoft.com/office/drawing/2014/main" id="{D00F1E10-378E-3D13-6B56-9B2AB1A7FAA4}"/>
              </a:ext>
            </a:extLst>
          </p:cNvPr>
          <p:cNvSpPr>
            <a:spLocks noChangeArrowheads="1"/>
          </p:cNvSpPr>
          <p:nvPr/>
        </p:nvSpPr>
        <p:spPr bwMode="auto">
          <a:xfrm>
            <a:off x="1752600" y="4495800"/>
            <a:ext cx="30702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ru-RU" altLang="zh-CN" sz="1800">
                <a:ea typeface="宋体" panose="02010600030101010101" pitchFamily="2" charset="-122"/>
              </a:rPr>
              <a:t>05年老年旅游收入到达</a:t>
            </a:r>
          </a:p>
          <a:p>
            <a:pPr eaLnBrk="1" hangingPunct="1"/>
            <a:r>
              <a:rPr lang="ru-RU" altLang="zh-CN" sz="1800">
                <a:ea typeface="宋体" panose="02010600030101010101" pitchFamily="2" charset="-122"/>
              </a:rPr>
              <a:t>1000亿人民币左右 </a:t>
            </a:r>
          </a:p>
        </p:txBody>
      </p:sp>
      <p:sp>
        <p:nvSpPr>
          <p:cNvPr id="2267" name="Rectangle 227">
            <a:extLst>
              <a:ext uri="{FF2B5EF4-FFF2-40B4-BE49-F238E27FC236}">
                <a16:creationId xmlns:a16="http://schemas.microsoft.com/office/drawing/2014/main" id="{652C5276-79A1-7E16-FA34-A4A22AB15446}"/>
              </a:ext>
            </a:extLst>
          </p:cNvPr>
          <p:cNvSpPr>
            <a:spLocks noChangeArrowheads="1"/>
          </p:cNvSpPr>
          <p:nvPr/>
        </p:nvSpPr>
        <p:spPr bwMode="auto">
          <a:xfrm>
            <a:off x="228600" y="533400"/>
            <a:ext cx="8077200" cy="396875"/>
          </a:xfrm>
          <a:prstGeom prst="rect">
            <a:avLst/>
          </a:prstGeom>
          <a:solidFill>
            <a:srgbClr val="FF99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2000">
                <a:solidFill>
                  <a:schemeClr val="bg1"/>
                </a:solidFill>
              </a:rPr>
              <a:t>老年保健养生缺乏专业中高端配套机构</a:t>
            </a:r>
          </a:p>
        </p:txBody>
      </p:sp>
      <p:sp>
        <p:nvSpPr>
          <p:cNvPr id="2268" name="PB20"/>
          <p:cNvSpPr/>
          <p:nvPr/>
        </p:nvSpPr>
        <p:spPr>
          <a:xfrm>
            <a:off x="0" y="6839712"/>
            <a:ext cx="281353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269" name="PageNumberTextBox20"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270" name="Rectangle 230">
            <a:extLst>
              <a:ext uri="{FF2B5EF4-FFF2-40B4-BE49-F238E27FC236}">
                <a16:creationId xmlns:a16="http://schemas.microsoft.com/office/drawing/2014/main" id="{89E3E7F2-F87E-7A35-42B8-913D03BB4739}"/>
              </a:ext>
            </a:extLst>
          </p:cNvPr>
          <p:cNvSpPr>
            <a:spLocks noChangeArrowheads="1"/>
          </p:cNvSpPr>
          <p:nvPr/>
        </p:nvSpPr>
        <p:spPr bwMode="auto">
          <a:xfrm>
            <a:off x="1127125" y="1889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zh-CN" sz="1800">
              <a:ea typeface="宋体" panose="02010600030101010101" pitchFamily="2" charset="-122"/>
            </a:endParaRPr>
          </a:p>
        </p:txBody>
      </p:sp>
      <p:grpSp>
        <p:nvGrpSpPr>
          <p:cNvPr id="2271" name="Group 223">
            <a:extLst>
              <a:ext uri="{FF2B5EF4-FFF2-40B4-BE49-F238E27FC236}">
                <a16:creationId xmlns:a16="http://schemas.microsoft.com/office/drawing/2014/main" id="{E468F564-6485-7A12-9062-8DD169038649}"/>
              </a:ext>
            </a:extLst>
          </p:cNvPr>
          <p:cNvGrpSpPr/>
          <p:nvPr/>
        </p:nvGrpSpPr>
        <p:grpSpPr>
          <a:xfrm>
            <a:off x="2911475" y="1770063"/>
            <a:ext cx="3492500" cy="3127375"/>
            <a:chExt cx="2200" cy="1970"/>
          </a:xfrm>
        </p:grpSpPr>
        <p:sp>
          <p:nvSpPr>
            <p:cNvPr id="2272" name="AutoShape 232">
              <a:extLst>
                <a:ext uri="{FF2B5EF4-FFF2-40B4-BE49-F238E27FC236}">
                  <a16:creationId xmlns:a16="http://schemas.microsoft.com/office/drawing/2014/main" id="{C6989E70-CEF0-29BC-A198-709576C17BF7}"/>
                </a:ext>
              </a:extLst>
            </p:cNvPr>
            <p:cNvSpPr>
              <a:spLocks noChangeArrowheads="1"/>
            </p:cNvSpPr>
            <p:nvPr/>
          </p:nvSpPr>
          <p:spPr bwMode="auto">
            <a:xfrm>
              <a:off x="259" y="240"/>
              <a:ext cx="1696" cy="1466"/>
            </a:xfrm>
            <a:prstGeom prst="hexagon">
              <a:avLst>
                <a:gd name="adj" fmla="val 33443"/>
                <a:gd name="vf" fmla="val 115470"/>
              </a:avLst>
            </a:prstGeom>
            <a:solidFill>
              <a:srgbClr val="FFFFFF"/>
            </a:solidFill>
            <a:ln w="22225" cap="flat" algn="ctr">
              <a:solidFill>
                <a:srgbClr val="000000"/>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73" name="AutoShape 233">
              <a:extLst>
                <a:ext uri="{FF2B5EF4-FFF2-40B4-BE49-F238E27FC236}">
                  <a16:creationId xmlns:a16="http://schemas.microsoft.com/office/drawing/2014/main" id="{3A77867D-CA40-6FD1-399F-4EC92A64E33B}"/>
                </a:ext>
              </a:extLst>
            </p:cNvPr>
            <p:cNvSpPr>
              <a:spLocks noChangeArrowheads="1"/>
            </p:cNvSpPr>
            <p:nvPr/>
          </p:nvSpPr>
          <p:spPr bwMode="auto">
            <a:xfrm rot="19800000" flipH="1">
              <a:off x="1281" y="1439"/>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74" name="AutoShape 234">
              <a:extLst>
                <a:ext uri="{FF2B5EF4-FFF2-40B4-BE49-F238E27FC236}">
                  <a16:creationId xmlns:a16="http://schemas.microsoft.com/office/drawing/2014/main" id="{D5A14FF0-DF39-C59E-59DA-806308D878D6}"/>
                </a:ext>
              </a:extLst>
            </p:cNvPr>
            <p:cNvSpPr>
              <a:spLocks noChangeArrowheads="1"/>
            </p:cNvSpPr>
            <p:nvPr/>
          </p:nvSpPr>
          <p:spPr bwMode="auto">
            <a:xfrm rot="19800000" flipH="1">
              <a:off x="1286" y="1446"/>
              <a:ext cx="526" cy="524"/>
            </a:xfrm>
            <a:prstGeom prst="upArrow">
              <a:avLst>
                <a:gd name="adj1" fmla="val 47852"/>
                <a:gd name="adj2" fmla="val 41620"/>
              </a:avLst>
            </a:prstGeom>
            <a:solidFill>
              <a:srgbClr val="FF33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75" name="AutoShape 235">
              <a:extLst>
                <a:ext uri="{FF2B5EF4-FFF2-40B4-BE49-F238E27FC236}">
                  <a16:creationId xmlns:a16="http://schemas.microsoft.com/office/drawing/2014/main" id="{9202C98F-1793-7709-8CD0-31238DD8E154}"/>
                </a:ext>
              </a:extLst>
            </p:cNvPr>
            <p:cNvSpPr>
              <a:spLocks noChangeArrowheads="1"/>
            </p:cNvSpPr>
            <p:nvPr/>
          </p:nvSpPr>
          <p:spPr bwMode="auto">
            <a:xfrm rot="9000000" flipH="1">
              <a:off x="441" y="7"/>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76" name="AutoShape 236">
              <a:extLst>
                <a:ext uri="{FF2B5EF4-FFF2-40B4-BE49-F238E27FC236}">
                  <a16:creationId xmlns:a16="http://schemas.microsoft.com/office/drawing/2014/main" id="{2B5ECAEE-B1F5-A19E-B9AA-C1951D1718C1}"/>
                </a:ext>
              </a:extLst>
            </p:cNvPr>
            <p:cNvSpPr>
              <a:spLocks noChangeArrowheads="1"/>
            </p:cNvSpPr>
            <p:nvPr/>
          </p:nvSpPr>
          <p:spPr bwMode="auto">
            <a:xfrm rot="9000000" flipH="1">
              <a:off x="436" y="0"/>
              <a:ext cx="526" cy="524"/>
            </a:xfrm>
            <a:prstGeom prst="upArrow">
              <a:avLst>
                <a:gd name="adj1" fmla="val 47852"/>
                <a:gd name="adj2" fmla="val 41620"/>
              </a:avLst>
            </a:prstGeom>
            <a:solidFill>
              <a:srgbClr val="FF3300"/>
            </a:solidFill>
            <a:ln w="9525" cap="flat" algn="ctr">
              <a:solidFill>
                <a:srgbClr val="FF3300"/>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nvGrpSpPr>
            <p:cNvPr id="2277" name="Group 229">
              <a:extLst>
                <a:ext uri="{FF2B5EF4-FFF2-40B4-BE49-F238E27FC236}">
                  <a16:creationId xmlns:a16="http://schemas.microsoft.com/office/drawing/2014/main" id="{5B16DD6B-CBB6-BDBD-9160-FA619FE0D8E6}"/>
                </a:ext>
              </a:extLst>
            </p:cNvPr>
            <p:cNvGrpSpPr/>
            <p:nvPr/>
          </p:nvGrpSpPr>
          <p:grpSpPr>
            <a:xfrm>
              <a:off x="0" y="716"/>
              <a:ext cx="2200" cy="526"/>
              <a:chExt cx="2200" cy="526"/>
            </a:xfrm>
          </p:grpSpPr>
          <p:sp>
            <p:nvSpPr>
              <p:cNvPr id="2278" name="AutoShape 238">
                <a:extLst>
                  <a:ext uri="{FF2B5EF4-FFF2-40B4-BE49-F238E27FC236}">
                    <a16:creationId xmlns:a16="http://schemas.microsoft.com/office/drawing/2014/main" id="{32416316-F7BB-36D8-4725-EDF395ED74E4}"/>
                  </a:ext>
                </a:extLst>
              </p:cNvPr>
              <p:cNvSpPr>
                <a:spLocks noChangeArrowheads="1"/>
              </p:cNvSpPr>
              <p:nvPr/>
            </p:nvSpPr>
            <p:spPr bwMode="auto">
              <a:xfrm rot="16200000">
                <a:off x="1667" y="1"/>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79" name="AutoShape 239">
                <a:extLst>
                  <a:ext uri="{FF2B5EF4-FFF2-40B4-BE49-F238E27FC236}">
                    <a16:creationId xmlns:a16="http://schemas.microsoft.com/office/drawing/2014/main" id="{43F760D0-6895-E6B5-A968-7AA1DAABDE6D}"/>
                  </a:ext>
                </a:extLst>
              </p:cNvPr>
              <p:cNvSpPr>
                <a:spLocks noChangeArrowheads="1"/>
              </p:cNvSpPr>
              <p:nvPr/>
            </p:nvSpPr>
            <p:spPr bwMode="auto">
              <a:xfrm rot="16200000">
                <a:off x="1675" y="1"/>
                <a:ext cx="526" cy="524"/>
              </a:xfrm>
              <a:prstGeom prst="upArrow">
                <a:avLst>
                  <a:gd name="adj1" fmla="val 47852"/>
                  <a:gd name="adj2" fmla="val 41620"/>
                </a:avLst>
              </a:prstGeom>
              <a:solidFill>
                <a:srgbClr val="FF33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80" name="AutoShape 240">
                <a:extLst>
                  <a:ext uri="{FF2B5EF4-FFF2-40B4-BE49-F238E27FC236}">
                    <a16:creationId xmlns:a16="http://schemas.microsoft.com/office/drawing/2014/main" id="{3EA572FC-81E5-38B3-2588-0B47DA27EA36}"/>
                  </a:ext>
                </a:extLst>
              </p:cNvPr>
              <p:cNvSpPr>
                <a:spLocks noChangeArrowheads="1"/>
              </p:cNvSpPr>
              <p:nvPr/>
            </p:nvSpPr>
            <p:spPr bwMode="auto">
              <a:xfrm rot="5400000">
                <a:off x="7" y="1"/>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81" name="AutoShape 241">
                <a:extLst>
                  <a:ext uri="{FF2B5EF4-FFF2-40B4-BE49-F238E27FC236}">
                    <a16:creationId xmlns:a16="http://schemas.microsoft.com/office/drawing/2014/main" id="{94D13707-A0F5-71DF-61CE-253FAD25D3DB}"/>
                  </a:ext>
                </a:extLst>
              </p:cNvPr>
              <p:cNvSpPr>
                <a:spLocks noChangeArrowheads="1"/>
              </p:cNvSpPr>
              <p:nvPr/>
            </p:nvSpPr>
            <p:spPr bwMode="auto">
              <a:xfrm rot="5400000">
                <a:off x="-1" y="1"/>
                <a:ext cx="526" cy="524"/>
              </a:xfrm>
              <a:prstGeom prst="upArrow">
                <a:avLst>
                  <a:gd name="adj1" fmla="val 47852"/>
                  <a:gd name="adj2" fmla="val 41620"/>
                </a:avLst>
              </a:prstGeom>
              <a:solidFill>
                <a:srgbClr val="FF33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sp>
          <p:nvSpPr>
            <p:cNvPr id="2282" name="AutoShape 242">
              <a:extLst>
                <a:ext uri="{FF2B5EF4-FFF2-40B4-BE49-F238E27FC236}">
                  <a16:creationId xmlns:a16="http://schemas.microsoft.com/office/drawing/2014/main" id="{116668A6-BD0C-6930-5BFC-BD9699573C4B}"/>
                </a:ext>
              </a:extLst>
            </p:cNvPr>
            <p:cNvSpPr>
              <a:spLocks noChangeArrowheads="1"/>
            </p:cNvSpPr>
            <p:nvPr/>
          </p:nvSpPr>
          <p:spPr bwMode="auto">
            <a:xfrm rot="1800000">
              <a:off x="417" y="1439"/>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83" name="AutoShape 243">
              <a:extLst>
                <a:ext uri="{FF2B5EF4-FFF2-40B4-BE49-F238E27FC236}">
                  <a16:creationId xmlns:a16="http://schemas.microsoft.com/office/drawing/2014/main" id="{00C245EC-6D22-1650-B950-E6C547D29B95}"/>
                </a:ext>
              </a:extLst>
            </p:cNvPr>
            <p:cNvSpPr>
              <a:spLocks noChangeArrowheads="1"/>
            </p:cNvSpPr>
            <p:nvPr/>
          </p:nvSpPr>
          <p:spPr bwMode="auto">
            <a:xfrm rot="1800000">
              <a:off x="412" y="1446"/>
              <a:ext cx="526" cy="524"/>
            </a:xfrm>
            <a:prstGeom prst="upArrow">
              <a:avLst>
                <a:gd name="adj1" fmla="val 47852"/>
                <a:gd name="adj2" fmla="val 41620"/>
              </a:avLst>
            </a:prstGeom>
            <a:solidFill>
              <a:srgbClr val="FF33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84" name="AutoShape 244">
              <a:extLst>
                <a:ext uri="{FF2B5EF4-FFF2-40B4-BE49-F238E27FC236}">
                  <a16:creationId xmlns:a16="http://schemas.microsoft.com/office/drawing/2014/main" id="{57E3E596-E236-2DAB-FFBD-99DF806325E2}"/>
                </a:ext>
              </a:extLst>
            </p:cNvPr>
            <p:cNvSpPr>
              <a:spLocks noChangeArrowheads="1"/>
            </p:cNvSpPr>
            <p:nvPr/>
          </p:nvSpPr>
          <p:spPr bwMode="auto">
            <a:xfrm rot="12600000">
              <a:off x="1257" y="7"/>
              <a:ext cx="526" cy="524"/>
            </a:xfrm>
            <a:prstGeom prst="upArrow">
              <a:avLst>
                <a:gd name="adj1" fmla="val 47852"/>
                <a:gd name="adj2" fmla="val 41620"/>
              </a:avLst>
            </a:prstGeom>
            <a:solidFill>
              <a:srgbClr val="009999"/>
            </a:solidFill>
            <a:ln w="127000" cap="flat" algn="ctr">
              <a:solidFill>
                <a:srgbClr val="FFFFFF"/>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sp>
          <p:nvSpPr>
            <p:cNvPr id="2285" name="AutoShape 245">
              <a:extLst>
                <a:ext uri="{FF2B5EF4-FFF2-40B4-BE49-F238E27FC236}">
                  <a16:creationId xmlns:a16="http://schemas.microsoft.com/office/drawing/2014/main" id="{8AD77618-DEE0-AC93-A81F-3ED5C6CF4DDF}"/>
                </a:ext>
              </a:extLst>
            </p:cNvPr>
            <p:cNvSpPr>
              <a:spLocks noChangeArrowheads="1"/>
            </p:cNvSpPr>
            <p:nvPr/>
          </p:nvSpPr>
          <p:spPr bwMode="auto">
            <a:xfrm rot="12600000">
              <a:off x="1262" y="0"/>
              <a:ext cx="526" cy="524"/>
            </a:xfrm>
            <a:prstGeom prst="upArrow">
              <a:avLst>
                <a:gd name="adj1" fmla="val 47852"/>
                <a:gd name="adj2" fmla="val 41620"/>
              </a:avLst>
            </a:prstGeom>
            <a:solidFill>
              <a:srgbClr val="FF33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zh-CN" altLang="en-US"/>
            </a:p>
          </p:txBody>
        </p:sp>
      </p:grpSp>
      <p:sp>
        <p:nvSpPr>
          <p:cNvPr id="2286" name="Rectangle 246">
            <a:extLst>
              <a:ext uri="{FF2B5EF4-FFF2-40B4-BE49-F238E27FC236}">
                <a16:creationId xmlns:a16="http://schemas.microsoft.com/office/drawing/2014/main" id="{C62874EF-21CA-F87C-4D8B-1B4D1768C8F5}"/>
              </a:ext>
            </a:extLst>
          </p:cNvPr>
          <p:cNvSpPr>
            <a:spLocks noChangeArrowheads="1"/>
          </p:cNvSpPr>
          <p:nvPr/>
        </p:nvSpPr>
        <p:spPr bwMode="auto">
          <a:xfrm>
            <a:off x="3657600" y="2935288"/>
            <a:ext cx="2089150"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b="1">
                <a:ea typeface="宋体" panose="02010600030101010101" pitchFamily="2" charset="-122"/>
              </a:rPr>
              <a:t>现有养老机构远远</a:t>
            </a:r>
          </a:p>
          <a:p>
            <a:pPr eaLnBrk="1" hangingPunct="1"/>
            <a:r>
              <a:rPr lang="zh-CN" altLang="ru-RU" sz="1800" b="1">
                <a:ea typeface="宋体" panose="02010600030101010101" pitchFamily="2" charset="-122"/>
              </a:rPr>
              <a:t> 低于市场需求，且</a:t>
            </a:r>
          </a:p>
          <a:p>
            <a:pPr eaLnBrk="1" hangingPunct="1"/>
            <a:r>
              <a:rPr lang="zh-CN" altLang="ru-RU" sz="1800" b="1">
                <a:ea typeface="宋体" panose="02010600030101010101" pitchFamily="2" charset="-122"/>
              </a:rPr>
              <a:t>缺乏中高端配套</a:t>
            </a:r>
            <a:r>
              <a:rPr lang="zh-CN" altLang="ru-RU" sz="1800">
                <a:ea typeface="宋体" panose="02010600030101010101" pitchFamily="2" charset="-122"/>
              </a:rPr>
              <a:t> </a:t>
            </a:r>
          </a:p>
        </p:txBody>
      </p:sp>
      <p:sp>
        <p:nvSpPr>
          <p:cNvPr id="2287" name="Rectangle 247">
            <a:extLst>
              <a:ext uri="{FF2B5EF4-FFF2-40B4-BE49-F238E27FC236}">
                <a16:creationId xmlns:a16="http://schemas.microsoft.com/office/drawing/2014/main" id="{E570E86A-20C0-8131-5CB1-12702EC40FA0}"/>
              </a:ext>
            </a:extLst>
          </p:cNvPr>
          <p:cNvSpPr>
            <a:spLocks noChangeArrowheads="1"/>
          </p:cNvSpPr>
          <p:nvPr/>
        </p:nvSpPr>
        <p:spPr bwMode="auto">
          <a:xfrm>
            <a:off x="228600" y="671513"/>
            <a:ext cx="8313738" cy="396875"/>
          </a:xfrm>
          <a:prstGeom prst="rect">
            <a:avLst/>
          </a:prstGeom>
          <a:solidFill>
            <a:srgbClr val="FF9900"/>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2000">
                <a:solidFill>
                  <a:schemeClr val="bg1"/>
                </a:solidFill>
                <a:latin typeface="微软雅黑" panose="020b0503020204020204" pitchFamily="34" charset="-122"/>
              </a:rPr>
              <a:t>中高端养生养老机构严重缺乏 </a:t>
            </a:r>
          </a:p>
        </p:txBody>
      </p:sp>
      <p:sp>
        <p:nvSpPr>
          <p:cNvPr id="2288" name="Rectangle 248">
            <a:extLst>
              <a:ext uri="{FF2B5EF4-FFF2-40B4-BE49-F238E27FC236}">
                <a16:creationId xmlns:a16="http://schemas.microsoft.com/office/drawing/2014/main" id="{8EC0CEF7-9C52-5B67-1B23-93CD1907DD0D}"/>
              </a:ext>
            </a:extLst>
          </p:cNvPr>
          <p:cNvSpPr>
            <a:spLocks noChangeArrowheads="1"/>
          </p:cNvSpPr>
          <p:nvPr/>
        </p:nvSpPr>
        <p:spPr bwMode="auto">
          <a:xfrm>
            <a:off x="5867400" y="1905000"/>
            <a:ext cx="27003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缺乏效劳意识、本钱意识、</a:t>
            </a:r>
          </a:p>
          <a:p>
            <a:pPr eaLnBrk="1" hangingPunct="1"/>
            <a:r>
              <a:rPr lang="zh-CN" altLang="ru-RU" sz="1800">
                <a:ea typeface="宋体" panose="02010600030101010101" pitchFamily="2" charset="-122"/>
              </a:rPr>
              <a:t> </a:t>
            </a:r>
          </a:p>
        </p:txBody>
      </p:sp>
      <p:sp>
        <p:nvSpPr>
          <p:cNvPr id="2289" name="Rectangle 249">
            <a:extLst>
              <a:ext uri="{FF2B5EF4-FFF2-40B4-BE49-F238E27FC236}">
                <a16:creationId xmlns:a16="http://schemas.microsoft.com/office/drawing/2014/main" id="{B2FE1A3D-B353-14CF-255F-0E3FF48FB7A6}"/>
              </a:ext>
            </a:extLst>
          </p:cNvPr>
          <p:cNvSpPr>
            <a:spLocks noChangeArrowheads="1"/>
          </p:cNvSpPr>
          <p:nvPr/>
        </p:nvSpPr>
        <p:spPr bwMode="auto">
          <a:xfrm>
            <a:off x="6019800" y="3697288"/>
            <a:ext cx="2470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缺乏竞争意识、风险意</a:t>
            </a:r>
          </a:p>
          <a:p>
            <a:pPr eaLnBrk="1" hangingPunct="1"/>
            <a:r>
              <a:rPr lang="zh-CN" altLang="ru-RU" sz="1800">
                <a:ea typeface="宋体" panose="02010600030101010101" pitchFamily="2" charset="-122"/>
              </a:rPr>
              <a:t>识、法制意识</a:t>
            </a:r>
          </a:p>
        </p:txBody>
      </p:sp>
      <p:sp>
        <p:nvSpPr>
          <p:cNvPr id="2290" name="Rectangle 250">
            <a:extLst>
              <a:ext uri="{FF2B5EF4-FFF2-40B4-BE49-F238E27FC236}">
                <a16:creationId xmlns:a16="http://schemas.microsoft.com/office/drawing/2014/main" id="{A9C3BC10-C142-6361-3BD0-E9C27E4F6787}"/>
              </a:ext>
            </a:extLst>
          </p:cNvPr>
          <p:cNvSpPr>
            <a:spLocks noChangeArrowheads="1"/>
          </p:cNvSpPr>
          <p:nvPr/>
        </p:nvSpPr>
        <p:spPr bwMode="auto">
          <a:xfrm>
            <a:off x="3352800" y="4992688"/>
            <a:ext cx="27003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运营本钱过高，效劳内容</a:t>
            </a:r>
          </a:p>
          <a:p>
            <a:pPr eaLnBrk="1" hangingPunct="1"/>
            <a:r>
              <a:rPr lang="zh-CN" altLang="ru-RU" sz="1800">
                <a:ea typeface="宋体" panose="02010600030101010101" pitchFamily="2" charset="-122"/>
              </a:rPr>
              <a:t>还显得单一和不标准 </a:t>
            </a:r>
          </a:p>
        </p:txBody>
      </p:sp>
      <p:sp>
        <p:nvSpPr>
          <p:cNvPr id="2291" name="Rectangle 251">
            <a:extLst>
              <a:ext uri="{FF2B5EF4-FFF2-40B4-BE49-F238E27FC236}">
                <a16:creationId xmlns:a16="http://schemas.microsoft.com/office/drawing/2014/main" id="{F3864A1B-7C90-23A8-D134-3737F2D24EF4}"/>
              </a:ext>
            </a:extLst>
          </p:cNvPr>
          <p:cNvSpPr>
            <a:spLocks noChangeArrowheads="1"/>
          </p:cNvSpPr>
          <p:nvPr/>
        </p:nvSpPr>
        <p:spPr bwMode="auto">
          <a:xfrm>
            <a:off x="533400" y="3773488"/>
            <a:ext cx="29305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养老效劳队伍人才十分短缺、专业化水平较低 </a:t>
            </a:r>
          </a:p>
        </p:txBody>
      </p:sp>
      <p:sp>
        <p:nvSpPr>
          <p:cNvPr id="2292" name="Rectangle 252">
            <a:extLst>
              <a:ext uri="{FF2B5EF4-FFF2-40B4-BE49-F238E27FC236}">
                <a16:creationId xmlns:a16="http://schemas.microsoft.com/office/drawing/2014/main" id="{18DB6C67-90B8-370A-C3D0-0526863C9BC5}"/>
              </a:ext>
            </a:extLst>
          </p:cNvPr>
          <p:cNvSpPr>
            <a:spLocks noChangeArrowheads="1"/>
          </p:cNvSpPr>
          <p:nvPr/>
        </p:nvSpPr>
        <p:spPr bwMode="auto">
          <a:xfrm>
            <a:off x="533400" y="1828800"/>
            <a:ext cx="2954338"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rPr>
              <a:t>养老机构普通收住的是高龄</a:t>
            </a:r>
          </a:p>
          <a:p>
            <a:pPr eaLnBrk="1" hangingPunct="1"/>
            <a:r>
              <a:rPr lang="zh-CN" altLang="ru-RU" sz="1800">
                <a:ea typeface="宋体" panose="02010600030101010101" pitchFamily="2" charset="-122"/>
              </a:rPr>
              <a:t>段〔70岁以上〕的孤寡老人</a:t>
            </a:r>
          </a:p>
          <a:p>
            <a:pPr eaLnBrk="1" hangingPunct="1"/>
            <a:r>
              <a:rPr lang="zh-CN" altLang="ru-RU" sz="1800">
                <a:ea typeface="宋体" panose="02010600030101010101" pitchFamily="2" charset="-122"/>
              </a:rPr>
              <a:t>、病困老人 </a:t>
            </a:r>
          </a:p>
        </p:txBody>
      </p:sp>
      <p:sp>
        <p:nvSpPr>
          <p:cNvPr id="2293" name="PB21"/>
          <p:cNvSpPr/>
          <p:nvPr/>
        </p:nvSpPr>
        <p:spPr>
          <a:xfrm>
            <a:off x="0" y="6839712"/>
            <a:ext cx="295421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294" name="PageNumberTextBox21"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295" name="Rectangle 255">
            <a:extLst>
              <a:ext uri="{FF2B5EF4-FFF2-40B4-BE49-F238E27FC236}">
                <a16:creationId xmlns:a16="http://schemas.microsoft.com/office/drawing/2014/main" id="{E9D00CA8-6B5C-160A-727A-10B8A7AD45E3}"/>
              </a:ext>
            </a:extLst>
          </p:cNvPr>
          <p:cNvSpPr>
            <a:spLocks noChangeArrowheads="1"/>
          </p:cNvSpPr>
          <p:nvPr>
            <p:ph type="title" idx="4294967295"/>
          </p:nvPr>
        </p:nvSpPr>
        <p:spPr>
          <a:xfrm>
            <a:off x="457200" y="2057400"/>
            <a:ext cx="8229600" cy="1143000"/>
          </a:xfrm>
        </p:spPr>
        <p:txBody>
          <a:bodyPr/>
          <a:lstStyle/>
          <a:p>
            <a:pPr eaLnBrk="1" hangingPunct="1"/>
            <a:r>
              <a:rPr lang="zh-CN" altLang="ru-RU">
                <a:ea typeface="微软雅黑" panose="020b0503020204020204" pitchFamily="34" charset="-122"/>
              </a:rPr>
              <a:t>成都市老龄市场现状分析</a:t>
            </a:r>
          </a:p>
        </p:txBody>
      </p:sp>
      <p:sp>
        <p:nvSpPr>
          <p:cNvPr id="2296" name="PB22"/>
          <p:cNvSpPr/>
          <p:nvPr/>
        </p:nvSpPr>
        <p:spPr>
          <a:xfrm>
            <a:off x="0" y="6839712"/>
            <a:ext cx="309489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297" name="PageNumberTextBox22"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298" name="Rectangle 258">
            <a:extLst>
              <a:ext uri="{FF2B5EF4-FFF2-40B4-BE49-F238E27FC236}">
                <a16:creationId xmlns:a16="http://schemas.microsoft.com/office/drawing/2014/main" id="{88F54DF4-CFE5-CB34-CB01-AA208315C231}"/>
              </a:ext>
            </a:extLst>
          </p:cNvPr>
          <p:cNvSpPr>
            <a:spLocks noChangeArrowheads="1"/>
          </p:cNvSpPr>
          <p:nvPr>
            <p:ph type="body" idx="4294967295"/>
          </p:nvPr>
        </p:nvSpPr>
        <p:spPr>
          <a:xfrm>
            <a:off x="838200" y="4267200"/>
            <a:ext cx="7543800" cy="1600200"/>
          </a:xfrm>
          <a:ln w="57150" cap="flat" cmpd="thinThick" algn="ctr">
            <a:solidFill>
              <a:srgbClr val="333399"/>
            </a:solidFill>
            <a:miter lim="800000"/>
            <a:headEnd type="none" w="med" len="med"/>
            <a:tailEnd type="none" w="med" len="med"/>
          </a:ln>
        </p:spPr>
        <p:txBody>
          <a:bodyPr/>
          <a:lstStyle/>
          <a:p>
            <a:pPr algn="ctr" eaLnBrk="1" hangingPunct="1">
              <a:buFontTx/>
              <a:buNone/>
            </a:pPr>
            <a:r>
              <a:rPr lang="zh-CN" altLang="ru-RU" sz="1600">
                <a:latin typeface="微软雅黑" panose="020b0503020204020204" pitchFamily="34" charset="-122"/>
                <a:ea typeface="微软雅黑" panose="020b0503020204020204" pitchFamily="34" charset="-122"/>
              </a:rPr>
              <a:t>　　十九个区〔市〕县和高新区中，</a:t>
            </a:r>
          </a:p>
          <a:p>
            <a:pPr algn="ctr" eaLnBrk="1" hangingPunct="1">
              <a:buFontTx/>
              <a:buNone/>
            </a:pPr>
            <a:r>
              <a:rPr lang="zh-CN" altLang="ru-RU" sz="1600">
                <a:latin typeface="微软雅黑" panose="020b0503020204020204" pitchFamily="34" charset="-122"/>
                <a:ea typeface="微软雅黑" panose="020b0503020204020204" pitchFamily="34" charset="-122"/>
              </a:rPr>
              <a:t> 老年人口数排在前三位的是双流县、彭州市和金牛区，</a:t>
            </a:r>
          </a:p>
          <a:p>
            <a:pPr algn="ctr" eaLnBrk="1" hangingPunct="1">
              <a:buFontTx/>
              <a:buNone/>
            </a:pPr>
            <a:r>
              <a:rPr lang="zh-CN" altLang="ru-RU" sz="1600">
                <a:latin typeface="微软雅黑" panose="020b0503020204020204" pitchFamily="34" charset="-122"/>
                <a:ea typeface="微软雅黑" panose="020b0503020204020204" pitchFamily="34" charset="-122"/>
              </a:rPr>
              <a:t>分别为153724人、134573人和132093人。</a:t>
            </a:r>
          </a:p>
          <a:p>
            <a:pPr algn="ctr" eaLnBrk="1" hangingPunct="1">
              <a:buFontTx/>
              <a:buNone/>
            </a:pPr>
            <a:r>
              <a:rPr lang="zh-CN" altLang="ru-RU" sz="1600">
                <a:latin typeface="微软雅黑" panose="020b0503020204020204" pitchFamily="34" charset="-122"/>
                <a:ea typeface="微软雅黑" panose="020b0503020204020204" pitchFamily="34" charset="-122"/>
              </a:rPr>
              <a:t>老年人口占该区〔市〕县总人口比例排在前三位的是成华区、崇州市和金牛区， </a:t>
            </a:r>
          </a:p>
          <a:p>
            <a:pPr algn="ctr" eaLnBrk="1" hangingPunct="1">
              <a:buFontTx/>
              <a:buNone/>
            </a:pPr>
            <a:r>
              <a:rPr lang="zh-CN" altLang="ru-RU" sz="1600">
                <a:latin typeface="微软雅黑" panose="020b0503020204020204" pitchFamily="34" charset="-122"/>
                <a:ea typeface="微软雅黑" panose="020b0503020204020204" pitchFamily="34" charset="-122"/>
              </a:rPr>
              <a:t>分别为20.04%、19.60%和18.90%。〔市老龄办〕</a:t>
            </a:r>
          </a:p>
        </p:txBody>
      </p:sp>
      <p:sp>
        <p:nvSpPr>
          <p:cNvPr id="2299" name="Rectangle 259">
            <a:extLst>
              <a:ext uri="{FF2B5EF4-FFF2-40B4-BE49-F238E27FC236}">
                <a16:creationId xmlns:a16="http://schemas.microsoft.com/office/drawing/2014/main" id="{DA9C97F3-0F9A-8C6E-A96A-E26EB3544AEE}"/>
              </a:ext>
            </a:extLst>
          </p:cNvPr>
          <p:cNvSpPr>
            <a:spLocks noChangeArrowheads="1"/>
          </p:cNvSpPr>
          <p:nvPr/>
        </p:nvSpPr>
        <p:spPr bwMode="auto">
          <a:xfrm>
            <a:off x="838200" y="914400"/>
            <a:ext cx="7543800" cy="2339975"/>
          </a:xfrm>
          <a:prstGeom prst="rect">
            <a:avLst/>
          </a:prstGeom>
          <a:noFill/>
          <a:ln w="57150" cap="flat" cmpd="thinThick" algn="ctr">
            <a:solidFill>
              <a:srgbClr val="333399"/>
            </a:solidFill>
            <a:prstDash val="solid"/>
            <a:miter lim="800000"/>
            <a:headEnd type="none" w="med" len="med"/>
            <a:tailEnd type="none" w="med" len="med"/>
          </a:ln>
          <a:extLst>
            <a:ext uri="{909E8E84-426E-40DD-AFC4-6F175D3DCCD1}">
              <a14:hiddenFill xmlns:a14="http://schemas.microsoft.com/office/drawing/2010/main">
                <a:solidFill>
                  <a:schemeClr val="accent1"/>
                </a:solidFill>
              </a14:hiddenFill>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eaLnBrk="1" hangingPunct="1"/>
            <a:r>
              <a:rPr lang="zh-CN" altLang="ru-RU" sz="1600">
                <a:latin typeface="微软雅黑" panose="020b0503020204020204" pitchFamily="34" charset="-122"/>
              </a:rPr>
              <a:t>全市户籍人口</a:t>
            </a:r>
            <a:r>
              <a:rPr lang="ru-RU" altLang="zh-CN" sz="1600">
                <a:latin typeface="微软雅黑" panose="020b0503020204020204" pitchFamily="34" charset="-122"/>
              </a:rPr>
              <a:t>11396260</a:t>
            </a:r>
            <a:r>
              <a:rPr lang="zh-CN" altLang="ru-RU" sz="1600">
                <a:latin typeface="微软雅黑" panose="020b0503020204020204" pitchFamily="34" charset="-122"/>
              </a:rPr>
              <a:t>人，</a:t>
            </a:r>
          </a:p>
          <a:p>
            <a:pPr algn="ctr" eaLnBrk="1" hangingPunct="1"/>
            <a:r>
              <a:rPr lang="ru-RU" altLang="zh-CN" sz="1600">
                <a:latin typeface="微软雅黑" panose="020b0503020204020204" pitchFamily="34" charset="-122"/>
              </a:rPr>
              <a:t>60</a:t>
            </a:r>
            <a:r>
              <a:rPr lang="zh-CN" altLang="ru-RU" sz="1600">
                <a:latin typeface="微软雅黑" panose="020b0503020204020204" pitchFamily="34" charset="-122"/>
              </a:rPr>
              <a:t>岁及以上老年人口</a:t>
            </a:r>
            <a:r>
              <a:rPr lang="ru-RU" altLang="zh-CN" sz="1600">
                <a:latin typeface="微软雅黑" panose="020b0503020204020204" pitchFamily="34" charset="-122"/>
              </a:rPr>
              <a:t>1968292</a:t>
            </a:r>
            <a:r>
              <a:rPr lang="zh-CN" altLang="ru-RU" sz="1600">
                <a:latin typeface="微软雅黑" panose="020b0503020204020204" pitchFamily="34" charset="-122"/>
              </a:rPr>
              <a:t>人，占总人口的</a:t>
            </a:r>
            <a:r>
              <a:rPr lang="ru-RU" altLang="zh-CN" sz="1600">
                <a:latin typeface="微软雅黑" panose="020b0503020204020204" pitchFamily="34" charset="-122"/>
              </a:rPr>
              <a:t>17.27%</a:t>
            </a:r>
            <a:r>
              <a:rPr lang="zh-CN" altLang="ru-RU" sz="1600">
                <a:latin typeface="微软雅黑" panose="020b0503020204020204" pitchFamily="34" charset="-122"/>
              </a:rPr>
              <a:t>。</a:t>
            </a:r>
          </a:p>
          <a:p>
            <a:pPr algn="ctr" eaLnBrk="1" hangingPunct="1"/>
            <a:r>
              <a:rPr lang="zh-CN" altLang="ru-RU" sz="1600">
                <a:latin typeface="微软雅黑" panose="020b0503020204020204" pitchFamily="34" charset="-122"/>
              </a:rPr>
              <a:t>老年人口中，</a:t>
            </a:r>
            <a:r>
              <a:rPr lang="ru-RU" altLang="zh-CN" sz="1600">
                <a:latin typeface="微软雅黑" panose="020b0503020204020204" pitchFamily="34" charset="-122"/>
              </a:rPr>
              <a:t>60—64</a:t>
            </a:r>
            <a:r>
              <a:rPr lang="zh-CN" altLang="ru-RU" sz="1600">
                <a:latin typeface="微软雅黑" panose="020b0503020204020204" pitchFamily="34" charset="-122"/>
              </a:rPr>
              <a:t>岁老年人口</a:t>
            </a:r>
            <a:r>
              <a:rPr lang="ru-RU" altLang="zh-CN" sz="1600">
                <a:latin typeface="微软雅黑" panose="020b0503020204020204" pitchFamily="34" charset="-122"/>
              </a:rPr>
              <a:t>585088</a:t>
            </a:r>
            <a:r>
              <a:rPr lang="zh-CN" altLang="ru-RU" sz="1600">
                <a:latin typeface="微软雅黑" panose="020b0503020204020204" pitchFamily="34" charset="-122"/>
              </a:rPr>
              <a:t>人；</a:t>
            </a:r>
          </a:p>
          <a:p>
            <a:pPr algn="ctr" eaLnBrk="1" hangingPunct="1"/>
            <a:r>
              <a:rPr lang="ru-RU" altLang="zh-CN" sz="1600">
                <a:latin typeface="微软雅黑" panose="020b0503020204020204" pitchFamily="34" charset="-122"/>
              </a:rPr>
              <a:t>65—69</a:t>
            </a:r>
            <a:r>
              <a:rPr lang="zh-CN" altLang="ru-RU" sz="1600">
                <a:latin typeface="微软雅黑" panose="020b0503020204020204" pitchFamily="34" charset="-122"/>
              </a:rPr>
              <a:t>岁老年人口</a:t>
            </a:r>
            <a:r>
              <a:rPr lang="ru-RU" altLang="zh-CN" sz="1600">
                <a:latin typeface="微软雅黑" panose="020b0503020204020204" pitchFamily="34" charset="-122"/>
              </a:rPr>
              <a:t>467905</a:t>
            </a:r>
            <a:r>
              <a:rPr lang="zh-CN" altLang="ru-RU" sz="1600">
                <a:latin typeface="微软雅黑" panose="020b0503020204020204" pitchFamily="34" charset="-122"/>
              </a:rPr>
              <a:t>人；</a:t>
            </a:r>
          </a:p>
          <a:p>
            <a:pPr algn="ctr" eaLnBrk="1" hangingPunct="1"/>
            <a:r>
              <a:rPr lang="ru-RU" altLang="zh-CN" sz="1600">
                <a:latin typeface="微软雅黑" panose="020b0503020204020204" pitchFamily="34" charset="-122"/>
              </a:rPr>
              <a:t>70—74</a:t>
            </a:r>
            <a:r>
              <a:rPr lang="zh-CN" altLang="ru-RU" sz="1600">
                <a:latin typeface="微软雅黑" panose="020b0503020204020204" pitchFamily="34" charset="-122"/>
              </a:rPr>
              <a:t>岁老年人口</a:t>
            </a:r>
            <a:r>
              <a:rPr lang="ru-RU" altLang="zh-CN" sz="1600">
                <a:latin typeface="微软雅黑" panose="020b0503020204020204" pitchFamily="34" charset="-122"/>
              </a:rPr>
              <a:t>348543</a:t>
            </a:r>
            <a:r>
              <a:rPr lang="zh-CN" altLang="ru-RU" sz="1600">
                <a:latin typeface="微软雅黑" panose="020b0503020204020204" pitchFamily="34" charset="-122"/>
              </a:rPr>
              <a:t>人；</a:t>
            </a:r>
          </a:p>
          <a:p>
            <a:pPr algn="ctr" eaLnBrk="1" hangingPunct="1"/>
            <a:r>
              <a:rPr lang="ru-RU" altLang="zh-CN" sz="1600">
                <a:latin typeface="微软雅黑" panose="020b0503020204020204" pitchFamily="34" charset="-122"/>
              </a:rPr>
              <a:t>75—79</a:t>
            </a:r>
            <a:r>
              <a:rPr lang="zh-CN" altLang="ru-RU" sz="1600">
                <a:latin typeface="微软雅黑" panose="020b0503020204020204" pitchFamily="34" charset="-122"/>
              </a:rPr>
              <a:t>岁老年人口</a:t>
            </a:r>
            <a:r>
              <a:rPr lang="ru-RU" altLang="zh-CN" sz="1600">
                <a:latin typeface="微软雅黑" panose="020b0503020204020204" pitchFamily="34" charset="-122"/>
              </a:rPr>
              <a:t>266434</a:t>
            </a:r>
            <a:r>
              <a:rPr lang="zh-CN" altLang="ru-RU" sz="1600">
                <a:latin typeface="微软雅黑" panose="020b0503020204020204" pitchFamily="34" charset="-122"/>
              </a:rPr>
              <a:t>人；</a:t>
            </a:r>
          </a:p>
          <a:p>
            <a:pPr algn="ctr" eaLnBrk="1" hangingPunct="1"/>
            <a:r>
              <a:rPr lang="ru-RU" altLang="zh-CN" sz="1600">
                <a:latin typeface="微软雅黑" panose="020b0503020204020204" pitchFamily="34" charset="-122"/>
              </a:rPr>
              <a:t>80—89</a:t>
            </a:r>
            <a:r>
              <a:rPr lang="zh-CN" altLang="ru-RU" sz="1600">
                <a:latin typeface="微软雅黑" panose="020b0503020204020204" pitchFamily="34" charset="-122"/>
              </a:rPr>
              <a:t>岁老年人口</a:t>
            </a:r>
            <a:r>
              <a:rPr lang="ru-RU" altLang="zh-CN" sz="1600">
                <a:latin typeface="微软雅黑" panose="020b0503020204020204" pitchFamily="34" charset="-122"/>
              </a:rPr>
              <a:t>253860</a:t>
            </a:r>
            <a:r>
              <a:rPr lang="zh-CN" altLang="ru-RU" sz="1600">
                <a:latin typeface="微软雅黑" panose="020b0503020204020204" pitchFamily="34" charset="-122"/>
              </a:rPr>
              <a:t>人；</a:t>
            </a:r>
          </a:p>
          <a:p>
            <a:pPr algn="ctr" eaLnBrk="1" hangingPunct="1"/>
            <a:r>
              <a:rPr lang="ru-RU" altLang="zh-CN" sz="1600">
                <a:latin typeface="微软雅黑" panose="020b0503020204020204" pitchFamily="34" charset="-122"/>
              </a:rPr>
              <a:t>90</a:t>
            </a:r>
            <a:r>
              <a:rPr lang="zh-CN" altLang="ru-RU" sz="1600">
                <a:latin typeface="微软雅黑" panose="020b0503020204020204" pitchFamily="34" charset="-122"/>
              </a:rPr>
              <a:t>岁及以上老年人口</a:t>
            </a:r>
            <a:r>
              <a:rPr lang="ru-RU" altLang="zh-CN" sz="1600">
                <a:latin typeface="微软雅黑" panose="020b0503020204020204" pitchFamily="34" charset="-122"/>
              </a:rPr>
              <a:t>46462</a:t>
            </a:r>
            <a:r>
              <a:rPr lang="zh-CN" altLang="ru-RU" sz="1600">
                <a:latin typeface="微软雅黑" panose="020b0503020204020204" pitchFamily="34" charset="-122"/>
              </a:rPr>
              <a:t>人。</a:t>
            </a:r>
          </a:p>
          <a:p>
            <a:pPr algn="ctr" eaLnBrk="1" hangingPunct="1">
              <a:lnSpc>
                <a:spcPct val="90000"/>
              </a:lnSpc>
              <a:spcBef>
                <a:spcPct val="20000"/>
              </a:spcBef>
            </a:pPr>
            <a:endParaRPr lang="ru-RU" altLang="zh-CN">
              <a:latin typeface="微软雅黑" panose="020b0503020204020204" pitchFamily="34" charset="-122"/>
            </a:endParaRPr>
          </a:p>
        </p:txBody>
      </p:sp>
      <p:sp>
        <p:nvSpPr>
          <p:cNvPr id="2300" name="Rectangle 260">
            <a:extLst>
              <a:ext uri="{FF2B5EF4-FFF2-40B4-BE49-F238E27FC236}">
                <a16:creationId xmlns:a16="http://schemas.microsoft.com/office/drawing/2014/main" id="{7659CB9C-EDB9-4331-1E23-B931BDD4FB12}"/>
              </a:ext>
            </a:extLst>
          </p:cNvPr>
          <p:cNvSpPr>
            <a:spLocks noChangeArrowheads="1"/>
          </p:cNvSpPr>
          <p:nvPr/>
        </p:nvSpPr>
        <p:spPr bwMode="auto">
          <a:xfrm>
            <a:off x="187325" y="477838"/>
            <a:ext cx="7842250" cy="311150"/>
          </a:xfrm>
          <a:prstGeom prst="rect">
            <a:avLst/>
          </a:prstGeom>
          <a:solidFill>
            <a:srgbClr val="009999"/>
          </a:solidFill>
          <a:ln w="9525" cap="flat" algn="ctr">
            <a:solidFill>
              <a:srgbClr val="009999"/>
            </a:solidFill>
            <a:prstDash val="solid"/>
            <a:miter lim="800000"/>
            <a:headEnd type="none" w="med" len="med"/>
            <a:tailEnd type="none" w="med" len="med"/>
          </a:ln>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lnSpc>
                <a:spcPct val="90000"/>
              </a:lnSpc>
              <a:spcBef>
                <a:spcPct val="20000"/>
              </a:spcBef>
            </a:pPr>
            <a:r>
              <a:rPr lang="zh-CN" altLang="ru-RU" sz="1600">
                <a:ea typeface="宋体" panose="02010600030101010101" pitchFamily="2" charset="-122"/>
              </a:rPr>
              <a:t>成都市2021年老年人口信息和老龄事业开展状况报告显示，截止期为2021年12月31日</a:t>
            </a:r>
          </a:p>
        </p:txBody>
      </p:sp>
      <p:sp>
        <p:nvSpPr>
          <p:cNvPr id="2301" name="Rectangle 261">
            <a:extLst>
              <a:ext uri="{FF2B5EF4-FFF2-40B4-BE49-F238E27FC236}">
                <a16:creationId xmlns:a16="http://schemas.microsoft.com/office/drawing/2014/main" id="{C2B08D87-1E28-360E-27E2-D7F49BCCD064}"/>
              </a:ext>
            </a:extLst>
          </p:cNvPr>
          <p:cNvSpPr>
            <a:spLocks noChangeArrowheads="1"/>
          </p:cNvSpPr>
          <p:nvPr/>
        </p:nvSpPr>
        <p:spPr bwMode="auto">
          <a:xfrm>
            <a:off x="838200" y="3352800"/>
            <a:ext cx="7543800" cy="685800"/>
          </a:xfrm>
          <a:prstGeom prst="rect">
            <a:avLst/>
          </a:prstGeom>
          <a:solidFill>
            <a:srgbClr val="FF9900"/>
          </a:solidFill>
          <a:ln w="57150" cap="flat" cmpd="thinThick" algn="ctr">
            <a:solidFill>
              <a:srgbClr val="333399"/>
            </a:solidFill>
            <a:prstDash val="solid"/>
            <a:miter lim="800000"/>
            <a:headEnd type="none" w="med" len="med"/>
            <a:tailEnd type="none" w="med" len="med"/>
          </a:ln>
        </p:spPr>
        <p:txBody>
          <a:bodyPr anchor="ctr" anchorCtr="1"/>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algn="ctr" eaLnBrk="1" hangingPunct="1">
              <a:spcBef>
                <a:spcPct val="20000"/>
              </a:spcBef>
            </a:pPr>
            <a:r>
              <a:rPr lang="zh-CN" altLang="ru-RU" sz="1800"/>
              <a:t>数据说明，成都市已是严重的人口老龄化城市</a:t>
            </a:r>
          </a:p>
        </p:txBody>
      </p:sp>
      <p:sp>
        <p:nvSpPr>
          <p:cNvPr id="2302" name="PB23"/>
          <p:cNvSpPr/>
          <p:nvPr/>
        </p:nvSpPr>
        <p:spPr>
          <a:xfrm>
            <a:off x="0" y="6839712"/>
            <a:ext cx="3235569"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03" name="PageNumberTextBox23"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304" name="Rectangle 264">
            <a:extLst>
              <a:ext uri="{FF2B5EF4-FFF2-40B4-BE49-F238E27FC236}">
                <a16:creationId xmlns:a16="http://schemas.microsoft.com/office/drawing/2014/main" id="{6C212648-D8F9-0C26-1BD7-E04516D5199E}"/>
              </a:ext>
            </a:extLst>
          </p:cNvPr>
          <p:cNvSpPr>
            <a:spLocks noChangeArrowheads="1"/>
          </p:cNvSpPr>
          <p:nvPr/>
        </p:nvSpPr>
        <p:spPr bwMode="auto">
          <a:xfrm>
            <a:off x="685800" y="609600"/>
            <a:ext cx="7772400" cy="990600"/>
          </a:xfrm>
          <a:prstGeom prst="rect">
            <a:avLst/>
          </a:prstGeom>
          <a:solidFill>
            <a:srgbClr val="FF9900"/>
          </a:solidFill>
          <a:ln w="57150" cap="flat" cmpd="thinThick" algn="ctr">
            <a:solidFill>
              <a:srgbClr val="009999"/>
            </a:solidFill>
            <a:prstDash val="solid"/>
            <a:miter lim="800000"/>
            <a:headEnd type="none" w="med" len="med"/>
            <a:tailEnd type="none" w="med" len="med"/>
          </a:ln>
        </p:spPr>
        <p:txBody>
          <a:bodyPr anchor="ctr" anchorCtr="1"/>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ru-RU" altLang="zh-CN" sz="1600">
                <a:latin typeface="微软雅黑" panose="020b0503020204020204" pitchFamily="34" charset="-122"/>
              </a:rPr>
              <a:t>   2021年末，全市共有养老效劳机构〔含敬老院、福利院〕206所，床位数31917张，其中，国办养老效劳机构7所，床位数2252张。民办养老效劳机构33所，床位数7605张。农村敬老院166所，床位数22060张。〔市民政局〕 </a:t>
            </a:r>
          </a:p>
        </p:txBody>
      </p:sp>
      <p:sp>
        <p:nvSpPr>
          <p:cNvPr id="2305" name="Rectangle 265">
            <a:extLst>
              <a:ext uri="{FF2B5EF4-FFF2-40B4-BE49-F238E27FC236}">
                <a16:creationId xmlns:a16="http://schemas.microsoft.com/office/drawing/2014/main" id="{5E9E89B7-1B63-9CA5-0E17-806B4F205AF4}"/>
              </a:ext>
            </a:extLst>
          </p:cNvPr>
          <p:cNvSpPr>
            <a:spLocks noChangeArrowheads="1"/>
          </p:cNvSpPr>
          <p:nvPr/>
        </p:nvSpPr>
        <p:spPr bwMode="auto">
          <a:xfrm>
            <a:off x="685800" y="2057400"/>
            <a:ext cx="7780338" cy="823913"/>
          </a:xfrm>
          <a:prstGeom prst="rect">
            <a:avLst/>
          </a:prstGeom>
          <a:solidFill>
            <a:srgbClr val="FF9900"/>
          </a:solidFill>
          <a:ln w="57150" cap="flat" cmpd="thinThick" algn="ctr">
            <a:solidFill>
              <a:srgbClr val="009999"/>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ru-RU" altLang="zh-CN" sz="1600"/>
              <a:t>    现在民办养老机构的开展水平已经有了很大提高，无论硬件和软件都和国办福利机构不相上下。但受市民传统观念影响和经济条件限制，市民还是更倾向于将老人送到国办福利机构</a:t>
            </a:r>
          </a:p>
        </p:txBody>
      </p:sp>
      <p:sp>
        <p:nvSpPr>
          <p:cNvPr id="2306" name="Rectangle 266">
            <a:extLst>
              <a:ext uri="{FF2B5EF4-FFF2-40B4-BE49-F238E27FC236}">
                <a16:creationId xmlns:a16="http://schemas.microsoft.com/office/drawing/2014/main" id="{BED1C0C1-60D9-92A2-D214-1F7B6F22B8BD}"/>
              </a:ext>
            </a:extLst>
          </p:cNvPr>
          <p:cNvSpPr>
            <a:spLocks noChangeArrowheads="1"/>
          </p:cNvSpPr>
          <p:nvPr/>
        </p:nvSpPr>
        <p:spPr bwMode="auto">
          <a:xfrm>
            <a:off x="609600" y="3444875"/>
            <a:ext cx="7856538" cy="823913"/>
          </a:xfrm>
          <a:prstGeom prst="rect">
            <a:avLst/>
          </a:prstGeom>
          <a:solidFill>
            <a:srgbClr val="99CC00"/>
          </a:solidFill>
          <a:ln w="57150" cap="flat" cmpd="thinThick" algn="ctr">
            <a:solidFill>
              <a:srgbClr val="FF3300"/>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spcBef>
                <a:spcPct val="20000"/>
              </a:spcBef>
            </a:pPr>
            <a:r>
              <a:rPr lang="ru-RU" altLang="zh-CN" sz="1600">
                <a:latin typeface="微软雅黑" panose="020b0503020204020204" pitchFamily="34" charset="-122"/>
              </a:rPr>
              <a:t>   政府办公厅下发?关于加快我市老龄效劳社会化产业化开展的意见?，将把老龄效劳业纳入现代效劳业开展体系，并明确了养老机构应按50％收取根底设施配套费。市、区〔市〕县所属国有担保机构和金融机构要支持老龄产业工程融资工作</a:t>
            </a:r>
          </a:p>
        </p:txBody>
      </p:sp>
      <p:sp>
        <p:nvSpPr>
          <p:cNvPr id="2307" name="Rectangle 267">
            <a:extLst>
              <a:ext uri="{FF2B5EF4-FFF2-40B4-BE49-F238E27FC236}">
                <a16:creationId xmlns:a16="http://schemas.microsoft.com/office/drawing/2014/main" id="{77F8F8CD-BA1C-8810-AF05-F49D1BC343B1}"/>
              </a:ext>
            </a:extLst>
          </p:cNvPr>
          <p:cNvSpPr>
            <a:spLocks noChangeArrowheads="1"/>
          </p:cNvSpPr>
          <p:nvPr/>
        </p:nvSpPr>
        <p:spPr bwMode="auto">
          <a:xfrm>
            <a:off x="609600" y="4740275"/>
            <a:ext cx="7856538" cy="1068388"/>
          </a:xfrm>
          <a:prstGeom prst="rect">
            <a:avLst/>
          </a:prstGeom>
          <a:solidFill>
            <a:srgbClr val="FF9900"/>
          </a:solidFill>
          <a:ln w="57150" cap="flat" cmpd="thinThick" algn="ctr">
            <a:solidFill>
              <a:srgbClr val="009999"/>
            </a:solidFill>
            <a:prstDash val="solid"/>
            <a:miter lim="800000"/>
            <a:headEnd type="none" w="med" len="med"/>
            <a:tailEnd type="none" w="med" len="med"/>
          </a:ln>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spcBef>
                <a:spcPct val="20000"/>
              </a:spcBef>
            </a:pPr>
            <a:r>
              <a:rPr lang="ru-RU" altLang="zh-CN" sz="1600">
                <a:latin typeface="微软雅黑" panose="020b0503020204020204" pitchFamily="34" charset="-122"/>
              </a:rPr>
              <a:t>   对养老机构生活效劳工程应给予价格优惠，其开展老龄效劳产生的水、电、气、有线电视、   通信等费用，有关单位应按规定给予优惠或提出支持开展的意见，无优惠规定的在营业初期也应给予一定扶持。养老效劳机构进行管网等生活设施铺设、改造时，有关部门和单位也应按规定给予优惠或给予一定扶持 </a:t>
            </a:r>
          </a:p>
        </p:txBody>
      </p:sp>
      <p:sp>
        <p:nvSpPr>
          <p:cNvPr id="2308" name="PB24"/>
          <p:cNvSpPr/>
          <p:nvPr/>
        </p:nvSpPr>
        <p:spPr>
          <a:xfrm>
            <a:off x="0" y="6839712"/>
            <a:ext cx="3376246"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09" name="PageNumberTextBox24"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0"/>
          <a:stretch>
            <a:fillRect/>
          </a:stretch>
        </a:blipFill>
        <a:effectLst/>
      </p:bgPr>
    </p:bg>
    <p:spTree>
      <p:nvGrpSpPr>
        <p:cNvPr id="1" name=""/>
        <p:cNvGrpSpPr/>
        <p:nvPr/>
      </p:nvGrpSpPr>
      <p:grpSpPr>
        <a:xfrm>
          <a:off x="0" y="0"/>
          <a:ext cx="0" cy="0"/>
        </a:xfrm>
      </p:grpSpPr>
      <p:sp>
        <p:nvSpPr>
          <p:cNvPr id="2310" name="Rectangle 270">
            <a:extLst>
              <a:ext uri="{FF2B5EF4-FFF2-40B4-BE49-F238E27FC236}">
                <a16:creationId xmlns:a16="http://schemas.microsoft.com/office/drawing/2014/main" id="{115F3706-C082-041A-69E6-6EAE2FF28A9C}"/>
              </a:ext>
            </a:extLst>
          </p:cNvPr>
          <p:cNvSpPr>
            <a:spLocks noChangeArrowheads="1"/>
          </p:cNvSpPr>
          <p:nvPr/>
        </p:nvSpPr>
        <p:spPr bwMode="auto">
          <a:xfrm>
            <a:off x="2133600" y="1447800"/>
            <a:ext cx="2590800" cy="2971800"/>
          </a:xfrm>
          <a:prstGeom prst="rect">
            <a:avLst/>
          </a:prstGeom>
          <a:solidFill>
            <a:srgbClr val="FFFF00"/>
          </a:solidFill>
          <a:ln w="57150" cap="flat" cmpd="thinThick" algn="ctr">
            <a:solidFill>
              <a:srgbClr val="0066FF"/>
            </a:solidFill>
            <a:prstDash val="solid"/>
            <a:miter lim="800000"/>
            <a:headEnd type="none" w="med" len="med"/>
            <a:tailEnd type="none" w="med" len="med"/>
          </a:ln>
        </p:spPr>
        <p:txBody>
          <a:bodyPr wrap="none" anchor="ct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solidFill>
                  <a:schemeClr val="hlink"/>
                </a:solidFill>
                <a:ea typeface="宋体" panose="02010600030101010101" pitchFamily="2" charset="-122"/>
              </a:rPr>
              <a:t>青羊区</a:t>
            </a:r>
            <a:r>
              <a:rPr lang="ru-RU" altLang="zh-CN" sz="1800">
                <a:ea typeface="宋体" panose="02010600030101010101" pitchFamily="2" charset="-122"/>
              </a:rPr>
              <a:t>(2</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2"/>
              </a:rPr>
              <a:t>锦江区</a:t>
            </a:r>
            <a:r>
              <a:rPr lang="zh-CN" altLang="ru-RU" sz="1800">
                <a:ea typeface="宋体" panose="02010600030101010101" pitchFamily="2" charset="-122"/>
              </a:rPr>
              <a:t> </a:t>
            </a:r>
            <a:r>
              <a:rPr lang="ru-RU" altLang="zh-CN" sz="1800">
                <a:ea typeface="宋体" panose="02010600030101010101" pitchFamily="2" charset="-122"/>
              </a:rPr>
              <a:t>(2</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3"/>
              </a:rPr>
              <a:t>金牛区</a:t>
            </a:r>
            <a:r>
              <a:rPr lang="zh-CN" altLang="ru-RU" sz="1800">
                <a:ea typeface="宋体" panose="02010600030101010101" pitchFamily="2" charset="-122"/>
              </a:rPr>
              <a:t> </a:t>
            </a:r>
            <a:r>
              <a:rPr lang="ru-RU" altLang="zh-CN" sz="1800">
                <a:ea typeface="宋体" panose="02010600030101010101" pitchFamily="2" charset="-122"/>
              </a:rPr>
              <a:t>(1</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4"/>
              </a:rPr>
              <a:t>武侯区</a:t>
            </a:r>
            <a:r>
              <a:rPr lang="zh-CN" altLang="ru-RU" sz="1800">
                <a:ea typeface="宋体" panose="02010600030101010101" pitchFamily="2" charset="-122"/>
              </a:rPr>
              <a:t> </a:t>
            </a:r>
            <a:r>
              <a:rPr lang="ru-RU" altLang="zh-CN" sz="1800">
                <a:ea typeface="宋体" panose="02010600030101010101" pitchFamily="2" charset="-122"/>
              </a:rPr>
              <a:t>(6</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5"/>
              </a:rPr>
              <a:t>成华区</a:t>
            </a:r>
            <a:r>
              <a:rPr lang="zh-CN" altLang="ru-RU" sz="1800">
                <a:ea typeface="宋体" panose="02010600030101010101" pitchFamily="2" charset="-122"/>
              </a:rPr>
              <a:t> </a:t>
            </a:r>
            <a:r>
              <a:rPr lang="ru-RU" altLang="zh-CN" sz="1800">
                <a:ea typeface="宋体" panose="02010600030101010101" pitchFamily="2" charset="-122"/>
              </a:rPr>
              <a:t>(4</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6"/>
              </a:rPr>
              <a:t>龙泉驿 区</a:t>
            </a:r>
            <a:r>
              <a:rPr lang="zh-CN" altLang="ru-RU" sz="1800">
                <a:ea typeface="宋体" panose="02010600030101010101" pitchFamily="2" charset="-122"/>
              </a:rPr>
              <a:t> </a:t>
            </a:r>
            <a:r>
              <a:rPr lang="ru-RU" altLang="zh-CN" sz="1800">
                <a:ea typeface="宋体" panose="02010600030101010101" pitchFamily="2" charset="-122"/>
              </a:rPr>
              <a:t>(4</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7"/>
              </a:rPr>
              <a:t>青白江区</a:t>
            </a:r>
            <a:r>
              <a:rPr lang="zh-CN" altLang="ru-RU" sz="1800">
                <a:ea typeface="宋体" panose="02010600030101010101" pitchFamily="2" charset="-122"/>
              </a:rPr>
              <a:t> </a:t>
            </a:r>
            <a:r>
              <a:rPr lang="ru-RU" altLang="zh-CN" sz="1800">
                <a:ea typeface="宋体" panose="02010600030101010101" pitchFamily="2" charset="-122"/>
              </a:rPr>
              <a:t>(1</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8"/>
              </a:rPr>
              <a:t>新都区</a:t>
            </a:r>
            <a:r>
              <a:rPr lang="zh-CN" altLang="ru-RU" sz="1800">
                <a:ea typeface="宋体" panose="02010600030101010101" pitchFamily="2" charset="-122"/>
              </a:rPr>
              <a:t> </a:t>
            </a:r>
            <a:r>
              <a:rPr lang="ru-RU" altLang="zh-CN" sz="1800">
                <a:ea typeface="宋体" panose="02010600030101010101" pitchFamily="2" charset="-122"/>
              </a:rPr>
              <a:t>(1</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9"/>
              </a:rPr>
              <a:t>温江区</a:t>
            </a:r>
            <a:r>
              <a:rPr lang="zh-CN" altLang="ru-RU" sz="1800">
                <a:ea typeface="宋体" panose="02010600030101010101" pitchFamily="2" charset="-122"/>
              </a:rPr>
              <a:t> </a:t>
            </a:r>
            <a:r>
              <a:rPr lang="ru-RU" altLang="zh-CN" sz="1800">
                <a:ea typeface="宋体" panose="02010600030101010101" pitchFamily="2" charset="-122"/>
              </a:rPr>
              <a:t>(1</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10"/>
              </a:rPr>
              <a:t>都江堰市</a:t>
            </a:r>
            <a:r>
              <a:rPr lang="zh-CN" altLang="ru-RU" sz="1800">
                <a:ea typeface="宋体" panose="02010600030101010101" pitchFamily="2" charset="-122"/>
              </a:rPr>
              <a:t> </a:t>
            </a:r>
            <a:r>
              <a:rPr lang="ru-RU" altLang="zh-CN" sz="1800">
                <a:ea typeface="宋体" panose="02010600030101010101" pitchFamily="2" charset="-122"/>
              </a:rPr>
              <a:t>(1</a:t>
            </a:r>
            <a:r>
              <a:rPr lang="zh-CN" altLang="ru-RU" sz="1800">
                <a:ea typeface="宋体" panose="02010600030101010101" pitchFamily="2" charset="-122"/>
              </a:rPr>
              <a:t>家</a:t>
            </a:r>
            <a:r>
              <a:rPr lang="ru-RU" altLang="zh-CN" sz="1800">
                <a:ea typeface="宋体" panose="02010600030101010101" pitchFamily="2" charset="-122"/>
              </a:rPr>
              <a:t>)</a:t>
            </a:r>
          </a:p>
        </p:txBody>
      </p:sp>
      <p:sp>
        <p:nvSpPr>
          <p:cNvPr id="2311" name="Rectangle 271">
            <a:extLst>
              <a:ext uri="{FF2B5EF4-FFF2-40B4-BE49-F238E27FC236}">
                <a16:creationId xmlns:a16="http://schemas.microsoft.com/office/drawing/2014/main" id="{C9D66374-A986-F18E-6294-F5DB5C2E40FB}"/>
              </a:ext>
            </a:extLst>
          </p:cNvPr>
          <p:cNvSpPr>
            <a:spLocks noChangeArrowheads="1"/>
          </p:cNvSpPr>
          <p:nvPr/>
        </p:nvSpPr>
        <p:spPr bwMode="auto">
          <a:xfrm>
            <a:off x="4800600" y="1447800"/>
            <a:ext cx="2590800" cy="2971800"/>
          </a:xfrm>
          <a:prstGeom prst="rect">
            <a:avLst/>
          </a:prstGeom>
          <a:solidFill>
            <a:srgbClr val="FFFF00"/>
          </a:solidFill>
          <a:ln w="57150" cap="flat" cmpd="thinThick" algn="ctr">
            <a:solidFill>
              <a:srgbClr val="0066FF"/>
            </a:solidFill>
            <a:prstDash val="solid"/>
            <a:miter lim="800000"/>
            <a:headEnd type="none" w="med" len="med"/>
            <a:tailEnd type="none" w="med" len="med"/>
          </a:ln>
        </p:spPr>
        <p:txBody>
          <a:bodyPr wrap="none"/>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ea typeface="宋体" panose="02010600030101010101" pitchFamily="2" charset="-122"/>
                <a:hlinkClick r:id="rId11"/>
              </a:rPr>
              <a:t>彭州市</a:t>
            </a:r>
            <a:r>
              <a:rPr lang="zh-CN" altLang="ru-RU" sz="1800">
                <a:ea typeface="宋体" panose="02010600030101010101" pitchFamily="2" charset="-122"/>
              </a:rPr>
              <a:t> </a:t>
            </a:r>
            <a:r>
              <a:rPr lang="ru-RU" altLang="zh-CN" sz="1800">
                <a:ea typeface="宋体" panose="02010600030101010101" pitchFamily="2" charset="-122"/>
              </a:rPr>
              <a:t>(0</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12"/>
              </a:rPr>
              <a:t>邛崃市</a:t>
            </a:r>
            <a:r>
              <a:rPr lang="zh-CN" altLang="ru-RU" sz="1800">
                <a:ea typeface="宋体" panose="02010600030101010101" pitchFamily="2" charset="-122"/>
              </a:rPr>
              <a:t> </a:t>
            </a:r>
            <a:r>
              <a:rPr lang="ru-RU" altLang="zh-CN" sz="1800">
                <a:ea typeface="宋体" panose="02010600030101010101" pitchFamily="2" charset="-122"/>
              </a:rPr>
              <a:t>(0</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13"/>
              </a:rPr>
              <a:t>崇州市</a:t>
            </a:r>
            <a:r>
              <a:rPr lang="zh-CN" altLang="ru-RU" sz="1800">
                <a:ea typeface="宋体" panose="02010600030101010101" pitchFamily="2" charset="-122"/>
              </a:rPr>
              <a:t> </a:t>
            </a:r>
            <a:r>
              <a:rPr lang="ru-RU" altLang="zh-CN" sz="1800">
                <a:ea typeface="宋体" panose="02010600030101010101" pitchFamily="2" charset="-122"/>
              </a:rPr>
              <a:t>(3</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14"/>
              </a:rPr>
              <a:t>金堂县</a:t>
            </a:r>
            <a:r>
              <a:rPr lang="zh-CN" altLang="ru-RU" sz="1800">
                <a:ea typeface="宋体" panose="02010600030101010101" pitchFamily="2" charset="-122"/>
              </a:rPr>
              <a:t> </a:t>
            </a:r>
            <a:r>
              <a:rPr lang="ru-RU" altLang="zh-CN" sz="1800">
                <a:ea typeface="宋体" panose="02010600030101010101" pitchFamily="2" charset="-122"/>
              </a:rPr>
              <a:t>(1</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15"/>
              </a:rPr>
              <a:t>郫    县</a:t>
            </a:r>
            <a:r>
              <a:rPr lang="zh-CN" altLang="ru-RU" sz="1800">
                <a:ea typeface="宋体" panose="02010600030101010101" pitchFamily="2" charset="-122"/>
              </a:rPr>
              <a:t> </a:t>
            </a:r>
            <a:r>
              <a:rPr lang="ru-RU" altLang="zh-CN" sz="1800">
                <a:ea typeface="宋体" panose="02010600030101010101" pitchFamily="2" charset="-122"/>
              </a:rPr>
              <a:t>(5</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16"/>
              </a:rPr>
              <a:t>新津县</a:t>
            </a:r>
            <a:r>
              <a:rPr lang="zh-CN" altLang="ru-RU" sz="1800">
                <a:ea typeface="宋体" panose="02010600030101010101" pitchFamily="2" charset="-122"/>
              </a:rPr>
              <a:t> </a:t>
            </a:r>
            <a:r>
              <a:rPr lang="ru-RU" altLang="zh-CN" sz="1800">
                <a:ea typeface="宋体" panose="02010600030101010101" pitchFamily="2" charset="-122"/>
              </a:rPr>
              <a:t>(0</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17"/>
              </a:rPr>
              <a:t>双流县</a:t>
            </a:r>
            <a:r>
              <a:rPr lang="zh-CN" altLang="ru-RU" sz="1800">
                <a:ea typeface="宋体" panose="02010600030101010101" pitchFamily="2" charset="-122"/>
              </a:rPr>
              <a:t> </a:t>
            </a:r>
            <a:r>
              <a:rPr lang="ru-RU" altLang="zh-CN" sz="1800">
                <a:ea typeface="宋体" panose="02010600030101010101" pitchFamily="2" charset="-122"/>
              </a:rPr>
              <a:t>(2</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18"/>
              </a:rPr>
              <a:t>蒲江县</a:t>
            </a:r>
            <a:r>
              <a:rPr lang="zh-CN" altLang="ru-RU" sz="1800">
                <a:ea typeface="宋体" panose="02010600030101010101" pitchFamily="2" charset="-122"/>
              </a:rPr>
              <a:t> </a:t>
            </a:r>
            <a:r>
              <a:rPr lang="ru-RU" altLang="zh-CN" sz="1800">
                <a:ea typeface="宋体" panose="02010600030101010101" pitchFamily="2" charset="-122"/>
              </a:rPr>
              <a:t>(0</a:t>
            </a:r>
            <a:r>
              <a:rPr lang="zh-CN" altLang="ru-RU" sz="1800">
                <a:ea typeface="宋体" panose="02010600030101010101" pitchFamily="2" charset="-122"/>
              </a:rPr>
              <a:t>家</a:t>
            </a:r>
            <a:r>
              <a:rPr lang="ru-RU" altLang="zh-CN" sz="1800">
                <a:ea typeface="宋体" panose="02010600030101010101" pitchFamily="2" charset="-122"/>
              </a:rPr>
              <a:t>)</a:t>
            </a:r>
          </a:p>
          <a:p>
            <a:pPr eaLnBrk="1" hangingPunct="1"/>
            <a:r>
              <a:rPr lang="zh-CN" altLang="ru-RU" sz="1800">
                <a:ea typeface="宋体" panose="02010600030101010101" pitchFamily="2" charset="-122"/>
                <a:hlinkClick r:id="rId19"/>
              </a:rPr>
              <a:t>大邑县</a:t>
            </a:r>
            <a:r>
              <a:rPr lang="zh-CN" altLang="ru-RU" sz="1800">
                <a:ea typeface="宋体" panose="02010600030101010101" pitchFamily="2" charset="-122"/>
              </a:rPr>
              <a:t> </a:t>
            </a:r>
            <a:r>
              <a:rPr lang="ru-RU" altLang="zh-CN" sz="1800">
                <a:ea typeface="宋体" panose="02010600030101010101" pitchFamily="2" charset="-122"/>
              </a:rPr>
              <a:t>(1</a:t>
            </a:r>
            <a:r>
              <a:rPr lang="zh-CN" altLang="ru-RU" sz="1800">
                <a:ea typeface="宋体" panose="02010600030101010101" pitchFamily="2" charset="-122"/>
              </a:rPr>
              <a:t>家</a:t>
            </a:r>
            <a:r>
              <a:rPr lang="ru-RU" altLang="zh-CN" sz="1800">
                <a:ea typeface="宋体" panose="02010600030101010101" pitchFamily="2" charset="-122"/>
              </a:rPr>
              <a:t>)</a:t>
            </a:r>
          </a:p>
        </p:txBody>
      </p:sp>
      <p:sp>
        <p:nvSpPr>
          <p:cNvPr id="2312" name="Rectangle 272">
            <a:extLst>
              <a:ext uri="{FF2B5EF4-FFF2-40B4-BE49-F238E27FC236}">
                <a16:creationId xmlns:a16="http://schemas.microsoft.com/office/drawing/2014/main" id="{AEBB7DAF-E0FC-842E-4C15-1395EFF1888B}"/>
              </a:ext>
            </a:extLst>
          </p:cNvPr>
          <p:cNvSpPr>
            <a:spLocks noChangeArrowheads="1"/>
          </p:cNvSpPr>
          <p:nvPr/>
        </p:nvSpPr>
        <p:spPr bwMode="auto">
          <a:xfrm>
            <a:off x="838200" y="703263"/>
            <a:ext cx="2241550" cy="366712"/>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t>成都现有备案养老院</a:t>
            </a:r>
          </a:p>
        </p:txBody>
      </p:sp>
      <p:sp>
        <p:nvSpPr>
          <p:cNvPr id="2313" name="Rectangle 273">
            <a:extLst>
              <a:ext uri="{FF2B5EF4-FFF2-40B4-BE49-F238E27FC236}">
                <a16:creationId xmlns:a16="http://schemas.microsoft.com/office/drawing/2014/main" id="{C2E2988D-FF56-0691-039C-2CCF12E9F83C}"/>
              </a:ext>
            </a:extLst>
          </p:cNvPr>
          <p:cNvSpPr>
            <a:spLocks noChangeArrowheads="1"/>
          </p:cNvSpPr>
          <p:nvPr/>
        </p:nvSpPr>
        <p:spPr bwMode="auto">
          <a:xfrm>
            <a:off x="2574925" y="5068888"/>
            <a:ext cx="5026025" cy="366712"/>
          </a:xfrm>
          <a:prstGeom prst="rect">
            <a:avLst/>
          </a:prstGeom>
          <a:solidFill>
            <a:srgbClr val="FF9900"/>
          </a:solidFill>
          <a:ln w="12700" cap="flat" algn="ctr">
            <a:solidFill>
              <a:srgbClr val="0066FF"/>
            </a:solidFill>
            <a:prstDash val="solid"/>
            <a:miter lim="800000"/>
            <a:headEnd type="none" w="med" len="med"/>
            <a:tailEnd type="none" w="med" len="med"/>
          </a:ln>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latin typeface="微软雅黑" panose="020b0503020204020204" pitchFamily="34" charset="-122"/>
              </a:rPr>
              <a:t>成都现有备案养老机构35家〔数据来源养老网〕</a:t>
            </a:r>
          </a:p>
        </p:txBody>
      </p:sp>
      <p:sp>
        <p:nvSpPr>
          <p:cNvPr id="2314" name="PB25"/>
          <p:cNvSpPr/>
          <p:nvPr/>
        </p:nvSpPr>
        <p:spPr>
          <a:xfrm>
            <a:off x="0" y="6839712"/>
            <a:ext cx="3516923"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15" name="PageNumberTextBox25"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316" name="Rectangle 276">
            <a:extLst>
              <a:ext uri="{FF2B5EF4-FFF2-40B4-BE49-F238E27FC236}">
                <a16:creationId xmlns:a16="http://schemas.microsoft.com/office/drawing/2014/main" id="{5864FF50-890B-EC54-F615-891A145EE678}"/>
              </a:ext>
            </a:extLst>
          </p:cNvPr>
          <p:cNvSpPr>
            <a:spLocks noChangeArrowheads="1"/>
          </p:cNvSpPr>
          <p:nvPr/>
        </p:nvSpPr>
        <p:spPr bwMode="auto">
          <a:xfrm>
            <a:off x="4724400" y="1066800"/>
            <a:ext cx="3657600" cy="4800600"/>
          </a:xfrm>
          <a:prstGeom prst="rect">
            <a:avLst/>
          </a:prstGeom>
          <a:noFill/>
          <a:ln w="57150" cap="flat" cmpd="thinThick" algn="ctr">
            <a:solidFill>
              <a:srgbClr val="FF3300"/>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ru-RU" altLang="zh-CN" sz="1800">
              <a:latin typeface="微软雅黑" panose="020b0503020204020204" pitchFamily="34" charset="-122"/>
            </a:endParaRPr>
          </a:p>
          <a:p>
            <a:pPr eaLnBrk="1" hangingPunct="1"/>
            <a:r>
              <a:rPr lang="zh-CN" altLang="ru-RU" sz="1800">
                <a:latin typeface="微软雅黑" panose="020b0503020204020204" pitchFamily="34" charset="-122"/>
              </a:rPr>
              <a:t>龙泉驿区 成都第二社会福利院</a:t>
            </a:r>
          </a:p>
          <a:p>
            <a:pPr eaLnBrk="1" hangingPunct="1"/>
            <a:r>
              <a:rPr lang="zh-CN" altLang="ru-RU" sz="1800">
                <a:latin typeface="微软雅黑" panose="020b0503020204020204" pitchFamily="34" charset="-122"/>
              </a:rPr>
              <a:t>               红星老人公寓</a:t>
            </a:r>
          </a:p>
          <a:p>
            <a:pPr eaLnBrk="1" hangingPunct="1"/>
            <a:r>
              <a:rPr lang="zh-CN" altLang="ru-RU" sz="1800">
                <a:latin typeface="微软雅黑" panose="020b0503020204020204" pitchFamily="34" charset="-122"/>
              </a:rPr>
              <a:t>               城东疗养康复托老院</a:t>
            </a:r>
          </a:p>
          <a:p>
            <a:pPr eaLnBrk="1" hangingPunct="1"/>
            <a:r>
              <a:rPr lang="zh-CN" altLang="ru-RU" sz="1800">
                <a:latin typeface="微软雅黑" panose="020b0503020204020204" pitchFamily="34" charset="-122"/>
              </a:rPr>
              <a:t>               阳光康托苑</a:t>
            </a:r>
          </a:p>
          <a:p>
            <a:pPr eaLnBrk="1" hangingPunct="1"/>
            <a:r>
              <a:rPr lang="zh-CN" altLang="ru-RU" sz="1800">
                <a:latin typeface="微软雅黑" panose="020b0503020204020204" pitchFamily="34" charset="-122"/>
              </a:rPr>
              <a:t>温江区    温江社会福利院</a:t>
            </a:r>
          </a:p>
          <a:p>
            <a:pPr eaLnBrk="1" hangingPunct="1"/>
            <a:r>
              <a:rPr lang="zh-CN" altLang="ru-RU" sz="1800">
                <a:latin typeface="微软雅黑" panose="020b0503020204020204" pitchFamily="34" charset="-122"/>
              </a:rPr>
              <a:t>都江堰    都江堰社会福利院</a:t>
            </a:r>
          </a:p>
          <a:p>
            <a:pPr eaLnBrk="1" hangingPunct="1"/>
            <a:r>
              <a:rPr lang="zh-CN" altLang="ru-RU" sz="1800">
                <a:latin typeface="微软雅黑" panose="020b0503020204020204" pitchFamily="34" charset="-122"/>
              </a:rPr>
              <a:t>大邑县    社会福利院</a:t>
            </a:r>
          </a:p>
          <a:p>
            <a:pPr eaLnBrk="1" hangingPunct="1"/>
            <a:r>
              <a:rPr lang="zh-CN" altLang="ru-RU" sz="1800">
                <a:latin typeface="微软雅黑" panose="020b0503020204020204" pitchFamily="34" charset="-122"/>
              </a:rPr>
              <a:t>崇州区    华西康福园老年公寓</a:t>
            </a:r>
          </a:p>
          <a:p>
            <a:pPr eaLnBrk="1" hangingPunct="1"/>
            <a:r>
              <a:rPr lang="zh-CN" altLang="ru-RU" sz="1800">
                <a:latin typeface="微软雅黑" panose="020b0503020204020204" pitchFamily="34" charset="-122"/>
              </a:rPr>
              <a:t>               祥鹤园颐养中心</a:t>
            </a:r>
          </a:p>
          <a:p>
            <a:pPr eaLnBrk="1" hangingPunct="1"/>
            <a:r>
              <a:rPr lang="zh-CN" altLang="ru-RU" sz="1800">
                <a:latin typeface="微软雅黑" panose="020b0503020204020204" pitchFamily="34" charset="-122"/>
              </a:rPr>
              <a:t>               南苑老年公寓</a:t>
            </a:r>
          </a:p>
          <a:p>
            <a:pPr eaLnBrk="1" hangingPunct="1"/>
            <a:r>
              <a:rPr lang="zh-CN" altLang="ru-RU" sz="1800">
                <a:latin typeface="微软雅黑" panose="020b0503020204020204" pitchFamily="34" charset="-122"/>
              </a:rPr>
              <a:t>金堂区    金堂社会福利院</a:t>
            </a:r>
          </a:p>
          <a:p>
            <a:pPr eaLnBrk="1" hangingPunct="1"/>
            <a:r>
              <a:rPr lang="zh-CN" altLang="ru-RU" sz="1800">
                <a:latin typeface="微软雅黑" panose="020b0503020204020204" pitchFamily="34" charset="-122"/>
              </a:rPr>
              <a:t>郫县        颐园生态休闲养老院</a:t>
            </a:r>
          </a:p>
          <a:p>
            <a:pPr eaLnBrk="1" hangingPunct="1"/>
            <a:r>
              <a:rPr lang="zh-CN" altLang="ru-RU" sz="1800">
                <a:latin typeface="微软雅黑" panose="020b0503020204020204" pitchFamily="34" charset="-122"/>
              </a:rPr>
              <a:t>               晚霞敬老院   </a:t>
            </a:r>
          </a:p>
          <a:p>
            <a:pPr eaLnBrk="1" hangingPunct="1"/>
            <a:r>
              <a:rPr lang="zh-CN" altLang="ru-RU" sz="1800">
                <a:latin typeface="微软雅黑" panose="020b0503020204020204" pitchFamily="34" charset="-122"/>
              </a:rPr>
              <a:t>               天顺老年修养院</a:t>
            </a:r>
          </a:p>
          <a:p>
            <a:pPr eaLnBrk="1" hangingPunct="1"/>
            <a:r>
              <a:rPr lang="zh-CN" altLang="ru-RU" sz="1800">
                <a:latin typeface="微软雅黑" panose="020b0503020204020204" pitchFamily="34" charset="-122"/>
              </a:rPr>
              <a:t>               颐家怡老年公寓</a:t>
            </a:r>
          </a:p>
          <a:p>
            <a:pPr eaLnBrk="1" hangingPunct="1"/>
            <a:r>
              <a:rPr lang="zh-CN" altLang="ru-RU" sz="1800">
                <a:latin typeface="微软雅黑" panose="020b0503020204020204" pitchFamily="34" charset="-122"/>
              </a:rPr>
              <a:t>               晚霞生态村</a:t>
            </a:r>
          </a:p>
        </p:txBody>
      </p:sp>
      <p:sp>
        <p:nvSpPr>
          <p:cNvPr id="2317" name="Rectangle 277">
            <a:extLst>
              <a:ext uri="{FF2B5EF4-FFF2-40B4-BE49-F238E27FC236}">
                <a16:creationId xmlns:a16="http://schemas.microsoft.com/office/drawing/2014/main" id="{FF7BB024-0CBF-5EB3-CC14-5C537AFD9E9D}"/>
              </a:ext>
            </a:extLst>
          </p:cNvPr>
          <p:cNvSpPr>
            <a:spLocks noChangeArrowheads="1"/>
          </p:cNvSpPr>
          <p:nvPr/>
        </p:nvSpPr>
        <p:spPr bwMode="auto">
          <a:xfrm>
            <a:off x="914400" y="398463"/>
            <a:ext cx="3155950" cy="366712"/>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t>成都市现有备案养老机构名录</a:t>
            </a:r>
          </a:p>
        </p:txBody>
      </p:sp>
      <p:sp>
        <p:nvSpPr>
          <p:cNvPr id="2318" name="Rectangle 278">
            <a:extLst>
              <a:ext uri="{FF2B5EF4-FFF2-40B4-BE49-F238E27FC236}">
                <a16:creationId xmlns:a16="http://schemas.microsoft.com/office/drawing/2014/main" id="{CEAB2F16-FA80-34EF-E13E-797B931B3980}"/>
              </a:ext>
            </a:extLst>
          </p:cNvPr>
          <p:cNvSpPr>
            <a:spLocks noChangeArrowheads="1"/>
          </p:cNvSpPr>
          <p:nvPr/>
        </p:nvSpPr>
        <p:spPr bwMode="auto">
          <a:xfrm>
            <a:off x="990600" y="1066800"/>
            <a:ext cx="3643313" cy="4818063"/>
          </a:xfrm>
          <a:prstGeom prst="rect">
            <a:avLst/>
          </a:prstGeom>
          <a:noFill/>
          <a:ln w="57150" cap="flat" cmpd="thinThick" algn="ctr">
            <a:solidFill>
              <a:srgbClr val="FF3300"/>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wrap="none" anchor="ctr" anchorCtr="1">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endParaRPr lang="ru-RU" altLang="zh-CN" sz="1800">
              <a:latin typeface="微软雅黑" panose="020b0503020204020204" pitchFamily="34" charset="-122"/>
            </a:endParaRPr>
          </a:p>
          <a:p>
            <a:pPr eaLnBrk="1" hangingPunct="1"/>
            <a:r>
              <a:rPr lang="zh-CN" altLang="ru-RU" sz="1800">
                <a:latin typeface="微软雅黑" panose="020b0503020204020204" pitchFamily="34" charset="-122"/>
              </a:rPr>
              <a:t>青羊区	稻春园老年休闲中心   </a:t>
            </a:r>
          </a:p>
          <a:p>
            <a:pPr eaLnBrk="1" hangingPunct="1"/>
            <a:r>
              <a:rPr lang="zh-CN" altLang="ru-RU" sz="1800">
                <a:latin typeface="微软雅黑" panose="020b0503020204020204" pitchFamily="34" charset="-122"/>
              </a:rPr>
              <a:t>             荷塘花屯老年养生中心</a:t>
            </a:r>
          </a:p>
          <a:p>
            <a:pPr eaLnBrk="1" hangingPunct="1"/>
            <a:r>
              <a:rPr lang="zh-CN" altLang="ru-RU" sz="1800">
                <a:latin typeface="微软雅黑" panose="020b0503020204020204" pitchFamily="34" charset="-122"/>
              </a:rPr>
              <a:t>锦江区	锦江区福利院    </a:t>
            </a:r>
          </a:p>
          <a:p>
            <a:pPr eaLnBrk="1" hangingPunct="1"/>
            <a:r>
              <a:rPr lang="zh-CN" altLang="ru-RU" sz="1800">
                <a:latin typeface="微软雅黑" panose="020b0503020204020204" pitchFamily="34" charset="-122"/>
              </a:rPr>
              <a:t>             海地通敬老院 </a:t>
            </a:r>
          </a:p>
          <a:p>
            <a:pPr eaLnBrk="1" hangingPunct="1"/>
            <a:r>
              <a:rPr lang="zh-CN" altLang="ru-RU" sz="1800">
                <a:latin typeface="微软雅黑" panose="020b0503020204020204" pitchFamily="34" charset="-122"/>
              </a:rPr>
              <a:t>金牛区	颐乐春养老院</a:t>
            </a:r>
          </a:p>
          <a:p>
            <a:pPr eaLnBrk="1" hangingPunct="1"/>
            <a:r>
              <a:rPr lang="zh-CN" altLang="ru-RU" sz="1800">
                <a:latin typeface="微软雅黑" panose="020b0503020204020204" pitchFamily="34" charset="-122"/>
              </a:rPr>
              <a:t>武侯区	和信老人康复中心  </a:t>
            </a:r>
          </a:p>
          <a:p>
            <a:pPr eaLnBrk="1" hangingPunct="1"/>
            <a:r>
              <a:rPr lang="zh-CN" altLang="ru-RU" sz="1800">
                <a:latin typeface="微软雅黑" panose="020b0503020204020204" pitchFamily="34" charset="-122"/>
              </a:rPr>
              <a:t>             通联老人颐养中心</a:t>
            </a:r>
          </a:p>
          <a:p>
            <a:pPr eaLnBrk="1" hangingPunct="1"/>
            <a:r>
              <a:rPr lang="zh-CN" altLang="ru-RU" sz="1800">
                <a:latin typeface="微软雅黑" panose="020b0503020204020204" pitchFamily="34" charset="-122"/>
              </a:rPr>
              <a:t>             金福园养老中心  </a:t>
            </a:r>
          </a:p>
          <a:p>
            <a:pPr eaLnBrk="1" hangingPunct="1"/>
            <a:r>
              <a:rPr lang="zh-CN" altLang="ru-RU" sz="1800">
                <a:latin typeface="微软雅黑" panose="020b0503020204020204" pitchFamily="34" charset="-122"/>
              </a:rPr>
              <a:t>             八哥老年休闲公寓 </a:t>
            </a:r>
          </a:p>
          <a:p>
            <a:pPr eaLnBrk="1" hangingPunct="1"/>
            <a:r>
              <a:rPr lang="zh-CN" altLang="ru-RU" sz="1800">
                <a:latin typeface="微软雅黑" panose="020b0503020204020204" pitchFamily="34" charset="-122"/>
              </a:rPr>
              <a:t>             榕树林老年公寓</a:t>
            </a:r>
          </a:p>
          <a:p>
            <a:pPr eaLnBrk="1" hangingPunct="1"/>
            <a:r>
              <a:rPr lang="zh-CN" altLang="ru-RU" sz="1800">
                <a:latin typeface="微软雅黑" panose="020b0503020204020204" pitchFamily="34" charset="-122"/>
              </a:rPr>
              <a:t>成华区   成华区老年康疗院  </a:t>
            </a:r>
          </a:p>
          <a:p>
            <a:pPr eaLnBrk="1" hangingPunct="1"/>
            <a:r>
              <a:rPr lang="zh-CN" altLang="ru-RU" sz="1800">
                <a:latin typeface="微软雅黑" panose="020b0503020204020204" pitchFamily="34" charset="-122"/>
              </a:rPr>
              <a:t>             第一社会福利院  </a:t>
            </a:r>
          </a:p>
          <a:p>
            <a:pPr eaLnBrk="1" hangingPunct="1"/>
            <a:r>
              <a:rPr lang="zh-CN" altLang="ru-RU" sz="1800">
                <a:latin typeface="微软雅黑" panose="020b0503020204020204" pitchFamily="34" charset="-122"/>
              </a:rPr>
              <a:t>             遐龄居颐养老人休闲中心</a:t>
            </a:r>
          </a:p>
          <a:p>
            <a:pPr eaLnBrk="1" hangingPunct="1"/>
            <a:r>
              <a:rPr lang="zh-CN" altLang="ru-RU" sz="1800">
                <a:latin typeface="微软雅黑" panose="020b0503020204020204" pitchFamily="34" charset="-122"/>
              </a:rPr>
              <a:t>             园缘老年公寓</a:t>
            </a:r>
          </a:p>
          <a:p>
            <a:pPr eaLnBrk="1" hangingPunct="1"/>
            <a:r>
              <a:rPr lang="zh-CN" altLang="ru-RU" sz="1800">
                <a:latin typeface="微软雅黑" panose="020b0503020204020204" pitchFamily="34" charset="-122"/>
              </a:rPr>
              <a:t>青白江区  青白江区老年中心</a:t>
            </a:r>
          </a:p>
          <a:p>
            <a:pPr eaLnBrk="1" hangingPunct="1"/>
            <a:r>
              <a:rPr lang="zh-CN" altLang="ru-RU" sz="1800">
                <a:latin typeface="微软雅黑" panose="020b0503020204020204" pitchFamily="34" charset="-122"/>
              </a:rPr>
              <a:t>               大丰荣德颐养院</a:t>
            </a:r>
          </a:p>
        </p:txBody>
      </p:sp>
      <p:sp>
        <p:nvSpPr>
          <p:cNvPr id="2319" name="PB26"/>
          <p:cNvSpPr/>
          <p:nvPr/>
        </p:nvSpPr>
        <p:spPr>
          <a:xfrm>
            <a:off x="0" y="6839712"/>
            <a:ext cx="36576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20" name="PageNumberTextBox26"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321" name="Rectangle 281">
            <a:extLst>
              <a:ext uri="{FF2B5EF4-FFF2-40B4-BE49-F238E27FC236}">
                <a16:creationId xmlns:a16="http://schemas.microsoft.com/office/drawing/2014/main" id="{43721FD3-C97E-2C88-CEB1-FE52480542C8}"/>
              </a:ext>
            </a:extLst>
          </p:cNvPr>
          <p:cNvSpPr>
            <a:spLocks noChangeArrowheads="1"/>
          </p:cNvSpPr>
          <p:nvPr>
            <p:ph type="title" idx="4294967295"/>
          </p:nvPr>
        </p:nvSpPr>
        <p:spPr>
          <a:xfrm>
            <a:off x="457200" y="457200"/>
            <a:ext cx="3429000" cy="503238"/>
          </a:xfrm>
          <a:extLst>
            <a:ext uri="{909E8E84-426E-40DD-AFC4-6F175D3DCCD1}">
              <a14:hiddenFill xmlns:a14="http://schemas.microsoft.com/office/drawing/2010/main">
                <a:solidFill>
                  <a:srgbClr val="FF9900"/>
                </a:solidFill>
              </a14:hiddenFill>
            </a:ext>
          </a:extLst>
        </p:spPr>
        <p:txBody>
          <a:bodyPr/>
          <a:lstStyle/>
          <a:p>
            <a:pPr eaLnBrk="1" hangingPunct="1"/>
            <a:r>
              <a:rPr lang="zh-CN" altLang="ru-RU" sz="1800">
                <a:ea typeface="微软雅黑" panose="020b0503020204020204" pitchFamily="34" charset="-122"/>
              </a:rPr>
              <a:t>成都现有养老机构状况</a:t>
            </a:r>
          </a:p>
        </p:txBody>
      </p:sp>
      <p:sp>
        <p:nvSpPr>
          <p:cNvPr id="2322" name="Rectangle 282">
            <a:extLst>
              <a:ext uri="{FF2B5EF4-FFF2-40B4-BE49-F238E27FC236}">
                <a16:creationId xmlns:a16="http://schemas.microsoft.com/office/drawing/2014/main" id="{47E04958-319A-6DE2-3C52-7019EE3772DC}"/>
              </a:ext>
            </a:extLst>
          </p:cNvPr>
          <p:cNvSpPr>
            <a:spLocks noChangeArrowheads="1"/>
          </p:cNvSpPr>
          <p:nvPr>
            <p:ph type="body" idx="4294967295"/>
          </p:nvPr>
        </p:nvSpPr>
        <p:spPr>
          <a:xfrm>
            <a:off x="1447800" y="914400"/>
            <a:ext cx="6324600" cy="4800600"/>
          </a:xfrm>
          <a:ln w="57150" cap="flat" cmpd="thinThick" algn="ctr">
            <a:solidFill>
              <a:srgbClr val="009999"/>
            </a:solidFill>
            <a:miter lim="800000"/>
            <a:headEnd type="none" w="med" len="med"/>
            <a:tailEnd type="none" w="med" len="med"/>
          </a:ln>
        </p:spPr>
        <p:txBody>
          <a:bodyPr anchor="ctr" anchorCtr="1"/>
          <a:lstStyle/>
          <a:p>
            <a:pPr eaLnBrk="1" hangingPunct="1">
              <a:buClr>
                <a:srgbClr val="FF3300"/>
              </a:buClr>
              <a:buSzPct val="130000"/>
              <a:buFont typeface="Wingdings" panose="05000000000000000000" pitchFamily="2" charset="2"/>
              <a:buChar char="n"/>
            </a:pPr>
            <a:endParaRPr lang="ru-RU" altLang="zh-CN"/>
          </a:p>
          <a:p>
            <a:pPr eaLnBrk="1" hangingPunct="1">
              <a:buClr>
                <a:srgbClr val="FF3300"/>
              </a:buClr>
              <a:buSzPct val="130000"/>
              <a:buFont typeface="Wingdings" panose="05000000000000000000" pitchFamily="2" charset="2"/>
              <a:buChar char="n"/>
            </a:pPr>
            <a:r>
              <a:rPr lang="ru-RU" altLang="zh-CN"/>
              <a:t>普遍规模较小，一般只有几十到数百个床位，远远不能缓解养老床位的需求;</a:t>
            </a:r>
          </a:p>
          <a:p>
            <a:pPr eaLnBrk="1" hangingPunct="1">
              <a:buClr>
                <a:srgbClr val="FF3300"/>
              </a:buClr>
              <a:buSzPct val="130000"/>
              <a:buFont typeface="Wingdings" panose="05000000000000000000" pitchFamily="2" charset="2"/>
              <a:buChar char="n"/>
            </a:pPr>
            <a:r>
              <a:rPr lang="ru-RU" altLang="zh-CN"/>
              <a:t>档次普遍偏低，缺乏高端配套设施，其主要设施与公立敬老院相当而已;</a:t>
            </a:r>
          </a:p>
          <a:p>
            <a:pPr eaLnBrk="1" hangingPunct="1">
              <a:buClr>
                <a:srgbClr val="FF3300"/>
              </a:buClr>
              <a:buSzPct val="130000"/>
              <a:buFont typeface="Wingdings" panose="05000000000000000000" pitchFamily="2" charset="2"/>
              <a:buChar char="n"/>
            </a:pPr>
            <a:r>
              <a:rPr lang="ru-RU" altLang="zh-CN"/>
              <a:t>效劳水平较低，缺乏专业高质量效劳人才，不能满足高端群体的需求;</a:t>
            </a:r>
          </a:p>
          <a:p>
            <a:pPr eaLnBrk="1" hangingPunct="1">
              <a:buClr>
                <a:srgbClr val="FF3300"/>
              </a:buClr>
              <a:buSzPct val="130000"/>
              <a:buFont typeface="Wingdings" panose="05000000000000000000" pitchFamily="2" charset="2"/>
              <a:buChar char="n"/>
            </a:pPr>
            <a:r>
              <a:rPr lang="ru-RU" altLang="zh-CN"/>
              <a:t>效劳工程单一或流于形式，缺乏真正综合性、个性化效劳能力;</a:t>
            </a:r>
          </a:p>
          <a:p>
            <a:pPr eaLnBrk="1" hangingPunct="1">
              <a:buClr>
                <a:srgbClr val="FF3300"/>
              </a:buClr>
              <a:buSzPct val="130000"/>
              <a:buFont typeface="Wingdings" panose="05000000000000000000" pitchFamily="2" charset="2"/>
              <a:buChar char="n"/>
            </a:pPr>
            <a:r>
              <a:rPr lang="ru-RU" altLang="zh-CN"/>
              <a:t>缺乏高品质，高标准，物业、景观、根底设施配套完善，效劳工程相对齐全、针对中高端的大型养生养老国际型机构;</a:t>
            </a:r>
          </a:p>
          <a:p>
            <a:pPr eaLnBrk="1" hangingPunct="1">
              <a:buClr>
                <a:srgbClr val="FF3300"/>
              </a:buClr>
              <a:buSzPct val="130000"/>
              <a:buFont typeface="Wingdings" panose="05000000000000000000" pitchFamily="2" charset="2"/>
              <a:buChar char="n"/>
            </a:pPr>
            <a:r>
              <a:rPr lang="ru-RU" altLang="zh-CN"/>
              <a:t>成都市60岁及以上老年人口1968292人，按15%有养老床位需求计算，床位需求为295243张，床位缺口263326张，缺口占比89.1%.</a:t>
            </a:r>
          </a:p>
        </p:txBody>
      </p:sp>
      <p:sp>
        <p:nvSpPr>
          <p:cNvPr id="2323" name="PB27"/>
          <p:cNvSpPr/>
          <p:nvPr/>
        </p:nvSpPr>
        <p:spPr>
          <a:xfrm>
            <a:off x="0" y="6839712"/>
            <a:ext cx="3798276"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24" name="PageNumberTextBox27"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325" name="Rectangle 285">
            <a:extLst>
              <a:ext uri="{FF2B5EF4-FFF2-40B4-BE49-F238E27FC236}">
                <a16:creationId xmlns:a16="http://schemas.microsoft.com/office/drawing/2014/main" id="{2D694705-C3C6-79D5-9B74-69C40E0BC009}"/>
              </a:ext>
            </a:extLst>
          </p:cNvPr>
          <p:cNvSpPr>
            <a:spLocks noChangeArrowheads="1"/>
          </p:cNvSpPr>
          <p:nvPr>
            <p:ph type="title" idx="4294967295"/>
          </p:nvPr>
        </p:nvSpPr>
        <p:spPr>
          <a:xfrm>
            <a:off x="457200" y="2057400"/>
            <a:ext cx="8229600" cy="1143000"/>
          </a:xfrm>
        </p:spPr>
        <p:txBody>
          <a:bodyPr/>
          <a:lstStyle/>
          <a:p>
            <a:pPr eaLnBrk="1" hangingPunct="1"/>
            <a:r>
              <a:rPr lang="zh-CN" altLang="ru-RU">
                <a:ea typeface="微软雅黑" panose="020b0503020204020204" pitchFamily="34" charset="-122"/>
              </a:rPr>
              <a:t>养生养老工程根本模式</a:t>
            </a:r>
          </a:p>
        </p:txBody>
      </p:sp>
      <p:sp>
        <p:nvSpPr>
          <p:cNvPr id="2326" name="PB28"/>
          <p:cNvSpPr/>
          <p:nvPr/>
        </p:nvSpPr>
        <p:spPr>
          <a:xfrm>
            <a:off x="0" y="6839712"/>
            <a:ext cx="3938953"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27" name="PageNumberTextBox28"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328" name="Rectangle 288">
            <a:extLst>
              <a:ext uri="{FF2B5EF4-FFF2-40B4-BE49-F238E27FC236}">
                <a16:creationId xmlns:a16="http://schemas.microsoft.com/office/drawing/2014/main" id="{DAD0D144-58F5-B500-2937-2B6B2CE8FDAA}"/>
              </a:ext>
            </a:extLst>
          </p:cNvPr>
          <p:cNvSpPr>
            <a:spLocks noChangeArrowheads="1"/>
          </p:cNvSpPr>
          <p:nvPr/>
        </p:nvSpPr>
        <p:spPr bwMode="auto">
          <a:xfrm>
            <a:off x="609600" y="627063"/>
            <a:ext cx="2700338" cy="366712"/>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a:t>现阶段养生养老根本模式</a:t>
            </a:r>
          </a:p>
        </p:txBody>
      </p:sp>
      <p:sp>
        <p:nvSpPr>
          <p:cNvPr id="2329" name="Rectangle 289">
            <a:extLst>
              <a:ext uri="{FF2B5EF4-FFF2-40B4-BE49-F238E27FC236}">
                <a16:creationId xmlns:a16="http://schemas.microsoft.com/office/drawing/2014/main" id="{CF2234C5-6248-2537-9A64-93C6CAD9EED5}"/>
              </a:ext>
            </a:extLst>
          </p:cNvPr>
          <p:cNvSpPr>
            <a:spLocks noChangeArrowheads="1"/>
          </p:cNvSpPr>
          <p:nvPr/>
        </p:nvSpPr>
        <p:spPr bwMode="auto">
          <a:xfrm>
            <a:off x="762000" y="1066800"/>
            <a:ext cx="7519988" cy="5033963"/>
          </a:xfrm>
          <a:prstGeom prst="rect">
            <a:avLst/>
          </a:prstGeom>
          <a:noFill/>
          <a:ln w="57150" cap="flat" cmpd="thinThick" algn="ctr">
            <a:solidFill>
              <a:srgbClr val="009999"/>
            </a:solidFill>
            <a:prstDash val="solid"/>
            <a:miter lim="800000"/>
            <a:headEnd type="none" w="med" len="med"/>
            <a:tailEnd type="none" w="med" len="med"/>
          </a:ln>
          <a:extLst>
            <a:ext uri="{909E8E84-426E-40DD-AFC4-6F175D3DCCD1}">
              <a14:hiddenFill xmlns:a14="http://schemas.microsoft.com/office/drawing/2010/main">
                <a:solidFill>
                  <a:schemeClr val="accent1"/>
                </a:solidFill>
              </a14:hiddenFill>
            </a:ext>
          </a:extLst>
        </p:spPr>
        <p:txBody>
          <a:bodyPr>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buClr>
                <a:srgbClr val="FF3300"/>
              </a:buClr>
              <a:buFont typeface="Wingdings" panose="05000000000000000000" pitchFamily="2" charset="2"/>
              <a:buChar char="p"/>
            </a:pPr>
            <a:r>
              <a:rPr lang="zh-CN" altLang="ru-RU" sz="1800">
                <a:latin typeface="微软雅黑" panose="020b0503020204020204" pitchFamily="34" charset="-122"/>
              </a:rPr>
              <a:t>养生养老文化社区        集养老、医疗、生活、娱乐等功能于一体大型  社区</a:t>
            </a:r>
          </a:p>
          <a:p>
            <a:pPr eaLnBrk="1" hangingPunct="1">
              <a:buClr>
                <a:srgbClr val="FF3300"/>
              </a:buClr>
              <a:buFont typeface="Wingdings" panose="05000000000000000000" pitchFamily="2" charset="2"/>
              <a:buChar char="p"/>
            </a:pPr>
            <a:endParaRPr lang="zh-CN" altLang="ru-RU" sz="1800">
              <a:latin typeface="微软雅黑" panose="020b0503020204020204" pitchFamily="34" charset="-122"/>
            </a:endParaRPr>
          </a:p>
          <a:p>
            <a:pPr eaLnBrk="1" hangingPunct="1">
              <a:buClr>
                <a:srgbClr val="FF3300"/>
              </a:buClr>
              <a:buFont typeface="Wingdings" panose="05000000000000000000" pitchFamily="2" charset="2"/>
              <a:buChar char="p"/>
            </a:pPr>
            <a:r>
              <a:rPr lang="zh-CN" altLang="ru-RU" sz="1800">
                <a:latin typeface="微软雅黑" panose="020b0503020204020204" pitchFamily="34" charset="-122"/>
              </a:rPr>
              <a:t>会员制高档敬老院       一般是将俱乐部与敬老院相结合。</a:t>
            </a:r>
          </a:p>
          <a:p>
            <a:pPr eaLnBrk="1" hangingPunct="1">
              <a:buClr>
                <a:srgbClr val="FF3300"/>
              </a:buClr>
              <a:buFont typeface="Wingdings" panose="05000000000000000000" pitchFamily="2" charset="2"/>
              <a:buChar char="p"/>
            </a:pPr>
            <a:endParaRPr lang="zh-CN" altLang="ru-RU" sz="1800">
              <a:latin typeface="微软雅黑" panose="020b0503020204020204" pitchFamily="34" charset="-122"/>
            </a:endParaRPr>
          </a:p>
          <a:p>
            <a:pPr eaLnBrk="1" hangingPunct="1">
              <a:buClr>
                <a:srgbClr val="FF3300"/>
              </a:buClr>
              <a:buFont typeface="Wingdings" panose="05000000000000000000" pitchFamily="2" charset="2"/>
              <a:buChar char="p"/>
            </a:pPr>
            <a:r>
              <a:rPr lang="zh-CN" altLang="ru-RU" sz="1800">
                <a:latin typeface="微软雅黑" panose="020b0503020204020204" pitchFamily="34" charset="-122"/>
              </a:rPr>
              <a:t>异地养生养老模式       异地养老又可称之为移民养老、移居养老涵盖异地购房养老、留鸟式养老、季节性养老、华侨回国养老</a:t>
            </a:r>
          </a:p>
          <a:p>
            <a:pPr eaLnBrk="1" hangingPunct="1">
              <a:buClr>
                <a:srgbClr val="FF3300"/>
              </a:buClr>
              <a:buFont typeface="Wingdings" panose="05000000000000000000" pitchFamily="2" charset="2"/>
              <a:buChar char="p"/>
            </a:pPr>
            <a:endParaRPr lang="zh-CN" altLang="ru-RU" sz="1800">
              <a:latin typeface="微软雅黑" panose="020b0503020204020204" pitchFamily="34" charset="-122"/>
            </a:endParaRPr>
          </a:p>
          <a:p>
            <a:pPr eaLnBrk="1" hangingPunct="1">
              <a:buClr>
                <a:srgbClr val="FF3300"/>
              </a:buClr>
              <a:buFont typeface="Wingdings" panose="05000000000000000000" pitchFamily="2" charset="2"/>
              <a:buChar char="p"/>
            </a:pPr>
            <a:r>
              <a:rPr lang="zh-CN" altLang="ru-RU" sz="1800">
                <a:latin typeface="微软雅黑" panose="020b0503020204020204" pitchFamily="34" charset="-122"/>
              </a:rPr>
              <a:t>度假基地连锁度假养老      基地连锁模式是一种将养老和度假旅游完美结合的一项全新产品  </a:t>
            </a:r>
          </a:p>
          <a:p>
            <a:pPr eaLnBrk="1" hangingPunct="1">
              <a:buClr>
                <a:srgbClr val="FF3300"/>
              </a:buClr>
              <a:buFont typeface="Wingdings" panose="05000000000000000000" pitchFamily="2" charset="2"/>
              <a:buChar char="p"/>
            </a:pPr>
            <a:endParaRPr lang="zh-CN" altLang="ru-RU" sz="1800">
              <a:latin typeface="微软雅黑" panose="020b0503020204020204" pitchFamily="34" charset="-122"/>
            </a:endParaRPr>
          </a:p>
          <a:p>
            <a:pPr eaLnBrk="1" hangingPunct="1">
              <a:buClr>
                <a:srgbClr val="FF3300"/>
              </a:buClr>
              <a:buFont typeface="Wingdings" panose="05000000000000000000" pitchFamily="2" charset="2"/>
              <a:buChar char="p"/>
            </a:pPr>
            <a:r>
              <a:rPr lang="zh-CN" altLang="ru-RU" sz="1800">
                <a:latin typeface="微软雅黑" panose="020b0503020204020204" pitchFamily="34" charset="-122"/>
              </a:rPr>
              <a:t>分时度假养老模式   是借鉴分时度假旅游模式的养老新模式，是一种将房地产业、酒店业、旅游业、养老业结合在一起的一种商业新概念</a:t>
            </a:r>
          </a:p>
          <a:p>
            <a:pPr eaLnBrk="1" hangingPunct="1">
              <a:buClr>
                <a:srgbClr val="FF3300"/>
              </a:buClr>
              <a:buFont typeface="Wingdings" panose="05000000000000000000" pitchFamily="2" charset="2"/>
              <a:buChar char="p"/>
            </a:pPr>
            <a:endParaRPr lang="zh-CN" altLang="ru-RU" sz="1800">
              <a:latin typeface="微软雅黑" panose="020b0503020204020204" pitchFamily="34" charset="-122"/>
            </a:endParaRPr>
          </a:p>
          <a:p>
            <a:pPr eaLnBrk="1" hangingPunct="1">
              <a:buClr>
                <a:srgbClr val="FF3300"/>
              </a:buClr>
              <a:buFont typeface="Wingdings" panose="05000000000000000000" pitchFamily="2" charset="2"/>
              <a:buChar char="p"/>
            </a:pPr>
            <a:r>
              <a:rPr lang="zh-CN" altLang="ru-RU" sz="1800">
                <a:latin typeface="微软雅黑" panose="020b0503020204020204" pitchFamily="34" charset="-122"/>
              </a:rPr>
              <a:t>以房养老      “以房养老〞通常也被称为“住房反向抵押贷款〞或者“倒按揭〞，作为一种新型的养老模式</a:t>
            </a:r>
          </a:p>
          <a:p>
            <a:pPr eaLnBrk="1" hangingPunct="1">
              <a:buClr>
                <a:srgbClr val="FF3300"/>
              </a:buClr>
              <a:buFont typeface="Wingdings" panose="05000000000000000000" pitchFamily="2" charset="2"/>
              <a:buChar char="p"/>
            </a:pPr>
            <a:endParaRPr lang="zh-CN" altLang="ru-RU" sz="1800">
              <a:latin typeface="微软雅黑" panose="020b0503020204020204" pitchFamily="34" charset="-122"/>
            </a:endParaRPr>
          </a:p>
          <a:p>
            <a:pPr eaLnBrk="1" hangingPunct="1">
              <a:buClr>
                <a:srgbClr val="FF3300"/>
              </a:buClr>
              <a:buFont typeface="Wingdings" panose="05000000000000000000" pitchFamily="2" charset="2"/>
              <a:buChar char="p"/>
            </a:pPr>
            <a:r>
              <a:rPr lang="zh-CN" altLang="ru-RU" sz="1800">
                <a:latin typeface="微软雅黑" panose="020b0503020204020204" pitchFamily="34" charset="-122"/>
              </a:rPr>
              <a:t>其它模式  如养老连锁超市等</a:t>
            </a:r>
          </a:p>
        </p:txBody>
      </p:sp>
      <p:sp>
        <p:nvSpPr>
          <p:cNvPr id="2330" name="PB29"/>
          <p:cNvSpPr/>
          <p:nvPr/>
        </p:nvSpPr>
        <p:spPr>
          <a:xfrm>
            <a:off x="0" y="6839712"/>
            <a:ext cx="407963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31" name="PageNumberTextBox29"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332" name="Rectangle 292">
            <a:extLst>
              <a:ext uri="{FF2B5EF4-FFF2-40B4-BE49-F238E27FC236}">
                <a16:creationId xmlns:a16="http://schemas.microsoft.com/office/drawing/2014/main" id="{01801A2A-9CC7-F226-4F75-CEDB91FCBC8B}"/>
              </a:ext>
            </a:extLst>
          </p:cNvPr>
          <p:cNvSpPr>
            <a:spLocks noChangeArrowheads="1"/>
          </p:cNvSpPr>
          <p:nvPr>
            <p:ph type="title" idx="4294967295"/>
          </p:nvPr>
        </p:nvSpPr>
        <p:spPr>
          <a:xfrm>
            <a:off x="457200" y="2057400"/>
            <a:ext cx="8229600" cy="1143000"/>
          </a:xfrm>
        </p:spPr>
        <p:txBody>
          <a:bodyPr/>
          <a:lstStyle/>
          <a:p>
            <a:pPr eaLnBrk="1" hangingPunct="1"/>
            <a:r>
              <a:rPr lang="zh-CN" altLang="ru-RU">
                <a:latin typeface="微软雅黑" panose="020b0503020204020204" pitchFamily="34" charset="-122"/>
                <a:ea typeface="微软雅黑" panose="020b0503020204020204" pitchFamily="34" charset="-122"/>
              </a:rPr>
              <a:t>养生养老房产工程swot分析</a:t>
            </a:r>
          </a:p>
        </p:txBody>
      </p:sp>
      <p:sp>
        <p:nvSpPr>
          <p:cNvPr id="2333" name="PB30"/>
          <p:cNvSpPr/>
          <p:nvPr/>
        </p:nvSpPr>
        <p:spPr>
          <a:xfrm>
            <a:off x="0" y="6839712"/>
            <a:ext cx="422030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34" name="PageNumberTextBox30"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graphicFrame>
        <p:nvGraphicFramePr>
          <p:cNvPr id="2335" name="Group 295">
            <a:extLst>
              <a:ext uri="{FF2B5EF4-FFF2-40B4-BE49-F238E27FC236}">
                <a16:creationId xmlns:a16="http://schemas.microsoft.com/office/drawing/2014/main" id="{BE203BAD-3C6C-8192-067C-6855349E4600}"/>
              </a:ext>
            </a:extLst>
          </p:cNvPr>
          <p:cNvGraphicFramePr>
            <a:graphicFrameLocks noGrp="1"/>
          </p:cNvGraphicFramePr>
          <p:nvPr/>
        </p:nvGraphicFramePr>
        <p:xfrm>
          <a:off x="533400" y="1752600"/>
          <a:ext cx="8229600" cy="4114800"/>
        </p:xfrm>
        <a:graphic>
          <a:graphicData uri="http://schemas.openxmlformats.org/drawingml/2006/table">
            <a:tbl>
              <a:tblPr/>
              <a:tblGrid>
                <a:gridCol w="2286000">
                  <a:extLst>
                    <a:ext uri="{9D8B030D-6E8A-4147-A177-3AD203B41FA5}">
                      <a16:colId xmlns:a16="http://schemas.microsoft.com/office/drawing/2014/main" val="3187481507"/>
                    </a:ext>
                  </a:extLst>
                </a:gridCol>
                <a:gridCol w="1968500">
                  <a:extLst>
                    <a:ext uri="{9D8B030D-6E8A-4147-A177-3AD203B41FA5}">
                      <a16:colId xmlns:a16="http://schemas.microsoft.com/office/drawing/2014/main" val="2320206779"/>
                    </a:ext>
                  </a:extLst>
                </a:gridCol>
                <a:gridCol w="1935163">
                  <a:extLst>
                    <a:ext uri="{9D8B030D-6E8A-4147-A177-3AD203B41FA5}">
                      <a16:colId xmlns:a16="http://schemas.microsoft.com/office/drawing/2014/main" val="803300918"/>
                    </a:ext>
                  </a:extLst>
                </a:gridCol>
                <a:gridCol w="2039937">
                  <a:extLst>
                    <a:ext uri="{9D8B030D-6E8A-4147-A177-3AD203B41FA5}">
                      <a16:colId xmlns:a16="http://schemas.microsoft.com/office/drawing/2014/main" val="4000741580"/>
                    </a:ext>
                  </a:extLst>
                </a:gridCol>
              </a:tblGrid>
              <a:tr h="828675">
                <a:tc>
                  <a:txBody>
                    <a:bodyPr vert="horz" wrap="square"/>
                    <a:lstStyle>
                      <a:lvl1pPr eaLnBrk="0" hangingPunct="0">
                        <a:spcBef>
                          <a:spcPct val="20000"/>
                        </a:spcBef>
                        <a:defRPr sz="1600">
                          <a:solidFill>
                            <a:schemeClr val="tx1"/>
                          </a:solidFill>
                          <a:latin typeface="Arial" pitchFamily="34" charset="0"/>
                          <a:ea typeface="宋体" panose="02010600030101010101" pitchFamily="2" charset="-122"/>
                        </a:defRPr>
                      </a:lvl1pPr>
                      <a:lvl2pPr eaLnBrk="0" hangingPunct="0">
                        <a:spcBef>
                          <a:spcPct val="20000"/>
                        </a:spcBef>
                        <a:defRPr sz="1600">
                          <a:solidFill>
                            <a:schemeClr val="tx1"/>
                          </a:solidFill>
                          <a:latin typeface="Arial" pitchFamily="34" charset="0"/>
                          <a:ea typeface="宋体" panose="02010600030101010101" pitchFamily="2" charset="-122"/>
                        </a:defRPr>
                      </a:lvl2pPr>
                      <a:lvl3pPr eaLnBrk="0" hangingPunct="0">
                        <a:spcBef>
                          <a:spcPct val="20000"/>
                        </a:spcBef>
                        <a:defRPr sz="1600">
                          <a:solidFill>
                            <a:schemeClr val="tx1"/>
                          </a:solidFill>
                          <a:latin typeface="Arial" pitchFamily="34" charset="0"/>
                          <a:ea typeface="宋体" panose="02010600030101010101" pitchFamily="2" charset="-122"/>
                        </a:defRPr>
                      </a:lvl3pPr>
                      <a:lvl4pPr eaLnBrk="0" hangingPunct="0">
                        <a:spcBef>
                          <a:spcPct val="20000"/>
                        </a:spcBef>
                        <a:defRPr sz="1600">
                          <a:solidFill>
                            <a:schemeClr val="tx1"/>
                          </a:solidFill>
                          <a:latin typeface="Arial" pitchFamily="34" charset="0"/>
                          <a:ea typeface="宋体" panose="02010600030101010101" pitchFamily="2" charset="-122"/>
                        </a:defRPr>
                      </a:lvl4pPr>
                      <a:lvl5pPr eaLnBrk="0" hangingPunct="0">
                        <a:spcBef>
                          <a:spcPct val="20000"/>
                        </a:spcBef>
                        <a:defRPr sz="1600">
                          <a:solidFill>
                            <a:schemeClr val="tx1"/>
                          </a:solidFill>
                          <a:latin typeface="Arial" pitchFamily="34" charset="0"/>
                          <a:ea typeface="宋体" panose="02010600030101010101" pitchFamily="2" charset="-122"/>
                        </a:defRPr>
                      </a:lvl5pPr>
                      <a:lvl6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6pPr>
                      <a:lvl7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7pPr>
                      <a:lvl8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8pPr>
                      <a:lvl9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a:noFill/>
                    </a:lnL>
                    <a:lnR w="28575" cap="flat" cmpd="sng" algn="ctr">
                      <a:solidFill>
                        <a:schemeClr val="bg1"/>
                      </a:solidFill>
                      <a:prstDash val="solid"/>
                      <a:round/>
                      <a:headEnd type="none" w="med" len="med"/>
                      <a:tailEnd type="none" w="med" len="med"/>
                    </a:lnR>
                    <a:lnT>
                      <a:noFill/>
                    </a:lnT>
                    <a:lnB w="28575" cap="flat" cmpd="sng" algn="ctr">
                      <a:solidFill>
                        <a:schemeClr val="bg1"/>
                      </a:solidFill>
                      <a:prstDash val="solid"/>
                      <a:round/>
                      <a:headEnd type="none" w="med" len="med"/>
                      <a:tailEnd type="none" w="med" len="med"/>
                    </a:lnB>
                    <a:lnTlToBr>
                      <a:noFill/>
                    </a:lnTlToBr>
                    <a:lnBlToTr>
                      <a:noFill/>
                    </a:lnBlToTr>
                    <a:solidFill>
                      <a:srgbClr val="FF6600"/>
                    </a:solidFill>
                  </a:tcPr>
                </a:tc>
                <a:tc>
                  <a:txBody>
                    <a:bodyPr vert="horz" wrap="square"/>
                    <a:lstStyle>
                      <a:lvl1pPr eaLnBrk="0" hangingPunct="0">
                        <a:spcBef>
                          <a:spcPct val="20000"/>
                        </a:spcBef>
                        <a:defRPr sz="1600">
                          <a:solidFill>
                            <a:schemeClr val="tx1"/>
                          </a:solidFill>
                          <a:latin typeface="Arial" pitchFamily="34" charset="0"/>
                          <a:ea typeface="宋体" panose="02010600030101010101" pitchFamily="2" charset="-122"/>
                        </a:defRPr>
                      </a:lvl1pPr>
                      <a:lvl2pPr eaLnBrk="0" hangingPunct="0">
                        <a:spcBef>
                          <a:spcPct val="20000"/>
                        </a:spcBef>
                        <a:defRPr sz="1600">
                          <a:solidFill>
                            <a:schemeClr val="tx1"/>
                          </a:solidFill>
                          <a:latin typeface="Arial" pitchFamily="34" charset="0"/>
                          <a:ea typeface="宋体" panose="02010600030101010101" pitchFamily="2" charset="-122"/>
                        </a:defRPr>
                      </a:lvl2pPr>
                      <a:lvl3pPr eaLnBrk="0" hangingPunct="0">
                        <a:spcBef>
                          <a:spcPct val="20000"/>
                        </a:spcBef>
                        <a:defRPr sz="1600">
                          <a:solidFill>
                            <a:schemeClr val="tx1"/>
                          </a:solidFill>
                          <a:latin typeface="Arial" pitchFamily="34" charset="0"/>
                          <a:ea typeface="宋体" panose="02010600030101010101" pitchFamily="2" charset="-122"/>
                        </a:defRPr>
                      </a:lvl3pPr>
                      <a:lvl4pPr eaLnBrk="0" hangingPunct="0">
                        <a:spcBef>
                          <a:spcPct val="20000"/>
                        </a:spcBef>
                        <a:defRPr sz="1600">
                          <a:solidFill>
                            <a:schemeClr val="tx1"/>
                          </a:solidFill>
                          <a:latin typeface="Arial" pitchFamily="34" charset="0"/>
                          <a:ea typeface="宋体" panose="02010600030101010101" pitchFamily="2" charset="-122"/>
                        </a:defRPr>
                      </a:lvl4pPr>
                      <a:lvl5pPr eaLnBrk="0" hangingPunct="0">
                        <a:spcBef>
                          <a:spcPct val="20000"/>
                        </a:spcBef>
                        <a:defRPr sz="1600">
                          <a:solidFill>
                            <a:schemeClr val="tx1"/>
                          </a:solidFill>
                          <a:latin typeface="Arial" pitchFamily="34" charset="0"/>
                          <a:ea typeface="宋体" panose="02010600030101010101" pitchFamily="2" charset="-122"/>
                        </a:defRPr>
                      </a:lvl5pPr>
                      <a:lvl6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6pPr>
                      <a:lvl7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7pPr>
                      <a:lvl8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8pPr>
                      <a:lvl9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a:noFill/>
                    </a:lnT>
                    <a:lnB w="28575" cap="flat" cmpd="sng" algn="ctr">
                      <a:solidFill>
                        <a:schemeClr val="bg1"/>
                      </a:solidFill>
                      <a:prstDash val="solid"/>
                      <a:round/>
                      <a:headEnd type="none" w="med" len="med"/>
                      <a:tailEnd type="none" w="med" len="med"/>
                    </a:lnB>
                    <a:lnTlToBr>
                      <a:noFill/>
                    </a:lnTlToBr>
                    <a:lnBlToTr>
                      <a:noFill/>
                    </a:lnBlToTr>
                    <a:solidFill>
                      <a:schemeClr val="hlink"/>
                    </a:solidFill>
                  </a:tcPr>
                </a:tc>
                <a:tc>
                  <a:txBody>
                    <a:bodyPr vert="horz" wrap="square"/>
                    <a:lstStyle>
                      <a:lvl1pPr eaLnBrk="0" hangingPunct="0">
                        <a:spcBef>
                          <a:spcPct val="20000"/>
                        </a:spcBef>
                        <a:defRPr sz="1600">
                          <a:solidFill>
                            <a:schemeClr val="tx1"/>
                          </a:solidFill>
                          <a:latin typeface="Arial" pitchFamily="34" charset="0"/>
                          <a:ea typeface="宋体" panose="02010600030101010101" pitchFamily="2" charset="-122"/>
                        </a:defRPr>
                      </a:lvl1pPr>
                      <a:lvl2pPr eaLnBrk="0" hangingPunct="0">
                        <a:spcBef>
                          <a:spcPct val="20000"/>
                        </a:spcBef>
                        <a:defRPr sz="1600">
                          <a:solidFill>
                            <a:schemeClr val="tx1"/>
                          </a:solidFill>
                          <a:latin typeface="Arial" pitchFamily="34" charset="0"/>
                          <a:ea typeface="宋体" panose="02010600030101010101" pitchFamily="2" charset="-122"/>
                        </a:defRPr>
                      </a:lvl2pPr>
                      <a:lvl3pPr eaLnBrk="0" hangingPunct="0">
                        <a:spcBef>
                          <a:spcPct val="20000"/>
                        </a:spcBef>
                        <a:defRPr sz="1600">
                          <a:solidFill>
                            <a:schemeClr val="tx1"/>
                          </a:solidFill>
                          <a:latin typeface="Arial" pitchFamily="34" charset="0"/>
                          <a:ea typeface="宋体" panose="02010600030101010101" pitchFamily="2" charset="-122"/>
                        </a:defRPr>
                      </a:lvl3pPr>
                      <a:lvl4pPr eaLnBrk="0" hangingPunct="0">
                        <a:spcBef>
                          <a:spcPct val="20000"/>
                        </a:spcBef>
                        <a:defRPr sz="1600">
                          <a:solidFill>
                            <a:schemeClr val="tx1"/>
                          </a:solidFill>
                          <a:latin typeface="Arial" pitchFamily="34" charset="0"/>
                          <a:ea typeface="宋体" panose="02010600030101010101" pitchFamily="2" charset="-122"/>
                        </a:defRPr>
                      </a:lvl4pPr>
                      <a:lvl5pPr eaLnBrk="0" hangingPunct="0">
                        <a:spcBef>
                          <a:spcPct val="20000"/>
                        </a:spcBef>
                        <a:defRPr sz="1600">
                          <a:solidFill>
                            <a:schemeClr val="tx1"/>
                          </a:solidFill>
                          <a:latin typeface="Arial" pitchFamily="34" charset="0"/>
                          <a:ea typeface="宋体" panose="02010600030101010101" pitchFamily="2" charset="-122"/>
                        </a:defRPr>
                      </a:lvl5pPr>
                      <a:lvl6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6pPr>
                      <a:lvl7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7pPr>
                      <a:lvl8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8pPr>
                      <a:lvl9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a:noFill/>
                    </a:lnT>
                    <a:lnB w="28575" cap="flat" cmpd="sng" algn="ctr">
                      <a:solidFill>
                        <a:schemeClr val="bg1"/>
                      </a:solidFill>
                      <a:prstDash val="solid"/>
                      <a:round/>
                      <a:headEnd type="none" w="med" len="med"/>
                      <a:tailEnd type="none" w="med" len="med"/>
                    </a:lnB>
                    <a:lnTlToBr>
                      <a:noFill/>
                    </a:lnTlToBr>
                    <a:lnBlToTr>
                      <a:noFill/>
                    </a:lnBlToTr>
                    <a:solidFill>
                      <a:schemeClr val="hlink"/>
                    </a:solidFill>
                  </a:tcPr>
                </a:tc>
                <a:tc>
                  <a:txBody>
                    <a:bodyPr vert="horz" wrap="square"/>
                    <a:lstStyle>
                      <a:lvl1pPr eaLnBrk="0" hangingPunct="0">
                        <a:spcBef>
                          <a:spcPct val="20000"/>
                        </a:spcBef>
                        <a:defRPr sz="1600">
                          <a:solidFill>
                            <a:schemeClr val="tx1"/>
                          </a:solidFill>
                          <a:latin typeface="Arial" pitchFamily="34" charset="0"/>
                          <a:ea typeface="宋体" panose="02010600030101010101" pitchFamily="2" charset="-122"/>
                        </a:defRPr>
                      </a:lvl1pPr>
                      <a:lvl2pPr eaLnBrk="0" hangingPunct="0">
                        <a:spcBef>
                          <a:spcPct val="20000"/>
                        </a:spcBef>
                        <a:defRPr sz="1600">
                          <a:solidFill>
                            <a:schemeClr val="tx1"/>
                          </a:solidFill>
                          <a:latin typeface="Arial" pitchFamily="34" charset="0"/>
                          <a:ea typeface="宋体" panose="02010600030101010101" pitchFamily="2" charset="-122"/>
                        </a:defRPr>
                      </a:lvl2pPr>
                      <a:lvl3pPr eaLnBrk="0" hangingPunct="0">
                        <a:spcBef>
                          <a:spcPct val="20000"/>
                        </a:spcBef>
                        <a:defRPr sz="1600">
                          <a:solidFill>
                            <a:schemeClr val="tx1"/>
                          </a:solidFill>
                          <a:latin typeface="Arial" pitchFamily="34" charset="0"/>
                          <a:ea typeface="宋体" panose="02010600030101010101" pitchFamily="2" charset="-122"/>
                        </a:defRPr>
                      </a:lvl3pPr>
                      <a:lvl4pPr eaLnBrk="0" hangingPunct="0">
                        <a:spcBef>
                          <a:spcPct val="20000"/>
                        </a:spcBef>
                        <a:defRPr sz="1600">
                          <a:solidFill>
                            <a:schemeClr val="tx1"/>
                          </a:solidFill>
                          <a:latin typeface="Arial" pitchFamily="34" charset="0"/>
                          <a:ea typeface="宋体" panose="02010600030101010101" pitchFamily="2" charset="-122"/>
                        </a:defRPr>
                      </a:lvl4pPr>
                      <a:lvl5pPr eaLnBrk="0" hangingPunct="0">
                        <a:spcBef>
                          <a:spcPct val="20000"/>
                        </a:spcBef>
                        <a:defRPr sz="1600">
                          <a:solidFill>
                            <a:schemeClr val="tx1"/>
                          </a:solidFill>
                          <a:latin typeface="Arial" pitchFamily="34" charset="0"/>
                          <a:ea typeface="宋体" panose="02010600030101010101" pitchFamily="2" charset="-122"/>
                        </a:defRPr>
                      </a:lvl5pPr>
                      <a:lvl6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6pPr>
                      <a:lvl7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7pPr>
                      <a:lvl8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8pPr>
                      <a:lvl9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28575" cap="flat" cmpd="sng" algn="ctr">
                      <a:solidFill>
                        <a:schemeClr val="bg1"/>
                      </a:solidFill>
                      <a:prstDash val="solid"/>
                      <a:round/>
                      <a:headEnd type="none" w="med" len="med"/>
                      <a:tailEnd type="none" w="med" len="med"/>
                    </a:lnL>
                    <a:lnR>
                      <a:noFill/>
                    </a:lnR>
                    <a:lnT>
                      <a:noFill/>
                    </a:lnT>
                    <a:lnB w="28575" cap="flat" cmpd="sng" algn="ctr">
                      <a:solidFill>
                        <a:schemeClr val="bg1"/>
                      </a:solidFill>
                      <a:prstDash val="solid"/>
                      <a:round/>
                      <a:headEnd type="none" w="med" len="med"/>
                      <a:tailEnd type="none" w="med" len="med"/>
                    </a:lnB>
                    <a:lnTlToBr>
                      <a:noFill/>
                    </a:lnTlToBr>
                    <a:lnBlToTr>
                      <a:noFill/>
                    </a:lnBlToTr>
                    <a:solidFill>
                      <a:srgbClr val="FF6600"/>
                    </a:solidFill>
                  </a:tcPr>
                </a:tc>
                <a:extLst>
                  <a:ext uri="{0D108BD9-81ED-4DB2-BD59-A6C34878D82A}">
                    <a16:rowId xmlns:a16="http://schemas.microsoft.com/office/drawing/2014/main" val="3928673962"/>
                  </a:ext>
                </a:extLst>
              </a:tr>
              <a:tr h="3286125">
                <a:tc>
                  <a:txBody>
                    <a:bodyPr vert="horz" wrap="square"/>
                    <a:lstStyle>
                      <a:lvl1pPr eaLnBrk="0" hangingPunct="0">
                        <a:spcBef>
                          <a:spcPct val="20000"/>
                        </a:spcBef>
                        <a:defRPr sz="1600">
                          <a:solidFill>
                            <a:schemeClr val="tx1"/>
                          </a:solidFill>
                          <a:latin typeface="Arial" pitchFamily="34" charset="0"/>
                          <a:ea typeface="宋体" panose="02010600030101010101" pitchFamily="2" charset="-122"/>
                        </a:defRPr>
                      </a:lvl1pPr>
                      <a:lvl2pPr eaLnBrk="0" hangingPunct="0">
                        <a:spcBef>
                          <a:spcPct val="20000"/>
                        </a:spcBef>
                        <a:defRPr sz="1600">
                          <a:solidFill>
                            <a:schemeClr val="tx1"/>
                          </a:solidFill>
                          <a:latin typeface="Arial" pitchFamily="34" charset="0"/>
                          <a:ea typeface="宋体" panose="02010600030101010101" pitchFamily="2" charset="-122"/>
                        </a:defRPr>
                      </a:lvl2pPr>
                      <a:lvl3pPr eaLnBrk="0" hangingPunct="0">
                        <a:spcBef>
                          <a:spcPct val="20000"/>
                        </a:spcBef>
                        <a:defRPr sz="1600">
                          <a:solidFill>
                            <a:schemeClr val="tx1"/>
                          </a:solidFill>
                          <a:latin typeface="Arial" pitchFamily="34" charset="0"/>
                          <a:ea typeface="宋体" panose="02010600030101010101" pitchFamily="2" charset="-122"/>
                        </a:defRPr>
                      </a:lvl3pPr>
                      <a:lvl4pPr eaLnBrk="0" hangingPunct="0">
                        <a:spcBef>
                          <a:spcPct val="20000"/>
                        </a:spcBef>
                        <a:defRPr sz="1600">
                          <a:solidFill>
                            <a:schemeClr val="tx1"/>
                          </a:solidFill>
                          <a:latin typeface="Arial" pitchFamily="34" charset="0"/>
                          <a:ea typeface="宋体" panose="02010600030101010101" pitchFamily="2" charset="-122"/>
                        </a:defRPr>
                      </a:lvl4pPr>
                      <a:lvl5pPr eaLnBrk="0" hangingPunct="0">
                        <a:spcBef>
                          <a:spcPct val="20000"/>
                        </a:spcBef>
                        <a:defRPr sz="1600">
                          <a:solidFill>
                            <a:schemeClr val="tx1"/>
                          </a:solidFill>
                          <a:latin typeface="Arial" pitchFamily="34" charset="0"/>
                          <a:ea typeface="宋体" panose="02010600030101010101" pitchFamily="2" charset="-122"/>
                        </a:defRPr>
                      </a:lvl5pPr>
                      <a:lvl6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6pPr>
                      <a:lvl7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7pPr>
                      <a:lvl8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8pPr>
                      <a:lvl9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a:noFill/>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lnB>
                      <a:noFill/>
                    </a:lnB>
                    <a:lnTlToBr>
                      <a:noFill/>
                    </a:lnTlToBr>
                    <a:lnBlToTr>
                      <a:noFill/>
                    </a:lnBlToTr>
                    <a:solidFill>
                      <a:srgbClr val="FF6600"/>
                    </a:solidFill>
                  </a:tcPr>
                </a:tc>
                <a:tc>
                  <a:txBody>
                    <a:bodyPr vert="horz" wrap="square"/>
                    <a:lstStyle>
                      <a:lvl1pPr eaLnBrk="0" hangingPunct="0">
                        <a:spcBef>
                          <a:spcPct val="20000"/>
                        </a:spcBef>
                        <a:defRPr sz="1600">
                          <a:solidFill>
                            <a:schemeClr val="tx1"/>
                          </a:solidFill>
                          <a:latin typeface="Arial" pitchFamily="34" charset="0"/>
                          <a:ea typeface="宋体" panose="02010600030101010101" pitchFamily="2" charset="-122"/>
                        </a:defRPr>
                      </a:lvl1pPr>
                      <a:lvl2pPr eaLnBrk="0" hangingPunct="0">
                        <a:spcBef>
                          <a:spcPct val="20000"/>
                        </a:spcBef>
                        <a:defRPr sz="1600">
                          <a:solidFill>
                            <a:schemeClr val="tx1"/>
                          </a:solidFill>
                          <a:latin typeface="Arial" pitchFamily="34" charset="0"/>
                          <a:ea typeface="宋体" panose="02010600030101010101" pitchFamily="2" charset="-122"/>
                        </a:defRPr>
                      </a:lvl2pPr>
                      <a:lvl3pPr eaLnBrk="0" hangingPunct="0">
                        <a:spcBef>
                          <a:spcPct val="20000"/>
                        </a:spcBef>
                        <a:defRPr sz="1600">
                          <a:solidFill>
                            <a:schemeClr val="tx1"/>
                          </a:solidFill>
                          <a:latin typeface="Arial" pitchFamily="34" charset="0"/>
                          <a:ea typeface="宋体" panose="02010600030101010101" pitchFamily="2" charset="-122"/>
                        </a:defRPr>
                      </a:lvl3pPr>
                      <a:lvl4pPr eaLnBrk="0" hangingPunct="0">
                        <a:spcBef>
                          <a:spcPct val="20000"/>
                        </a:spcBef>
                        <a:defRPr sz="1600">
                          <a:solidFill>
                            <a:schemeClr val="tx1"/>
                          </a:solidFill>
                          <a:latin typeface="Arial" pitchFamily="34" charset="0"/>
                          <a:ea typeface="宋体" panose="02010600030101010101" pitchFamily="2" charset="-122"/>
                        </a:defRPr>
                      </a:lvl4pPr>
                      <a:lvl5pPr eaLnBrk="0" hangingPunct="0">
                        <a:spcBef>
                          <a:spcPct val="20000"/>
                        </a:spcBef>
                        <a:defRPr sz="1600">
                          <a:solidFill>
                            <a:schemeClr val="tx1"/>
                          </a:solidFill>
                          <a:latin typeface="Arial" pitchFamily="34" charset="0"/>
                          <a:ea typeface="宋体" panose="02010600030101010101" pitchFamily="2" charset="-122"/>
                        </a:defRPr>
                      </a:lvl5pPr>
                      <a:lvl6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6pPr>
                      <a:lvl7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7pPr>
                      <a:lvl8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8pPr>
                      <a:lvl9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lnB>
                      <a:noFill/>
                    </a:lnB>
                    <a:lnTlToBr>
                      <a:noFill/>
                    </a:lnTlToBr>
                    <a:lnBlToTr>
                      <a:noFill/>
                    </a:lnBlToTr>
                    <a:solidFill>
                      <a:schemeClr val="hlink"/>
                    </a:solidFill>
                  </a:tcPr>
                </a:tc>
                <a:tc>
                  <a:txBody>
                    <a:bodyPr vert="horz" wrap="square"/>
                    <a:lstStyle>
                      <a:lvl1pPr eaLnBrk="0" hangingPunct="0">
                        <a:spcBef>
                          <a:spcPct val="20000"/>
                        </a:spcBef>
                        <a:defRPr sz="1600">
                          <a:solidFill>
                            <a:schemeClr val="tx1"/>
                          </a:solidFill>
                          <a:latin typeface="Arial" pitchFamily="34" charset="0"/>
                          <a:ea typeface="宋体" panose="02010600030101010101" pitchFamily="2" charset="-122"/>
                        </a:defRPr>
                      </a:lvl1pPr>
                      <a:lvl2pPr eaLnBrk="0" hangingPunct="0">
                        <a:spcBef>
                          <a:spcPct val="20000"/>
                        </a:spcBef>
                        <a:defRPr sz="1600">
                          <a:solidFill>
                            <a:schemeClr val="tx1"/>
                          </a:solidFill>
                          <a:latin typeface="Arial" pitchFamily="34" charset="0"/>
                          <a:ea typeface="宋体" panose="02010600030101010101" pitchFamily="2" charset="-122"/>
                        </a:defRPr>
                      </a:lvl2pPr>
                      <a:lvl3pPr eaLnBrk="0" hangingPunct="0">
                        <a:spcBef>
                          <a:spcPct val="20000"/>
                        </a:spcBef>
                        <a:defRPr sz="1600">
                          <a:solidFill>
                            <a:schemeClr val="tx1"/>
                          </a:solidFill>
                          <a:latin typeface="Arial" pitchFamily="34" charset="0"/>
                          <a:ea typeface="宋体" panose="02010600030101010101" pitchFamily="2" charset="-122"/>
                        </a:defRPr>
                      </a:lvl3pPr>
                      <a:lvl4pPr eaLnBrk="0" hangingPunct="0">
                        <a:spcBef>
                          <a:spcPct val="20000"/>
                        </a:spcBef>
                        <a:defRPr sz="1600">
                          <a:solidFill>
                            <a:schemeClr val="tx1"/>
                          </a:solidFill>
                          <a:latin typeface="Arial" pitchFamily="34" charset="0"/>
                          <a:ea typeface="宋体" panose="02010600030101010101" pitchFamily="2" charset="-122"/>
                        </a:defRPr>
                      </a:lvl4pPr>
                      <a:lvl5pPr eaLnBrk="0" hangingPunct="0">
                        <a:spcBef>
                          <a:spcPct val="20000"/>
                        </a:spcBef>
                        <a:defRPr sz="1600">
                          <a:solidFill>
                            <a:schemeClr val="tx1"/>
                          </a:solidFill>
                          <a:latin typeface="Arial" pitchFamily="34" charset="0"/>
                          <a:ea typeface="宋体" panose="02010600030101010101" pitchFamily="2" charset="-122"/>
                        </a:defRPr>
                      </a:lvl5pPr>
                      <a:lvl6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6pPr>
                      <a:lvl7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7pPr>
                      <a:lvl8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8pPr>
                      <a:lvl9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lnB>
                      <a:noFill/>
                    </a:lnB>
                    <a:lnTlToBr>
                      <a:noFill/>
                    </a:lnTlToBr>
                    <a:lnBlToTr>
                      <a:noFill/>
                    </a:lnBlToTr>
                    <a:solidFill>
                      <a:schemeClr val="hlink"/>
                    </a:solidFill>
                  </a:tcPr>
                </a:tc>
                <a:tc>
                  <a:txBody>
                    <a:bodyPr vert="horz" wrap="square"/>
                    <a:lstStyle>
                      <a:lvl1pPr eaLnBrk="0" hangingPunct="0">
                        <a:spcBef>
                          <a:spcPct val="20000"/>
                        </a:spcBef>
                        <a:defRPr sz="1600">
                          <a:solidFill>
                            <a:schemeClr val="tx1"/>
                          </a:solidFill>
                          <a:latin typeface="Arial" pitchFamily="34" charset="0"/>
                          <a:ea typeface="宋体" panose="02010600030101010101" pitchFamily="2" charset="-122"/>
                        </a:defRPr>
                      </a:lvl1pPr>
                      <a:lvl2pPr eaLnBrk="0" hangingPunct="0">
                        <a:spcBef>
                          <a:spcPct val="20000"/>
                        </a:spcBef>
                        <a:defRPr sz="1600">
                          <a:solidFill>
                            <a:schemeClr val="tx1"/>
                          </a:solidFill>
                          <a:latin typeface="Arial" pitchFamily="34" charset="0"/>
                          <a:ea typeface="宋体" panose="02010600030101010101" pitchFamily="2" charset="-122"/>
                        </a:defRPr>
                      </a:lvl2pPr>
                      <a:lvl3pPr eaLnBrk="0" hangingPunct="0">
                        <a:spcBef>
                          <a:spcPct val="20000"/>
                        </a:spcBef>
                        <a:defRPr sz="1600">
                          <a:solidFill>
                            <a:schemeClr val="tx1"/>
                          </a:solidFill>
                          <a:latin typeface="Arial" pitchFamily="34" charset="0"/>
                          <a:ea typeface="宋体" panose="02010600030101010101" pitchFamily="2" charset="-122"/>
                        </a:defRPr>
                      </a:lvl3pPr>
                      <a:lvl4pPr eaLnBrk="0" hangingPunct="0">
                        <a:spcBef>
                          <a:spcPct val="20000"/>
                        </a:spcBef>
                        <a:defRPr sz="1600">
                          <a:solidFill>
                            <a:schemeClr val="tx1"/>
                          </a:solidFill>
                          <a:latin typeface="Arial" pitchFamily="34" charset="0"/>
                          <a:ea typeface="宋体" panose="02010600030101010101" pitchFamily="2" charset="-122"/>
                        </a:defRPr>
                      </a:lvl4pPr>
                      <a:lvl5pPr eaLnBrk="0" hangingPunct="0">
                        <a:spcBef>
                          <a:spcPct val="20000"/>
                        </a:spcBef>
                        <a:defRPr sz="1600">
                          <a:solidFill>
                            <a:schemeClr val="tx1"/>
                          </a:solidFill>
                          <a:latin typeface="Arial" pitchFamily="34" charset="0"/>
                          <a:ea typeface="宋体" panose="02010600030101010101" pitchFamily="2" charset="-122"/>
                        </a:defRPr>
                      </a:lvl5pPr>
                      <a:lvl6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6pPr>
                      <a:lvl7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7pPr>
                      <a:lvl8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8pPr>
                      <a:lvl9pPr eaLnBrk="0" fontAlgn="base" hangingPunct="0">
                        <a:spcBef>
                          <a:spcPct val="20000"/>
                        </a:spcBef>
                        <a:spcAft>
                          <a:spcPct val="0"/>
                        </a:spcAft>
                        <a:buSzTx/>
                        <a:defRPr sz="1600">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28575" cap="flat" cmpd="sng" algn="ctr">
                      <a:solidFill>
                        <a:schemeClr val="bg1"/>
                      </a:solidFill>
                      <a:prstDash val="solid"/>
                      <a:round/>
                      <a:headEnd type="none" w="med" len="med"/>
                      <a:tailEnd type="none" w="med" len="med"/>
                    </a:lnL>
                    <a:lnR>
                      <a:noFill/>
                    </a:lnR>
                    <a:lnT w="28575" cap="flat" cmpd="sng" algn="ctr">
                      <a:solidFill>
                        <a:schemeClr val="bg1"/>
                      </a:solidFill>
                      <a:prstDash val="solid"/>
                      <a:round/>
                      <a:headEnd type="none" w="med" len="med"/>
                      <a:tailEnd type="none" w="med" len="med"/>
                    </a:lnT>
                    <a:lnB>
                      <a:noFill/>
                    </a:lnB>
                    <a:lnTlToBr>
                      <a:noFill/>
                    </a:lnTlToBr>
                    <a:lnBlToTr>
                      <a:noFill/>
                    </a:lnBlToTr>
                    <a:solidFill>
                      <a:srgbClr val="FF6600"/>
                    </a:solidFill>
                  </a:tcPr>
                </a:tc>
                <a:extLst>
                  <a:ext uri="{0D108BD9-81ED-4DB2-BD59-A6C34878D82A}">
                    <a16:rowId xmlns:a16="http://schemas.microsoft.com/office/drawing/2014/main" val="2252999651"/>
                  </a:ext>
                </a:extLst>
              </a:tr>
            </a:tbl>
          </a:graphicData>
        </a:graphic>
      </p:graphicFrame>
      <p:sp>
        <p:nvSpPr>
          <p:cNvPr id="2348" name="Rectangle 312">
            <a:extLst>
              <a:ext uri="{FF2B5EF4-FFF2-40B4-BE49-F238E27FC236}">
                <a16:creationId xmlns:a16="http://schemas.microsoft.com/office/drawing/2014/main" id="{ED881295-F5AD-BB33-B899-512C214F8233}"/>
              </a:ext>
            </a:extLst>
          </p:cNvPr>
          <p:cNvSpPr>
            <a:spLocks noChangeArrowheads="1"/>
          </p:cNvSpPr>
          <p:nvPr/>
        </p:nvSpPr>
        <p:spPr bwMode="auto">
          <a:xfrm>
            <a:off x="669925" y="631825"/>
            <a:ext cx="3206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ru-RU"/>
            </a:defPPr>
            <a:lvl1pPr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6pPr>
            <a:lvl7pPr marL="27432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7pPr>
            <a:lvl8pPr marL="32004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8pPr>
            <a:lvl9pPr marL="3657600" algn="l" defTabSz="914400" rtl="0" eaLnBrk="0" fontAlgn="base" latinLnBrk="0" hangingPunct="0">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9pPr>
          </a:lstStyle>
          <a:p>
            <a:pPr eaLnBrk="1" hangingPunct="1"/>
            <a:r>
              <a:rPr lang="zh-CN" altLang="ru-RU" sz="1800" b="1">
                <a:latin typeface="华文细黑" panose="02010600040101010101" pitchFamily="2" charset="-122"/>
                <a:ea typeface="华文细黑" panose="02010600040101010101" pitchFamily="2" charset="-122"/>
              </a:rPr>
              <a:t>养生房产工程swot优劣势分析</a:t>
            </a:r>
          </a:p>
        </p:txBody>
      </p:sp>
      <p:sp>
        <p:nvSpPr>
          <p:cNvPr id="2349" name="PB31"/>
          <p:cNvSpPr/>
          <p:nvPr/>
        </p:nvSpPr>
        <p:spPr>
          <a:xfrm>
            <a:off x="0" y="6839712"/>
            <a:ext cx="436098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50" name="PageNumberTextBox31"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养老院项目可行性分析报告全文共65页，当前为第31页。</a:t>
            </a:r>
          </a:p>
        </p:txBody>
      </p:sp>
    </p:spTree>
  </p:cSld>
  <p:clrMapOvr>
    <a:masterClrMapping/>
  </p:clrMapOvr>
  <p:transition>
    <p:cut/>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0">
          <a:blip r:embed="rId2"/>
          <a:stretch>
            <a:fillRect/>
          </a:stretch>
        </a:blipFill>
        <a:effectLst/>
      </p:bgPr>
    </p:bg>
    <p:spTree>
      <p:nvGrpSpPr>
        <p:cNvPr id="1" name=""/>
        <p:cNvGrpSpPr/>
        <p:nvPr/>
      </p:nvGrpSpPr>
      <p:grpSpPr>
        <a:xfrm>
          <a:off x="0" y="0"/>
          <a:ext cx="0" cy="0"/>
        </a:xfrm>
      </p:grpSpPr>
      <p:sp>
        <p:nvSpPr>
          <p:cNvPr id="2351" name="Rectangle 315">
            <a:extLst>
              <a:ext uri="{FF2B5EF4-FFF2-40B4-BE49-F238E27FC236}">
                <a16:creationId xmlns:a16="http://schemas.microsoft.com/office/drawing/2014/main" id="{AC945D68-B5BB-B260-01ED-0AF2F893BDC8}"/>
              </a:ext>
            </a:extLst>
          </p:cNvPr>
          <p:cNvSpPr>
            <a:spLocks noChangeArrowheads="1"/>
          </p:cNvSpPr>
          <p:nvPr>
            <p:ph type="title" idx="4294967295"/>
          </p:nvPr>
        </p:nvSpPr>
        <p:spPr>
          <a:xfrm>
            <a:off x="457200" y="2057400"/>
            <a:ext cx="8229600" cy="1143000"/>
          </a:xfrm>
        </p:spPr>
        <p:txBody>
          <a:bodyPr/>
          <a:lstStyle/>
          <a:p>
            <a:pPr eaLnBrk="1" hangingPunct="1"/>
            <a:r>
              <a:rPr lang="zh-CN" altLang="ru-RU">
                <a:ea typeface="微软雅黑" panose="020b0503020204020204" pitchFamily="34" charset="-122"/>
              </a:rPr>
              <a:t>养生养老房产工程定位</a:t>
            </a:r>
          </a:p>
        </p:txBody>
      </p:sp>
      <p:sp>
        <p:nvSpPr>
          <p:cNvPr id="2352" name="PB32"/>
          <p:cNvSpPr/>
          <p:nvPr/>
        </p:nvSpPr>
        <p:spPr>
          <a:xfrm>
            <a:off x="0" y="6839712"/>
            <a:ext cx="450166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1pPr>
            <a:lvl2pPr marL="4572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2pPr>
            <a:lvl3pPr marL="9144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3pPr>
            <a:lvl4pPr marL="13716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4pPr>
            <a:lvl5pPr marL="1828800" algn="l" rtl="0" fontAlgn="base">
              <a:spcBef>
                <a:spcPct val="0"/>
              </a:spcBef>
              <a:spcAft>
                <a:spcPct val="0"/>
              </a:spcAft>
              <a:buSzTx/>
              <a:defRPr sz="1400" kern="1200">
                <a:solidFill>
                  <a:srgbClr val="FFFFFF"/>
                </a:solidFill>
                <a:latin typeface="Arial"/>
                <a:ea typeface="微软雅黑" panose="020b0503020204020204" pitchFamily="34" charset="-122"/>
                <a:cs typeface="+mn-cs"/>
              </a:defRPr>
            </a:lvl5pPr>
            <a:lvl6pPr marL="2286000" algn="l" defTabSz="914400" rtl="0" eaLnBrk="1" latinLnBrk="0" hangingPunct="1">
              <a:defRPr sz="1400" kern="1200">
                <a:solidFill>
                  <a:srgbClr val="FFFFFF"/>
                </a:solidFill>
                <a:latin typeface="Arial"/>
                <a:ea typeface="微软雅黑" panose="020b0503020204020204" pitchFamily="34" charset="-122"/>
                <a:cs typeface="+mn-cs"/>
              </a:defRPr>
            </a:lvl6pPr>
            <a:lvl7pPr marL="2743200" algn="l" defTabSz="914400" rtl="0" eaLnBrk="1" latinLnBrk="0" hangingPunct="1">
              <a:defRPr sz="1400" kern="1200">
                <a:solidFill>
                  <a:srgbClr val="FFFFFF"/>
                </a:solidFill>
                <a:latin typeface="Arial"/>
                <a:ea typeface="微软雅黑" panose="020b0503020204020204" pitchFamily="34" charset="-122"/>
                <a:cs typeface="+mn-cs"/>
              </a:defRPr>
            </a:lvl7pPr>
            <a:lvl8pPr marL="3200400" algn="l" defTabSz="914400" rtl="0" eaLnBrk="1" latinLnBrk="0" hangingPunct="1">
              <a:defRPr sz="1400" kern="1200">
                <a:solidFill>
                  <a:srgbClr val="FFFFFF"/>
                </a:solidFill>
                <a:latin typeface="Arial"/>
                <a:ea typeface="微软雅黑" panose="020b0503020204020204" pitchFamily="34" charset="-122"/>
                <a:cs typeface="+mn-cs"/>
              </a:defRPr>
            </a:lvl8pPr>
            <a:lvl9pPr marL="3657600" algn="l" defTabSz="914400" rtl="0" eaLnBrk="1" latinLnBrk="0" hangingPunct="1">
              <a:defRPr sz="1400" kern="1200">
                <a:solidFill>
                  <a:srgbClr val="FFFFFF"/>
                </a:solidFill>
                <a:latin typeface="Arial"/>
                <a:ea typeface="微软雅黑" panose="020b0503020204020204" pitchFamily="34" charset="-122"/>
                <a:cs typeface="+mn-cs"/>
              </a:defRPr>
            </a:lvl9pPr>
          </a:lstStyle>
          <a:p>
            <a:pPr algn="ctr"/>
          </a:p>
        </p:txBody>
      </p:sp>
      <p:sp>
        <p:nvSpPr>
          <p:cNvPr id="2353" name="PageNumberTextBox32"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1pPr>
            <a:lvl2pPr marL="4572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2pPr>
            <a:lvl3pPr marL="9144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3pPr>
            <a:lvl4pPr marL="13716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4pPr>
            <a:lvl5pPr marL="1828800" algn="l" rtl="0" fontAlgn="base">
              <a:spcBef>
                <a:spcPct val="0"/>
              </a:spcBef>
              <a:spcAft>
                <a:spcPct val="0"/>
              </a:spcAft>
              <a:buSzTx/>
              <a:defRPr sz="14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4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4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4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400" kern="1200">
                <a:solidFill>
                  <a:schemeClr val="tx1"/>
                </a:solidFill>
                <a:latin typeface="Arial" pitchFamily="34" charset="0"/>
                <a:ea typeface="微软雅黑" panose="020b0503020204020204" pitchFamily="34" charset="-122"/>
                <a:cs typeface="+mn-cs"/>
              </a:defRPr>
            </a:lvl9pPr>
          </a:lstStyle>
          <a:p>
            <a:r>
              <a:rPr sz="1200"/>
              <a:t>养老院项目可行性分析报告全文共65页，当前为第32页。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https://d.book118.com/926104200224010032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 overriden">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Pct val="100000"/>
          <a:buFontTx/>
          <a:buNone/>
          <a:tabLst/>
          <a:defRPr kumimoji="0" lang="ru-RU" altLang="zh-CN" sz="1400" b="0" i="0" u="none" strike="noStrike" cap="none" normalizeH="0" baseline="0" smtClean="0">
            <a:ln>
              <a:noFill/>
            </a:ln>
            <a:solidFill>
              <a:schemeClr val="tx1"/>
            </a:solidFill>
            <a:effectLst/>
            <a:latin typeface="Arial" panose="020B0604020202020204" pitchFamily="34" charset="0"/>
            <a:ea typeface="微软雅黑" panose="020B0503020204020204" pitchFamily="34"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Pct val="100000"/>
          <a:buFontTx/>
          <a:buNone/>
          <a:tabLst/>
          <a:defRPr kumimoji="0" lang="ru-RU" altLang="zh-CN" sz="1400" b="0" i="0" u="none" strike="noStrike" cap="none" normalizeH="0" baseline="0" smtClean="0">
            <a:ln>
              <a:noFill/>
            </a:ln>
            <a:solidFill>
              <a:schemeClr val="tx1"/>
            </a:solidFill>
            <a:effectLst/>
            <a:latin typeface="Arial" panose="020B0604020202020204" pitchFamily="34" charset="0"/>
            <a:ea typeface="微软雅黑" panose="020B0503020204020204" pitchFamily="34" charset="-122"/>
          </a:defRPr>
        </a:defPPr>
      </a:lstStyle>
    </a:lnDef>
  </a:objectDefaults>
  <a:extraClrSchemeLst>
    <a:extraClrScheme>
      <a:clrScheme name=" override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FFFFFF"/>
        </a:accent3>
        <a:accent4>
          <a:srgbClr val="004C4A"/>
        </a:accent4>
        <a:accent5>
          <a:srgbClr val="AAB8B7"/>
        </a:accent5>
        <a:accent6>
          <a:srgbClr val="6264B4"/>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FFFFFF"/>
        </a:accent3>
        <a:accent4>
          <a:srgbClr val="4D1900"/>
        </a:accent4>
        <a:accent5>
          <a:srgbClr val="E2ADAA"/>
        </a:accent5>
        <a:accent6>
          <a:srgbClr val="AC6D5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overriden 8">
        <a:dk1>
          <a:srgbClr val="003366"/>
        </a:dk1>
        <a:lt1>
          <a:srgbClr val="FFFFFF"/>
        </a:lt1>
        <a:dk2>
          <a:srgbClr val="000099"/>
        </a:dk2>
        <a:lt2>
          <a:srgbClr val="CCFFFF"/>
        </a:lt2>
        <a:accent1>
          <a:srgbClr val="3366CC"/>
        </a:accent1>
        <a:accent2>
          <a:srgbClr val="00B000"/>
        </a:accent2>
        <a:accent3>
          <a:srgbClr val="FFFFFF"/>
        </a:accent3>
        <a:accent4>
          <a:srgbClr val="002A56"/>
        </a:accent4>
        <a:accent5>
          <a:srgbClr val="ADB8E2"/>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overriden 9">
        <a:dk1>
          <a:srgbClr val="336699"/>
        </a:dk1>
        <a:lt1>
          <a:srgbClr val="FFFFFF"/>
        </a:lt1>
        <a:dk2>
          <a:srgbClr val="000000"/>
        </a:dk2>
        <a:lt2>
          <a:srgbClr val="E3EBF1"/>
        </a:lt2>
        <a:accent1>
          <a:srgbClr val="003399"/>
        </a:accent1>
        <a:accent2>
          <a:srgbClr val="468A4B"/>
        </a:accent2>
        <a:accent3>
          <a:srgbClr val="FFFFFF"/>
        </a:accent3>
        <a:accent4>
          <a:srgbClr val="2A5682"/>
        </a:accent4>
        <a:accent5>
          <a:srgbClr val="AAADCA"/>
        </a:accent5>
        <a:accent6>
          <a:srgbClr val="3F7D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overriden 10">
        <a:dk1>
          <a:srgbClr val="777777"/>
        </a:dk1>
        <a:lt1>
          <a:srgbClr val="FFFFFF"/>
        </a:lt1>
        <a:dk2>
          <a:srgbClr val="686B5D"/>
        </a:dk2>
        <a:lt2>
          <a:srgbClr val="D1D1CB"/>
        </a:lt2>
        <a:accent1>
          <a:srgbClr val="909082"/>
        </a:accent1>
        <a:accent2>
          <a:srgbClr val="809EA8"/>
        </a:accent2>
        <a:accent3>
          <a:srgbClr val="FFFFFF"/>
        </a:accent3>
        <a:accent4>
          <a:srgbClr val="656565"/>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FFFFFF"/>
        </a:accent3>
        <a:accent4>
          <a:srgbClr val="34344D"/>
        </a:accent4>
        <a:accent5>
          <a:srgbClr val="B6B5BF"/>
        </a:accent5>
        <a:accent6>
          <a:srgbClr val="5C5CE7"/>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FFFFFF"/>
        </a:accent3>
        <a:accent4>
          <a:srgbClr val="251A10"/>
        </a:accent4>
        <a:accent5>
          <a:srgbClr val="C5BFBB"/>
        </a:accent5>
        <a:accent6>
          <a:srgbClr val="81552A"/>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 overriden">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Pct val="100000"/>
          <a:buFontTx/>
          <a:buNone/>
          <a:tabLst/>
          <a:defRPr kumimoji="0" lang="ru-RU" altLang="zh-CN" sz="1400" b="0" i="0" u="none" strike="noStrike" cap="none" normalizeH="0" baseline="0" smtClean="0">
            <a:ln>
              <a:noFill/>
            </a:ln>
            <a:solidFill>
              <a:schemeClr val="tx1"/>
            </a:solidFill>
            <a:effectLst/>
            <a:latin typeface="Arial" panose="020B0604020202020204" pitchFamily="34" charset="0"/>
            <a:ea typeface="微软雅黑" panose="020B0503020204020204" pitchFamily="34"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Pct val="100000"/>
          <a:buFontTx/>
          <a:buNone/>
          <a:tabLst/>
          <a:defRPr kumimoji="0" lang="ru-RU" altLang="zh-CN" sz="1400" b="0" i="0" u="none" strike="noStrike" cap="none" normalizeH="0" baseline="0" smtClean="0">
            <a:ln>
              <a:noFill/>
            </a:ln>
            <a:solidFill>
              <a:schemeClr val="tx1"/>
            </a:solidFill>
            <a:effectLst/>
            <a:latin typeface="Arial" panose="020B0604020202020204" pitchFamily="34" charset="0"/>
            <a:ea typeface="微软雅黑" panose="020B0503020204020204" pitchFamily="34" charset="-122"/>
          </a:defRPr>
        </a:defPPr>
      </a:lstStyle>
    </a:lnDef>
  </a:objectDefaults>
  <a:extraClrSchemeLst>
    <a:extraClrScheme>
      <a:clrScheme name=" override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FFFFFF"/>
        </a:accent3>
        <a:accent4>
          <a:srgbClr val="004C4A"/>
        </a:accent4>
        <a:accent5>
          <a:srgbClr val="AAB8B7"/>
        </a:accent5>
        <a:accent6>
          <a:srgbClr val="6264B4"/>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FFFFFF"/>
        </a:accent3>
        <a:accent4>
          <a:srgbClr val="4D1900"/>
        </a:accent4>
        <a:accent5>
          <a:srgbClr val="E2ADAA"/>
        </a:accent5>
        <a:accent6>
          <a:srgbClr val="AC6D5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overriden 8">
        <a:dk1>
          <a:srgbClr val="003366"/>
        </a:dk1>
        <a:lt1>
          <a:srgbClr val="FFFFFF"/>
        </a:lt1>
        <a:dk2>
          <a:srgbClr val="000099"/>
        </a:dk2>
        <a:lt2>
          <a:srgbClr val="CCFFFF"/>
        </a:lt2>
        <a:accent1>
          <a:srgbClr val="3366CC"/>
        </a:accent1>
        <a:accent2>
          <a:srgbClr val="00B000"/>
        </a:accent2>
        <a:accent3>
          <a:srgbClr val="FFFFFF"/>
        </a:accent3>
        <a:accent4>
          <a:srgbClr val="002A56"/>
        </a:accent4>
        <a:accent5>
          <a:srgbClr val="ADB8E2"/>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overriden 9">
        <a:dk1>
          <a:srgbClr val="336699"/>
        </a:dk1>
        <a:lt1>
          <a:srgbClr val="FFFFFF"/>
        </a:lt1>
        <a:dk2>
          <a:srgbClr val="000000"/>
        </a:dk2>
        <a:lt2>
          <a:srgbClr val="E3EBF1"/>
        </a:lt2>
        <a:accent1>
          <a:srgbClr val="003399"/>
        </a:accent1>
        <a:accent2>
          <a:srgbClr val="468A4B"/>
        </a:accent2>
        <a:accent3>
          <a:srgbClr val="FFFFFF"/>
        </a:accent3>
        <a:accent4>
          <a:srgbClr val="2A5682"/>
        </a:accent4>
        <a:accent5>
          <a:srgbClr val="AAADCA"/>
        </a:accent5>
        <a:accent6>
          <a:srgbClr val="3F7D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overriden 10">
        <a:dk1>
          <a:srgbClr val="777777"/>
        </a:dk1>
        <a:lt1>
          <a:srgbClr val="FFFFFF"/>
        </a:lt1>
        <a:dk2>
          <a:srgbClr val="686B5D"/>
        </a:dk2>
        <a:lt2>
          <a:srgbClr val="D1D1CB"/>
        </a:lt2>
        <a:accent1>
          <a:srgbClr val="909082"/>
        </a:accent1>
        <a:accent2>
          <a:srgbClr val="809EA8"/>
        </a:accent2>
        <a:accent3>
          <a:srgbClr val="FFFFFF"/>
        </a:accent3>
        <a:accent4>
          <a:srgbClr val="656565"/>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FFFFFF"/>
        </a:accent3>
        <a:accent4>
          <a:srgbClr val="34344D"/>
        </a:accent4>
        <a:accent5>
          <a:srgbClr val="B6B5BF"/>
        </a:accent5>
        <a:accent6>
          <a:srgbClr val="5C5CE7"/>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FFFFFF"/>
        </a:accent3>
        <a:accent4>
          <a:srgbClr val="251A10"/>
        </a:accent4>
        <a:accent5>
          <a:srgbClr val="C5BFBB"/>
        </a:accent5>
        <a:accent6>
          <a:srgbClr val="81552A"/>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298</Paragraphs>
  <Slides>33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33</vt:i4>
      </vt:variant>
    </vt:vector>
  </HeadingPairs>
  <TitlesOfParts>
    <vt:vector baseType="lpstr" size="41">
      <vt:lpstr>Arial</vt:lpstr>
      <vt:lpstr>Calibri</vt:lpstr>
      <vt:lpstr>宋体</vt:lpstr>
      <vt:lpstr>微软雅黑</vt:lpstr>
      <vt:lpstr>新宋体</vt:lpstr>
      <vt:lpstr>Wingdings</vt:lpstr>
      <vt:lpstr>华文细黑</vt:lpstr>
      <vt:lpstr>Office Theme</vt:lpstr>
      <vt:lpstr>养老院工程可行性分析报告</vt:lpstr>
      <vt:lpstr>PowerPoint Presentation</vt:lpstr>
      <vt:lpstr>PowerPoint Presentation</vt:lpstr>
      <vt:lpstr>国家“十二五〞规划提出</vt:lpstr>
      <vt:lpstr>近些年，房产市场风起云涌，竞相攻城略地大显身手，真金白银赚得盆满钵满；但任何事都不可能一直兴盛，如今调控政策接二连三的出台，也让市场充满寒意，特别是各地“限购令〞相继出台，更是让市场仿佛渐入冬天的前夜……</vt:lpstr>
      <vt:lpstr>然市场如何开展？？？</vt:lpstr>
      <vt:lpstr>占先机者，得优势顺时势者，得开展</vt:lpstr>
      <vt:lpstr>先机   时势</vt:lpstr>
      <vt:lpstr>因此，作为目前欲跨行业拓展的地产企业，是绝佳的时机进军</vt:lpstr>
      <vt:lpstr>他们，已在养生养老房产行业中崭露头角！</vt:lpstr>
      <vt:lpstr>PowerPoint Presentation</vt:lpstr>
      <vt:lpstr>PowerPoint Presentation</vt:lpstr>
      <vt:lpstr>PowerPoint Presentation</vt:lpstr>
      <vt:lpstr>我国老龄市场现状分析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成都市老龄市场现状分析</vt:lpstr>
      <vt:lpstr>PowerPoint Presentation</vt:lpstr>
      <vt:lpstr>PowerPoint Presentation</vt:lpstr>
      <vt:lpstr>PowerPoint Presentation</vt:lpstr>
      <vt:lpstr>PowerPoint Presentation</vt:lpstr>
      <vt:lpstr>成都现有养老机构状况</vt:lpstr>
      <vt:lpstr>养生养老工程根本模式</vt:lpstr>
      <vt:lpstr>PowerPoint Presentation</vt:lpstr>
      <vt:lpstr>养生养老房产工程swot分析</vt:lpstr>
      <vt:lpstr>PowerPoint Presentation</vt:lpstr>
      <vt:lpstr>养生养老房产工程定位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2024-09-01T05:11:37.229</cp:lastPrinted>
  <dcterms:created xsi:type="dcterms:W3CDTF">2024-08-31T21:11:37Z</dcterms:created>
  <dcterms:modified xsi:type="dcterms:W3CDTF">2024-08-31T21:11:39Z</dcterms:modified>
</cp:coreProperties>
</file>